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Lst>
  <p:sldSz cy="5143500" cx="9144000"/>
  <p:notesSz cx="6858000" cy="9144000"/>
  <p:embeddedFontLst>
    <p:embeddedFont>
      <p:font typeface="Roboto"/>
      <p:regular r:id="rId79"/>
      <p:bold r:id="rId80"/>
      <p:italic r:id="rId81"/>
      <p:boldItalic r:id="rId82"/>
    </p:embeddedFont>
    <p:embeddedFont>
      <p:font typeface="Century Gothic"/>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CenturyGothic-bold.fntdata"/><Relationship Id="rId83" Type="http://schemas.openxmlformats.org/officeDocument/2006/relationships/font" Target="fonts/CenturyGothic-regular.fntdata"/><Relationship Id="rId42" Type="http://schemas.openxmlformats.org/officeDocument/2006/relationships/slide" Target="slides/slide37.xml"/><Relationship Id="rId86" Type="http://schemas.openxmlformats.org/officeDocument/2006/relationships/font" Target="fonts/CenturyGothic-boldItalic.fntdata"/><Relationship Id="rId41" Type="http://schemas.openxmlformats.org/officeDocument/2006/relationships/slide" Target="slides/slide36.xml"/><Relationship Id="rId85" Type="http://schemas.openxmlformats.org/officeDocument/2006/relationships/font" Target="fonts/CenturyGothic-italic.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Roboto-bold.fntdata"/><Relationship Id="rId82" Type="http://schemas.openxmlformats.org/officeDocument/2006/relationships/font" Target="fonts/Roboto-boldItalic.fntdata"/><Relationship Id="rId81"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Roboto-regular.fntdata"/><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nter4si.com/wp-content/uploads/2016/08/SPARC-Phase-1-Findings-March-2018.pdf" TargetMode="External"/><Relationship Id="rId3" Type="http://schemas.openxmlformats.org/officeDocument/2006/relationships/hyperlink" Target="https://nlchp.org/wp-content/uploads/2018/10/Homeless_Stats_Fact_Sheet.pdf" TargetMode="External"/><Relationship Id="rId4" Type="http://schemas.openxmlformats.org/officeDocument/2006/relationships/hyperlink" Target="https://www.thetrevorproject.org/research-briefs/homelessness-and-housing-instability-among-lgbtq-youth-feb-2022/#:~:text=28%25%20of%20LGBTQ%20youth%20reported,to%20those%20with%20stable%20housing" TargetMode="External"/><Relationship Id="rId5" Type="http://schemas.openxmlformats.org/officeDocument/2006/relationships/hyperlink" Target="https://www.ncbi.nlm.nih.gov/pmc/articles/PMC669595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enter4si.com/wp-content/uploads/2016/08/SPARC-Phase-1-Findings-March-2018.pdf" TargetMode="External"/><Relationship Id="rId3" Type="http://schemas.openxmlformats.org/officeDocument/2006/relationships/hyperlink" Target="https://nlchp.org/wp-content/uploads/2018/10/Homeless_Stats_Fact_Sheet.pdf" TargetMode="External"/><Relationship Id="rId4" Type="http://schemas.openxmlformats.org/officeDocument/2006/relationships/hyperlink" Target="https://www.thetrevorproject.org/research-briefs/homelessness-and-housing-instability-among-lgbtq-youth-feb-2022/#:~:text=28%25%20of%20LGBTQ%20youth%20reported,to%20those%20with%20stable%20housing" TargetMode="External"/><Relationship Id="rId5" Type="http://schemas.openxmlformats.org/officeDocument/2006/relationships/hyperlink" Target="https://www.ncbi.nlm.nih.gov/pmc/articles/PMC669595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ed.monash.edu.au/gendermed/sexandgender.html"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from Zoom Script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c23130211d_0_105: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c23130211d_0_105: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c23130211d_0_113: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1c23130211d_0_113: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References: </a:t>
            </a:r>
            <a:endParaRPr sz="1200">
              <a:solidFill>
                <a:srgbClr val="000000"/>
              </a:solidFill>
              <a:latin typeface="Times New Roman"/>
              <a:ea typeface="Times New Roman"/>
              <a:cs typeface="Times New Roman"/>
              <a:sym typeface="Times New Roman"/>
            </a:endParaRPr>
          </a:p>
          <a:p>
            <a:pPr indent="-292100" lvl="0" marL="444500" rtl="0" algn="l">
              <a:spcBef>
                <a:spcPts val="0"/>
              </a:spcBef>
              <a:spcAft>
                <a:spcPts val="0"/>
              </a:spcAft>
              <a:buClr>
                <a:srgbClr val="000000"/>
              </a:buClr>
              <a:buSzPts val="1200"/>
              <a:buAutoNum type="arabicPeriod"/>
            </a:pPr>
            <a:r>
              <a:rPr lang="en" sz="1200">
                <a:solidFill>
                  <a:srgbClr val="000000"/>
                </a:solidFill>
                <a:latin typeface="Times New Roman"/>
                <a:ea typeface="Times New Roman"/>
                <a:cs typeface="Times New Roman"/>
                <a:sym typeface="Times New Roman"/>
              </a:rPr>
              <a:t>SPARC Phase 1 Study Findings regarding the impact of racism (vs. deep poverty) on homelessness: </a:t>
            </a:r>
            <a:r>
              <a:rPr lang="en" sz="1200" u="sng">
                <a:solidFill>
                  <a:srgbClr val="000000"/>
                </a:solidFill>
                <a:latin typeface="Times New Roman"/>
                <a:ea typeface="Times New Roman"/>
                <a:cs typeface="Times New Roman"/>
                <a:sym typeface="Times New Roman"/>
                <a:hlinkClick r:id="rId2">
                  <a:extLst>
                    <a:ext uri="{A12FA001-AC4F-418D-AE19-62706E023703}">
                      <ahyp:hlinkClr val="tx"/>
                    </a:ext>
                  </a:extLst>
                </a:hlinkClick>
              </a:rPr>
              <a:t>https://center4si.com/wp-content/uploads/2016/08/SPARC-Phase-1-Findings-March-2018.pdf</a:t>
            </a:r>
            <a:endParaRPr sz="1200">
              <a:solidFill>
                <a:srgbClr val="000000"/>
              </a:solidFill>
              <a:latin typeface="Times New Roman"/>
              <a:ea typeface="Times New Roman"/>
              <a:cs typeface="Times New Roman"/>
              <a:sym typeface="Times New Roman"/>
            </a:endParaRPr>
          </a:p>
          <a:p>
            <a:pPr indent="-292100" lvl="0" marL="444500" rtl="0" algn="l">
              <a:spcBef>
                <a:spcPts val="0"/>
              </a:spcBef>
              <a:spcAft>
                <a:spcPts val="0"/>
              </a:spcAft>
              <a:buClr>
                <a:srgbClr val="000000"/>
              </a:buClr>
              <a:buSzPts val="1200"/>
              <a:buFont typeface="Roboto"/>
              <a:buAutoNum type="arabicPeriod"/>
            </a:pPr>
            <a:r>
              <a:rPr lang="en" sz="1200">
                <a:solidFill>
                  <a:srgbClr val="000000"/>
                </a:solidFill>
                <a:latin typeface="Times New Roman"/>
                <a:ea typeface="Times New Roman"/>
                <a:cs typeface="Times New Roman"/>
                <a:sym typeface="Times New Roman"/>
              </a:rPr>
              <a:t>National Law Center on Homelessness &amp; Poverty Homelessness in America: 2018 Overview of Data and Causes: </a:t>
            </a:r>
            <a:r>
              <a:rPr lang="en" sz="1200"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https://nlchp.org/wp-content/uploads/2018/10/Homeless_Stats_Fact_Sheet.pdf</a:t>
            </a:r>
            <a:endParaRPr sz="1200">
              <a:latin typeface="Times New Roman"/>
              <a:ea typeface="Times New Roman"/>
              <a:cs typeface="Times New Roman"/>
              <a:sym typeface="Times New Roman"/>
            </a:endParaRPr>
          </a:p>
          <a:p>
            <a:pPr indent="-292100" lvl="0" marL="444500" rtl="0" algn="l">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The Trevor Project: Homelessness and Housing Instability Among LGBTQ Youth: </a:t>
            </a:r>
            <a:r>
              <a:rPr lang="en" sz="1200" u="sng">
                <a:solidFill>
                  <a:schemeClr val="hlink"/>
                </a:solidFill>
                <a:latin typeface="Times New Roman"/>
                <a:ea typeface="Times New Roman"/>
                <a:cs typeface="Times New Roman"/>
                <a:sym typeface="Times New Roman"/>
                <a:hlinkClick r:id="rId4"/>
              </a:rPr>
              <a:t>https://www.thetrevorproject.org/research-briefs/homelessness-and-housing-instability-among-lgbtq-youth-feb-2022/#:~:text=28%25%20of%20LGBTQ%20youth%20reported,to%20those%20with%20stable%20housing</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292100" lvl="0" marL="444500" rtl="0" algn="l">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LGBTQ+ Homelessness: A Review of the Literature: </a:t>
            </a:r>
            <a:r>
              <a:rPr lang="en" sz="1200" u="sng">
                <a:solidFill>
                  <a:schemeClr val="hlink"/>
                </a:solidFill>
                <a:latin typeface="Times New Roman"/>
                <a:ea typeface="Times New Roman"/>
                <a:cs typeface="Times New Roman"/>
                <a:sym typeface="Times New Roman"/>
                <a:hlinkClick r:id="rId5"/>
              </a:rPr>
              <a:t>https://www.ncbi.nlm.nih.gov/pmc/articles/PMC6695950/</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c23130211d_0_120: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c23130211d_0_120: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References: </a:t>
            </a:r>
            <a:endParaRPr sz="1200">
              <a:solidFill>
                <a:srgbClr val="000000"/>
              </a:solidFill>
              <a:latin typeface="Times New Roman"/>
              <a:ea typeface="Times New Roman"/>
              <a:cs typeface="Times New Roman"/>
              <a:sym typeface="Times New Roman"/>
            </a:endParaRPr>
          </a:p>
          <a:p>
            <a:pPr indent="-292100" lvl="0" marL="444500" rtl="0" algn="l">
              <a:spcBef>
                <a:spcPts val="0"/>
              </a:spcBef>
              <a:spcAft>
                <a:spcPts val="0"/>
              </a:spcAft>
              <a:buClr>
                <a:srgbClr val="000000"/>
              </a:buClr>
              <a:buSzPts val="1200"/>
              <a:buAutoNum type="arabicPeriod"/>
            </a:pPr>
            <a:r>
              <a:rPr lang="en" sz="1200">
                <a:solidFill>
                  <a:srgbClr val="000000"/>
                </a:solidFill>
                <a:latin typeface="Times New Roman"/>
                <a:ea typeface="Times New Roman"/>
                <a:cs typeface="Times New Roman"/>
                <a:sym typeface="Times New Roman"/>
              </a:rPr>
              <a:t>SPARC Phase 1 Study Findings regarding the impact of racism (vs. deep poverty) on homelessness: </a:t>
            </a:r>
            <a:r>
              <a:rPr lang="en" sz="1200" u="sng">
                <a:solidFill>
                  <a:srgbClr val="000000"/>
                </a:solidFill>
                <a:latin typeface="Times New Roman"/>
                <a:ea typeface="Times New Roman"/>
                <a:cs typeface="Times New Roman"/>
                <a:sym typeface="Times New Roman"/>
                <a:hlinkClick r:id="rId2">
                  <a:extLst>
                    <a:ext uri="{A12FA001-AC4F-418D-AE19-62706E023703}">
                      <ahyp:hlinkClr val="tx"/>
                    </a:ext>
                  </a:extLst>
                </a:hlinkClick>
              </a:rPr>
              <a:t>https://center4si.com/wp-content/uploads/2016/08/SPARC-Phase-1-Findings-March-2018.pdf</a:t>
            </a:r>
            <a:endParaRPr sz="1200">
              <a:solidFill>
                <a:srgbClr val="000000"/>
              </a:solidFill>
              <a:latin typeface="Times New Roman"/>
              <a:ea typeface="Times New Roman"/>
              <a:cs typeface="Times New Roman"/>
              <a:sym typeface="Times New Roman"/>
            </a:endParaRPr>
          </a:p>
          <a:p>
            <a:pPr indent="-292100" lvl="0" marL="444500" rtl="0" algn="l">
              <a:spcBef>
                <a:spcPts val="0"/>
              </a:spcBef>
              <a:spcAft>
                <a:spcPts val="0"/>
              </a:spcAft>
              <a:buClr>
                <a:srgbClr val="000000"/>
              </a:buClr>
              <a:buSzPts val="1200"/>
              <a:buFont typeface="Roboto"/>
              <a:buAutoNum type="arabicPeriod"/>
            </a:pPr>
            <a:r>
              <a:rPr lang="en" sz="1200">
                <a:solidFill>
                  <a:srgbClr val="000000"/>
                </a:solidFill>
                <a:latin typeface="Times New Roman"/>
                <a:ea typeface="Times New Roman"/>
                <a:cs typeface="Times New Roman"/>
                <a:sym typeface="Times New Roman"/>
              </a:rPr>
              <a:t>National Law Center on Homelessness &amp; Poverty Homelessness in America: 2018 Overview of Data and Causes: </a:t>
            </a:r>
            <a:r>
              <a:rPr lang="en" sz="1200" u="sng">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https://nlchp.org/wp-content/uploads/2018/10/Homeless_Stats_Fact_Sheet.pdf</a:t>
            </a:r>
            <a:endParaRPr sz="1200">
              <a:latin typeface="Times New Roman"/>
              <a:ea typeface="Times New Roman"/>
              <a:cs typeface="Times New Roman"/>
              <a:sym typeface="Times New Roman"/>
            </a:endParaRPr>
          </a:p>
          <a:p>
            <a:pPr indent="-292100" lvl="0" marL="4445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The Trevor Project: Homelessness and Housing Instability Among LGBTQ Youth: </a:t>
            </a:r>
            <a:r>
              <a:rPr lang="en" sz="1200" u="sng">
                <a:solidFill>
                  <a:schemeClr val="hlink"/>
                </a:solidFill>
                <a:latin typeface="Times New Roman"/>
                <a:ea typeface="Times New Roman"/>
                <a:cs typeface="Times New Roman"/>
                <a:sym typeface="Times New Roman"/>
                <a:hlinkClick r:id="rId4"/>
              </a:rPr>
              <a:t>https://www.thetrevorproject.org/research-briefs/homelessness-and-housing-instability-among-lgbtq-youth-feb-2022/#:~:text=28%25%20of%20LGBTQ%20youth%20reported,to%20those%20with%20stable%20housing</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292100" lvl="0" marL="444500" rtl="0" algn="l">
              <a:spcBef>
                <a:spcPts val="0"/>
              </a:spcBef>
              <a:spcAft>
                <a:spcPts val="0"/>
              </a:spcAft>
              <a:buClr>
                <a:schemeClr val="dk1"/>
              </a:buClr>
              <a:buSzPts val="1200"/>
              <a:buFont typeface="Times New Roman"/>
              <a:buAutoNum type="arabicPeriod"/>
            </a:pPr>
            <a:r>
              <a:rPr lang="en" sz="1200">
                <a:solidFill>
                  <a:schemeClr val="dk1"/>
                </a:solidFill>
                <a:latin typeface="Times New Roman"/>
                <a:ea typeface="Times New Roman"/>
                <a:cs typeface="Times New Roman"/>
                <a:sym typeface="Times New Roman"/>
              </a:rPr>
              <a:t>LGBTQ+ Homelessness: A Review of the Literature: </a:t>
            </a:r>
            <a:r>
              <a:rPr lang="en" sz="1200" u="sng">
                <a:solidFill>
                  <a:schemeClr val="hlink"/>
                </a:solidFill>
                <a:latin typeface="Times New Roman"/>
                <a:ea typeface="Times New Roman"/>
                <a:cs typeface="Times New Roman"/>
                <a:sym typeface="Times New Roman"/>
                <a:hlinkClick r:id="rId5"/>
              </a:rPr>
              <a:t>https://www.ncbi.nlm.nih.gov/pmc/articles/PMC6695950/</a:t>
            </a:r>
            <a:r>
              <a:rPr lang="en" sz="1200">
                <a:solidFill>
                  <a:schemeClr val="dk1"/>
                </a:solidFill>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c23130211d_0_127: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g1c23130211d_0_127: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c23130211d_0_136: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c23130211d_0_136:notes"/>
          <p:cNvSpPr txBox="1"/>
          <p:nvPr>
            <p:ph idx="1" type="body"/>
          </p:nvPr>
        </p:nvSpPr>
        <p:spPr>
          <a:xfrm>
            <a:off x="685785"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c23130211d_0_144: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1c23130211d_0_144: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None/>
            </a:pPr>
            <a:r>
              <a:rPr lang="en" sz="1200">
                <a:latin typeface="Times New Roman"/>
                <a:ea typeface="Times New Roman"/>
                <a:cs typeface="Times New Roman"/>
                <a:sym typeface="Times New Roman"/>
              </a:rPr>
              <a:t>Symptoms</a:t>
            </a:r>
            <a:r>
              <a:rPr lang="en" sz="1200">
                <a:solidFill>
                  <a:srgbClr val="000000"/>
                </a:solidFill>
                <a:latin typeface="Times New Roman"/>
                <a:ea typeface="Times New Roman"/>
                <a:cs typeface="Times New Roman"/>
                <a:sym typeface="Times New Roman"/>
              </a:rPr>
              <a:t> of Severe Mental Health and/or Substance Use - Know that the person you’re interacting with is experiencing reality in the way they are describing to you. You may have to ask questions in different ways to get the information you need. </a:t>
            </a:r>
            <a:r>
              <a:rPr lang="en" sz="1200">
                <a:latin typeface="Times New Roman"/>
                <a:ea typeface="Times New Roman"/>
                <a:cs typeface="Times New Roman"/>
                <a:sym typeface="Times New Roman"/>
              </a:rPr>
              <a:t>You may be able to lean on other volunteers or people who have experience </a:t>
            </a:r>
            <a:r>
              <a:rPr lang="en" sz="1200">
                <a:solidFill>
                  <a:srgbClr val="000000"/>
                </a:solidFill>
                <a:latin typeface="Times New Roman"/>
                <a:ea typeface="Times New Roman"/>
                <a:cs typeface="Times New Roman"/>
                <a:sym typeface="Times New Roman"/>
              </a:rPr>
              <a:t>to get support. Otherwise best advice is to listen and work with the person to get the best information you can. </a:t>
            </a:r>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c23130211d_0_151: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c23130211d_0_151:notes"/>
          <p:cNvSpPr txBox="1"/>
          <p:nvPr>
            <p:ph idx="1" type="body"/>
          </p:nvPr>
        </p:nvSpPr>
        <p:spPr>
          <a:xfrm>
            <a:off x="685785"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c23130211d_0_357: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Safety will be community based and can be discussed with coordinators of counts. </a:t>
            </a:r>
            <a:endParaRPr/>
          </a:p>
        </p:txBody>
      </p:sp>
      <p:sp>
        <p:nvSpPr>
          <p:cNvPr id="165" name="Google Shape;165;g1c23130211d_0_357: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c23130211d_0_425: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1c23130211d_0_425: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b="1" i="0" sz="1100" u="none" cap="none" strike="noStrike">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c23130211d_0_432: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c23130211d_0_432: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b="0" i="0" lang="en" sz="1400" u="none" cap="none" strike="noStrike">
                <a:solidFill>
                  <a:schemeClr val="dk1"/>
                </a:solidFill>
                <a:latin typeface="Arial"/>
                <a:ea typeface="Arial"/>
                <a:cs typeface="Arial"/>
                <a:sym typeface="Arial"/>
              </a:rPr>
              <a:t>This may include connecting </a:t>
            </a:r>
            <a:r>
              <a:rPr lang="en" sz="1400"/>
              <a:t>survey participants</a:t>
            </a:r>
            <a:r>
              <a:rPr b="0" i="0" lang="en" sz="1400" u="none" cap="none" strike="noStrike">
                <a:solidFill>
                  <a:schemeClr val="dk1"/>
                </a:solidFill>
                <a:latin typeface="Arial"/>
                <a:ea typeface="Arial"/>
                <a:cs typeface="Arial"/>
                <a:sym typeface="Arial"/>
              </a:rPr>
              <a:t> to an</a:t>
            </a:r>
            <a:r>
              <a:rPr lang="en" sz="1400"/>
              <a:t>other agency.</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c23130211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c23130211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c23130211d_0_441: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1c23130211d_0_441: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Please work with agency leads to speak with volunteers in advance in order to make sure safety of the surveyors and the survey participants is respected.</a:t>
            </a:r>
            <a:endParaRPr/>
          </a:p>
          <a:p>
            <a:pPr indent="0" lvl="0" marL="0" marR="0" rtl="0" algn="l">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c23130211d_0_449: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c23130211d_0_449: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Surveyors should be directed to complete a few surveys and then bring to the leads in order to make sure the forms are being completed correctly. This will hopefully help address any issues ASAP and perhaps correct any problems.</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
              <a:t>As noted on the survey form, mark “R” legibly if there are any refusals so that we know the question was not just skipped.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ce5830d9e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ce5830d9e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c23130211d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c23130211d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review both survey forms for the Sheltered and Unsheltered counts.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c23130211d_0_6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c23130211d_0_6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Sheltered Count Survey Form Overview</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c23130211d_0_6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c23130211d_0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Unsheltered Count Survey Form Overview</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c23130211d_0_5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c23130211d_0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note, </a:t>
            </a:r>
            <a:r>
              <a:rPr lang="en"/>
              <a:t>The differences between the Sheltered Count and the Unsheltered Count lie in the top part of each survey as you can see from the images pulled from each survey above. The bottom half of both surveys contains the same de-identifying and demographic questions. In the next slides we’ll go through each of the top sections of the Sheltered and Unsheltered Survey forms before diving into the demographic questions to make sure it’s clear what information should be asked/entered by the surveyors for both survey types.</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c23130211d_0_464: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1c23130211d_0_464: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If possible check-in with a Lead after some surveys have been complete to make sure the forms are being completed in the necessary way and to answer any questions that come up.</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
              <a:t>Note: If a question is refused, follow directions on the survey and mark an “R” in the space that is refused. This will help us know that it has been refused and not missed.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c23130211d_0_457: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c23130211d_0_457: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We will discuss this further when breaking down the surveys.</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c23130211d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c23130211d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ce5830d9e8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ce5830d9e8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c23130211d_0_570: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It’s recommended that the</a:t>
            </a:r>
            <a:r>
              <a:rPr lang="en"/>
              <a:t> volunteer </a:t>
            </a:r>
            <a:r>
              <a:rPr b="0" i="0" lang="en" sz="1100" u="none" cap="none" strike="noStrike">
                <a:solidFill>
                  <a:schemeClr val="dk1"/>
                </a:solidFill>
                <a:latin typeface="Arial"/>
                <a:ea typeface="Arial"/>
                <a:cs typeface="Arial"/>
                <a:sym typeface="Arial"/>
              </a:rPr>
              <a:t>complete this information for surveyors and make copies with the appropriate name of the housing program to lessen confusion. Please encourage programs NOT to change the name of the program to a </a:t>
            </a:r>
            <a:r>
              <a:rPr lang="en"/>
              <a:t>“nickname” they generally use. When compiling data, having the accurate program name lessens confusion.</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
              <a:t>An example of what seems to happen could be “Abraham Connection Winter Shelter”, which is located in Delta City/County, might be known as “Delta Winter Shelter” by people in the community. The Surveyor might then cross out “Abraham Connection Winter Shelter” and put in “Delta Winter Shelter” instead. While this might help the surveyors, it is confusing for those compiling the data and can cause surveys to be discarded/associated with the wrong program.</a:t>
            </a:r>
            <a:endParaRPr/>
          </a:p>
        </p:txBody>
      </p:sp>
      <p:sp>
        <p:nvSpPr>
          <p:cNvPr id="253" name="Google Shape;253;g1c23130211d_0_570: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c23130211d_0_578: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We ask for the contacts of the actual surveyor in case we need to reach out with questions. *Go to next slide.</a:t>
            </a:r>
            <a:endParaRPr b="0" i="0" sz="1100" u="none" cap="none" strike="noStrike">
              <a:solidFill>
                <a:schemeClr val="dk1"/>
              </a:solidFill>
              <a:latin typeface="Arial"/>
              <a:ea typeface="Arial"/>
              <a:cs typeface="Arial"/>
              <a:sym typeface="Arial"/>
            </a:endParaRPr>
          </a:p>
        </p:txBody>
      </p:sp>
      <p:sp>
        <p:nvSpPr>
          <p:cNvPr id="260" name="Google Shape;260;g1c23130211d_0_578: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c23130211d_0_586: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sz="1200"/>
              <a:t>Your Regional PIT Coordinator should have</a:t>
            </a:r>
            <a:r>
              <a:rPr b="0" i="0" lang="en" sz="1200" u="none" cap="none" strike="noStrike">
                <a:solidFill>
                  <a:schemeClr val="dk1"/>
                </a:solidFill>
                <a:latin typeface="Arial"/>
                <a:ea typeface="Arial"/>
                <a:cs typeface="Arial"/>
                <a:sym typeface="Arial"/>
              </a:rPr>
              <a:t> the list of programs CCH sent regions, and the survey form. </a:t>
            </a:r>
            <a:r>
              <a:rPr lang="en" sz="1200"/>
              <a:t>They may already be checked, but make sure you confirm the program type with them if there’s any confusion.</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lang="en" sz="1200"/>
              <a:t>Quick Definitions:</a:t>
            </a:r>
            <a:endParaRPr/>
          </a:p>
          <a:p>
            <a:pPr indent="0" lvl="0" marL="0" marR="0" rtl="0" algn="l">
              <a:spcBef>
                <a:spcPts val="0"/>
              </a:spcBef>
              <a:spcAft>
                <a:spcPts val="0"/>
              </a:spcAft>
              <a:buClr>
                <a:schemeClr val="dk1"/>
              </a:buClr>
              <a:buSzPts val="1100"/>
              <a:buFont typeface="Arial"/>
              <a:buNone/>
            </a:pPr>
            <a:r>
              <a:rPr lang="en" sz="1200"/>
              <a:t>Emergency Shelter (</a:t>
            </a:r>
            <a:r>
              <a:rPr b="0" i="0" lang="en" sz="1200" u="none" cap="none" strike="noStrike">
                <a:solidFill>
                  <a:schemeClr val="dk1"/>
                </a:solidFill>
                <a:latin typeface="Arial"/>
                <a:ea typeface="Arial"/>
                <a:cs typeface="Arial"/>
                <a:sym typeface="Arial"/>
              </a:rPr>
              <a:t>ES) “…any facility, the primary purpose of which is to provide temporary or transitional shelter for the homeless in general or for specific populations of the homeless.”</a:t>
            </a:r>
            <a:endParaRPr/>
          </a:p>
          <a:p>
            <a:pPr indent="0" lvl="0" marL="0" marR="0" rtl="0" algn="l">
              <a:spcBef>
                <a:spcPts val="0"/>
              </a:spcBef>
              <a:spcAft>
                <a:spcPts val="0"/>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rPr lang="en" sz="1200"/>
              <a:t>Transitional Housing (TH)</a:t>
            </a:r>
            <a:r>
              <a:rPr b="0" i="0" lang="en" sz="1200" u="none" cap="none" strike="noStrike">
                <a:solidFill>
                  <a:schemeClr val="dk1"/>
                </a:solidFill>
                <a:latin typeface="Arial"/>
                <a:ea typeface="Arial"/>
                <a:cs typeface="Arial"/>
                <a:sym typeface="Arial"/>
              </a:rPr>
              <a:t> “A project that has as its purpose facilitating the movement of homeless individuals and families to permanent housing within a reasonable amount of time (usually 24 months). Transitional housing includes housing primarily designed to serve deinstitutionalized homeless individuals and other homeless individuals with mental or physical disabilities and homeless families with children.”</a:t>
            </a:r>
            <a:endParaRPr/>
          </a:p>
        </p:txBody>
      </p:sp>
      <p:sp>
        <p:nvSpPr>
          <p:cNvPr id="267" name="Google Shape;267;g1c23130211d_0_586: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c23130211d_0_594: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We want to be able to contact the actual person who completed the survey with any questions or clarifications. </a:t>
            </a:r>
            <a:r>
              <a:rPr lang="en"/>
              <a:t>Some PIT Coordinators either act as the main surveyors or add their information in these spots because they have easy ways of contacting the surveyors with questions. When CCH receives the surveys we do go through and try and make sure every answer is completed and if there isn’t a listed reason of why they are not answered we’ll reach out to surveyors directly to see if they might be able to answer the question.</a:t>
            </a:r>
            <a:endParaRPr/>
          </a:p>
        </p:txBody>
      </p:sp>
      <p:sp>
        <p:nvSpPr>
          <p:cNvPr id="274" name="Google Shape;274;g1c23130211d_0_594: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c23130211d_0_601: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Surveyors should not worry about over explaining these questions. Participants should be directed to give their best answer with the question as listed and surveyors should record those accordingly.</a:t>
            </a:r>
            <a:r>
              <a:rPr lang="en"/>
              <a:t> These questions establish whether or not the person or family might be considered “Chronically Homeless”, which HUD defines using this criteria along with the demographics in the bottom half of the Surveys. There is much more that goes in to this definition, but these questions do a good job of gauging this status. </a:t>
            </a:r>
            <a:endParaRPr/>
          </a:p>
        </p:txBody>
      </p:sp>
      <p:sp>
        <p:nvSpPr>
          <p:cNvPr id="280" name="Google Shape;280;g1c23130211d_0_601: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c23130211d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c23130211d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this because the first section of the Unsheltered Count Survey is very similar to the Sheltered Count Survey with a few key questions that are different.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c23130211d_0_707: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It’s recommended that the</a:t>
            </a:r>
            <a:r>
              <a:rPr lang="en"/>
              <a:t> Coordinators </a:t>
            </a:r>
            <a:r>
              <a:rPr b="0" i="0" lang="en" sz="1100" u="none" cap="none" strike="noStrike">
                <a:solidFill>
                  <a:schemeClr val="dk1"/>
                </a:solidFill>
                <a:latin typeface="Arial"/>
                <a:ea typeface="Arial"/>
                <a:cs typeface="Arial"/>
                <a:sym typeface="Arial"/>
              </a:rPr>
              <a:t>complete this information for surveyors and make copies with the appropriate name of the </a:t>
            </a:r>
            <a:r>
              <a:rPr lang="en">
                <a:solidFill>
                  <a:schemeClr val="dk1"/>
                </a:solidFill>
              </a:rPr>
              <a:t>programs/groups/geographic areas</a:t>
            </a:r>
            <a:r>
              <a:rPr b="0" i="0" lang="en" sz="1100" u="none" cap="none" strike="noStrike">
                <a:solidFill>
                  <a:schemeClr val="dk1"/>
                </a:solidFill>
                <a:latin typeface="Arial"/>
                <a:ea typeface="Arial"/>
                <a:cs typeface="Arial"/>
                <a:sym typeface="Arial"/>
              </a:rPr>
              <a:t> to lessen confusion. </a:t>
            </a:r>
            <a:r>
              <a:rPr lang="en">
                <a:solidFill>
                  <a:schemeClr val="dk1"/>
                </a:solidFill>
              </a:rPr>
              <a:t>For an Unsheltered Count this might be a geographic area like “Pikes Peak Encampment”. It might also be “Cross Streets Main &amp; First Montrose, CO” or “San Luis Valley Cold Weather Day Warming Center”. </a:t>
            </a:r>
            <a:endParaRPr/>
          </a:p>
        </p:txBody>
      </p:sp>
      <p:sp>
        <p:nvSpPr>
          <p:cNvPr id="294" name="Google Shape;294;g1c23130211d_0_707: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c23130211d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c23130211d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is attempting to reduce duplication of surveys and jog a persons memory to make sure they haven’t already completed a survey. This is especially important if communities are completing surveys after the night of 1/24/2023 and moving more into Wednesday afternoon or later days.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Is attempting to understand if a person was experiencing unsheltered homelessness and following HUD’s “literal homelessness” definition, which we went over at the beginning of the presentation.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c23130211d_0_718: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p:txBody>
      </p:sp>
      <p:sp>
        <p:nvSpPr>
          <p:cNvPr id="307" name="Google Shape;307;g1c23130211d_0_718: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c23130211d_0_725: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1c23130211d_0_725: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sz="1200"/>
              <a:t>This helps to remind surveyors that </a:t>
            </a:r>
            <a:r>
              <a:rPr b="0" i="0" lang="en" sz="1200" u="none" cap="none" strike="noStrike">
                <a:solidFill>
                  <a:schemeClr val="dk1"/>
                </a:solidFill>
                <a:latin typeface="Arial"/>
                <a:ea typeface="Arial"/>
                <a:cs typeface="Arial"/>
                <a:sym typeface="Arial"/>
              </a:rPr>
              <a:t>participants know th</a:t>
            </a:r>
            <a:r>
              <a:rPr lang="en" sz="1200"/>
              <a:t>at we’re only recording answers for</a:t>
            </a:r>
            <a:r>
              <a:rPr b="0" i="0" lang="en" sz="1200" u="none" cap="none" strike="noStrike">
                <a:solidFill>
                  <a:schemeClr val="dk1"/>
                </a:solidFill>
                <a:latin typeface="Arial"/>
                <a:ea typeface="Arial"/>
                <a:cs typeface="Arial"/>
                <a:sym typeface="Arial"/>
              </a:rPr>
              <a:t> </a:t>
            </a:r>
            <a:r>
              <a:rPr lang="en" sz="1200"/>
              <a:t>household</a:t>
            </a:r>
            <a:r>
              <a:rPr b="0" i="0" lang="en" sz="1200" u="none" cap="none" strike="noStrike">
                <a:solidFill>
                  <a:schemeClr val="dk1"/>
                </a:solidFill>
                <a:latin typeface="Arial"/>
                <a:ea typeface="Arial"/>
                <a:cs typeface="Arial"/>
                <a:sym typeface="Arial"/>
              </a:rPr>
              <a:t> members with them at the time of the survey. </a:t>
            </a:r>
            <a:r>
              <a:rPr lang="en" sz="1200"/>
              <a:t>This may get confused at times by those in their lives that aren’t physically with them at the time of their homeless experience. (Example, a partner out of state or children living with an ex partner/Child Welfare on the night of the count.)</a:t>
            </a:r>
            <a:endParaRPr sz="1200"/>
          </a:p>
          <a:p>
            <a:pPr indent="0" lvl="0" marL="0" marR="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rgbClr val="31394D"/>
              </a:buClr>
              <a:buSzPts val="1100"/>
              <a:buFont typeface="Arial"/>
              <a:buNone/>
            </a:pPr>
            <a:r>
              <a:rPr lang="en" sz="1200">
                <a:solidFill>
                  <a:srgbClr val="31394D"/>
                </a:solidFill>
              </a:rPr>
              <a:t>Reminder that there are spaces for up to 5 persons on one survey form for the Sheltered Count. If you have more than 5 family members you can copy the same info in to the first part of the survey and start the second survey page with “Person #2 (not you)” to indicate they’re a member of the household. Remember to keep those surveys together and indicate they are the same survey! Even marking with first three letters of the familys last name and Page 1/Page 2 to help us track the pages if they get separated.</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c23130211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c23130211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Quick map showing Colorado’s BoS Regions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c23130211d_0_731: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c23130211d_0_731: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ce5830d9e8_0_39: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1ce5830d9e8_0_39: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c23130211d_0_737: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p:txBody>
      </p:sp>
      <p:sp>
        <p:nvSpPr>
          <p:cNvPr id="334" name="Google Shape;334;g1c23130211d_0_737: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c23130211d_0_742: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sz="1400"/>
              <a:t>(Only read this, do not read each definition during presentation.)</a:t>
            </a:r>
            <a:endParaRPr sz="1400"/>
          </a:p>
          <a:p>
            <a:pPr indent="0" lvl="0" marL="0" marR="0" rtl="0" algn="l">
              <a:spcBef>
                <a:spcPts val="0"/>
              </a:spcBef>
              <a:spcAft>
                <a:spcPts val="0"/>
              </a:spcAft>
              <a:buClr>
                <a:schemeClr val="dk1"/>
              </a:buClr>
              <a:buSzPts val="1100"/>
              <a:buFont typeface="Arial"/>
              <a:buNone/>
            </a:pPr>
            <a:r>
              <a:rPr lang="en" sz="1400"/>
              <a:t>We wanted to provide some definitions for anyone who may not be familiar with some commonly used terms around gender and gender identity. HUD is now recognizing that gender extends beyond the gender binary we are traditionally taught in our culture. </a:t>
            </a:r>
            <a:endParaRPr sz="1400"/>
          </a:p>
          <a:p>
            <a:pPr indent="0" lvl="0" marL="0" marR="0" rtl="0" algn="l">
              <a:spcBef>
                <a:spcPts val="0"/>
              </a:spcBef>
              <a:spcAft>
                <a:spcPts val="0"/>
              </a:spcAft>
              <a:buClr>
                <a:schemeClr val="dk1"/>
              </a:buClr>
              <a:buSzPts val="1100"/>
              <a:buFont typeface="Arial"/>
              <a:buNone/>
            </a:pPr>
            <a:r>
              <a:t/>
            </a:r>
            <a:endParaRPr sz="1400"/>
          </a:p>
          <a:p>
            <a:pPr indent="0" lvl="0" marL="0" marR="0" rtl="0" algn="l">
              <a:spcBef>
                <a:spcPts val="0"/>
              </a:spcBef>
              <a:spcAft>
                <a:spcPts val="0"/>
              </a:spcAft>
              <a:buClr>
                <a:schemeClr val="dk1"/>
              </a:buClr>
              <a:buSzPts val="1100"/>
              <a:buFont typeface="Arial"/>
              <a:buNone/>
            </a:pPr>
            <a:r>
              <a:rPr lang="en" sz="1400"/>
              <a:t>“Gender binary” – noun : the idea that there are only two genders and that every person is one of those two.</a:t>
            </a:r>
            <a:endParaRPr sz="1400"/>
          </a:p>
          <a:p>
            <a:pPr indent="0" lvl="0" marL="0" marR="0" rtl="0" algn="l">
              <a:spcBef>
                <a:spcPts val="0"/>
              </a:spcBef>
              <a:spcAft>
                <a:spcPts val="0"/>
              </a:spcAft>
              <a:buClr>
                <a:schemeClr val="dk1"/>
              </a:buClr>
              <a:buSzPts val="1100"/>
              <a:buFont typeface="Arial"/>
              <a:buNone/>
            </a:pPr>
            <a:r>
              <a:t/>
            </a:r>
            <a:endParaRPr sz="1400"/>
          </a:p>
          <a:p>
            <a:pPr indent="0" lvl="0" marL="0" marR="0" rtl="0" algn="l">
              <a:spcBef>
                <a:spcPts val="0"/>
              </a:spcBef>
              <a:spcAft>
                <a:spcPts val="0"/>
              </a:spcAft>
              <a:buClr>
                <a:schemeClr val="dk1"/>
              </a:buClr>
              <a:buSzPts val="1100"/>
              <a:buFont typeface="Arial"/>
              <a:buNone/>
            </a:pPr>
            <a:r>
              <a:rPr lang="en" sz="1400"/>
              <a:t>It is important to be inclusive in our language and have access to definitions in case people have questions about these terms.</a:t>
            </a:r>
            <a:endParaRPr sz="1400"/>
          </a:p>
          <a:p>
            <a:pPr indent="0" lvl="0" marL="0" marR="0" rtl="0" algn="l">
              <a:spcBef>
                <a:spcPts val="0"/>
              </a:spcBef>
              <a:spcAft>
                <a:spcPts val="0"/>
              </a:spcAft>
              <a:buClr>
                <a:schemeClr val="dk1"/>
              </a:buClr>
              <a:buSzPts val="1100"/>
              <a:buFont typeface="Arial"/>
              <a:buNone/>
            </a:pPr>
            <a:r>
              <a:t/>
            </a:r>
            <a:endParaRPr sz="1400"/>
          </a:p>
        </p:txBody>
      </p:sp>
      <p:sp>
        <p:nvSpPr>
          <p:cNvPr id="340" name="Google Shape;340;g1c23130211d_0_742: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c23130211d_0_747: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c23130211d_0_747: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b="1" lang="en" sz="1400"/>
              <a:t>Sex </a:t>
            </a:r>
            <a:r>
              <a:rPr lang="en" sz="1400"/>
              <a:t>refers to biological differences; chromosomes, hormonal profiles, internal and external sex organs.</a:t>
            </a:r>
            <a:br>
              <a:rPr lang="en" sz="1400"/>
            </a:br>
            <a:r>
              <a:rPr b="1" lang="en" sz="1400"/>
              <a:t>Gender</a:t>
            </a:r>
            <a:r>
              <a:rPr lang="en" sz="1400"/>
              <a:t> describes the characteristics that a society or culture delineates as masculine or feminine.</a:t>
            </a:r>
            <a:endParaRPr sz="1400"/>
          </a:p>
          <a:p>
            <a:pPr indent="0" lvl="0" marL="0" marR="0" rtl="0" algn="l">
              <a:spcBef>
                <a:spcPts val="0"/>
              </a:spcBef>
              <a:spcAft>
                <a:spcPts val="0"/>
              </a:spcAft>
              <a:buClr>
                <a:schemeClr val="dk1"/>
              </a:buClr>
              <a:buSzPts val="1100"/>
              <a:buFont typeface="Arial"/>
              <a:buNone/>
            </a:pPr>
            <a:r>
              <a:rPr lang="en" sz="1400" u="sng">
                <a:solidFill>
                  <a:schemeClr val="hlink"/>
                </a:solidFill>
                <a:hlinkClick r:id="rId2"/>
              </a:rPr>
              <a:t>http://www.med.monash.edu.au/gendermed/sexandgender.html</a:t>
            </a:r>
            <a:r>
              <a:rPr lang="en" sz="1400"/>
              <a:t> </a:t>
            </a:r>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c23130211d_0_752: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1c23130211d_0_752: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c23130211d_0_758: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g1c23130211d_0_758: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sz="1400"/>
              <a:t>HUD directs people being surveyed to answer</a:t>
            </a:r>
            <a:r>
              <a:rPr b="0" i="0" lang="en" sz="1400" u="none" cap="none" strike="noStrike">
                <a:solidFill>
                  <a:schemeClr val="dk1"/>
                </a:solidFill>
                <a:latin typeface="Arial"/>
                <a:ea typeface="Arial"/>
                <a:cs typeface="Arial"/>
                <a:sym typeface="Arial"/>
              </a:rPr>
              <a:t> </a:t>
            </a:r>
            <a:r>
              <a:rPr lang="en" sz="1400"/>
              <a:t>which ethnicity they identify with, closest</a:t>
            </a:r>
            <a:r>
              <a:rPr b="0" i="0" lang="en" sz="1400" u="none" cap="none" strike="noStrike">
                <a:solidFill>
                  <a:schemeClr val="dk1"/>
                </a:solidFill>
                <a:latin typeface="Arial"/>
                <a:ea typeface="Arial"/>
                <a:cs typeface="Arial"/>
                <a:sym typeface="Arial"/>
              </a:rPr>
              <a:t> to the provided categories. </a:t>
            </a:r>
            <a:endParaRPr sz="1400"/>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ce5830d9e8_4_0: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1ce5830d9e8_4_0: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sz="1400"/>
              <a:t>HUD directs people being surveyed to answer</a:t>
            </a:r>
            <a:r>
              <a:rPr b="0" i="0" lang="en" sz="1400" u="none" cap="none" strike="noStrike">
                <a:solidFill>
                  <a:schemeClr val="dk1"/>
                </a:solidFill>
                <a:latin typeface="Arial"/>
                <a:ea typeface="Arial"/>
                <a:cs typeface="Arial"/>
                <a:sym typeface="Arial"/>
              </a:rPr>
              <a:t> </a:t>
            </a:r>
            <a:r>
              <a:rPr lang="en" sz="1400"/>
              <a:t>which race they identify with, closest</a:t>
            </a:r>
            <a:r>
              <a:rPr b="0" i="0" lang="en" sz="1400" u="none" cap="none" strike="noStrike">
                <a:solidFill>
                  <a:schemeClr val="dk1"/>
                </a:solidFill>
                <a:latin typeface="Arial"/>
                <a:ea typeface="Arial"/>
                <a:cs typeface="Arial"/>
                <a:sym typeface="Arial"/>
              </a:rPr>
              <a:t> to the provided categories.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t/>
            </a:r>
            <a:endParaRPr sz="1400">
              <a:solidFill>
                <a:schemeClr val="dk1"/>
              </a:solidFill>
            </a:endParaRPr>
          </a:p>
          <a:p>
            <a:pPr indent="0" lvl="0" marL="0" marR="0" rtl="0" algn="l">
              <a:spcBef>
                <a:spcPts val="0"/>
              </a:spcBef>
              <a:spcAft>
                <a:spcPts val="0"/>
              </a:spcAft>
              <a:buClr>
                <a:schemeClr val="dk1"/>
              </a:buClr>
              <a:buSzPts val="1100"/>
              <a:buFont typeface="Arial"/>
              <a:buNone/>
            </a:pPr>
            <a:r>
              <a:rPr lang="en" sz="1400">
                <a:solidFill>
                  <a:schemeClr val="dk1"/>
                </a:solidFill>
              </a:rPr>
              <a:t>These are HUD provided categories and there is work being done to change them in the future to better reflect cultural </a:t>
            </a:r>
            <a:endParaRPr sz="1400">
              <a:solidFill>
                <a:schemeClr val="dk1"/>
              </a:solidFill>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c23130211d_0_763: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c23130211d_0_763: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sz="1400"/>
              <a:t>The Youth Supplemental Survey dives deeper in to identities and backgrounds.</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c23130211d_0_768: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1c23130211d_0_768: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The veteran may or may not be the “Head of Household”. Indicate this status for the appropriate household member.</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c23130211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c23130211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c23130211d_0_774: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1c23130211d_0_774: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c23130211d_0_779: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1c23130211d_0_779: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b="1" lang="en"/>
              <a:t>You </a:t>
            </a:r>
            <a:r>
              <a:rPr b="1" i="0" lang="en" sz="1100" u="none" cap="none" strike="noStrike">
                <a:solidFill>
                  <a:schemeClr val="dk1"/>
                </a:solidFill>
              </a:rPr>
              <a:t>should record the clients answer as they understand their con</a:t>
            </a:r>
            <a:r>
              <a:rPr b="1" lang="en"/>
              <a:t>dit</a:t>
            </a:r>
            <a:r>
              <a:rPr b="1" i="0" lang="en" sz="1100" u="none" cap="none" strike="noStrike">
                <a:solidFill>
                  <a:schemeClr val="dk1"/>
                </a:solidFill>
              </a:rPr>
              <a:t>ion(s)</a:t>
            </a:r>
            <a:r>
              <a:rPr b="1" lang="en"/>
              <a:t>, but if it’s helpful to describe what to look for, here are some definitions for those unfamiliar with these terms...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c23130211d_0_784: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1c23130211d_0_784: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Depending on time, either read through or ask that people refer to the presentation/pdf.</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c23130211d_0_789: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1c23130211d_0_789: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c23130211d_0_794: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1c23130211d_0_794: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c23130211d_0_350: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rPr lang="en"/>
              <a:t>HUD has stated that Observational Counts should be conducted without assumption of demographic information, so if you are participating in the observational count you would only be producing a head count based on observation of unsheltered spaces where people experiencing homelessness are living on the night of the count. </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rPr lang="en"/>
              <a:t>Counting on multiple nights would be allowed if there is advanced knowledge that the populations you’re counting do not move between geographic locations regularly.</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t/>
            </a:r>
            <a:endParaRPr/>
          </a:p>
        </p:txBody>
      </p:sp>
      <p:sp>
        <p:nvSpPr>
          <p:cNvPr id="417" name="Google Shape;417;g1c23130211d_0_350: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ce5830d9e8_0_9: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t/>
            </a:r>
            <a:endParaRPr/>
          </a:p>
        </p:txBody>
      </p:sp>
      <p:sp>
        <p:nvSpPr>
          <p:cNvPr id="423" name="Google Shape;423;g1ce5830d9e8_0_9: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ce5830d9e8_0_17:notes"/>
          <p:cNvSpPr txBox="1"/>
          <p:nvPr>
            <p:ph idx="1" type="body"/>
          </p:nvPr>
        </p:nvSpPr>
        <p:spPr>
          <a:xfrm>
            <a:off x="685785" y="4343389"/>
            <a:ext cx="5486400" cy="4114800"/>
          </a:xfrm>
          <a:prstGeom prst="rect">
            <a:avLst/>
          </a:prstGeom>
          <a:noFill/>
          <a:ln>
            <a:noFill/>
          </a:ln>
        </p:spPr>
        <p:txBody>
          <a:bodyPr anchorCtr="0" anchor="ctr"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t/>
            </a:r>
            <a:endParaRPr/>
          </a:p>
          <a:p>
            <a:pPr indent="0" lvl="0" marL="0" marR="0" rtl="0" algn="l">
              <a:spcBef>
                <a:spcPts val="0"/>
              </a:spcBef>
              <a:spcAft>
                <a:spcPts val="0"/>
              </a:spcAft>
              <a:buClr>
                <a:schemeClr val="dk1"/>
              </a:buClr>
              <a:buSzPts val="1100"/>
              <a:buFont typeface="Arial"/>
              <a:buNone/>
            </a:pPr>
            <a:r>
              <a:t/>
            </a:r>
            <a:endParaRPr/>
          </a:p>
        </p:txBody>
      </p:sp>
      <p:sp>
        <p:nvSpPr>
          <p:cNvPr id="429" name="Google Shape;429;g1ce5830d9e8_0_17: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c23130211d_0_799:notes"/>
          <p:cNvSpPr txBox="1"/>
          <p:nvPr>
            <p:ph idx="1" type="body"/>
          </p:nvPr>
        </p:nvSpPr>
        <p:spPr>
          <a:xfrm>
            <a:off x="685785" y="4343391"/>
            <a:ext cx="5486400" cy="4114800"/>
          </a:xfrm>
          <a:prstGeom prst="rect">
            <a:avLst/>
          </a:prstGeom>
          <a:noFill/>
          <a:ln>
            <a:noFill/>
          </a:ln>
        </p:spPr>
        <p:txBody>
          <a:bodyPr anchorCtr="0" anchor="ctr" bIns="89800" lIns="89800" spcFirstLastPara="1" rIns="89800" wrap="square" tIns="89800">
            <a:noAutofit/>
          </a:bodyPr>
          <a:lstStyle/>
          <a:p>
            <a:pPr indent="0" lvl="0" marL="0" marR="0" rtl="0" algn="l">
              <a:lnSpc>
                <a:spcPct val="100000"/>
              </a:lnSpc>
              <a:spcBef>
                <a:spcPts val="0"/>
              </a:spcBef>
              <a:spcAft>
                <a:spcPts val="0"/>
              </a:spcAft>
              <a:buClr>
                <a:schemeClr val="dk1"/>
              </a:buClr>
              <a:buSzPts val="1100"/>
              <a:buFont typeface="Arial"/>
              <a:buNone/>
            </a:pPr>
            <a:r>
              <a:rPr lang="en"/>
              <a:t>Help communities identify the unique needs and systems involvement of young adults experiencing homelessness, and impacts how the Division of Housing structures support around addressing support. </a:t>
            </a:r>
            <a:endParaRPr/>
          </a:p>
          <a:p>
            <a:pPr indent="0" lvl="0" marL="0" marR="0" rtl="0" algn="l">
              <a:lnSpc>
                <a:spcPct val="100000"/>
              </a:lnSpc>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100"/>
              <a:buFont typeface="Arial"/>
              <a:buNone/>
            </a:pPr>
            <a:r>
              <a:rPr lang="en"/>
              <a:t>Also, Kippi Clausen with the Rural Collaborative for Homeless Youth have again been supporting regional coalitions to utilize the Youth Supplemental Survey and also conduct a separate Youth Unsheltered Count in some regions. She and Brittany are the primary contact for those efforts and can also answer your questions about the Youth Supplemental Surveys!</a:t>
            </a:r>
            <a:endParaRPr/>
          </a:p>
        </p:txBody>
      </p:sp>
      <p:sp>
        <p:nvSpPr>
          <p:cNvPr id="435" name="Google Shape;435;g1c23130211d_0_799:notes"/>
          <p:cNvSpPr/>
          <p:nvPr>
            <p:ph idx="2" type="sldImg"/>
          </p:nvPr>
        </p:nvSpPr>
        <p:spPr>
          <a:xfrm>
            <a:off x="330200" y="685489"/>
            <a:ext cx="61977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c23130211d_0_805: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1c23130211d_0_805: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63500" rtl="0" algn="l">
              <a:lnSpc>
                <a:spcPct val="100000"/>
              </a:lnSpc>
              <a:spcBef>
                <a:spcPts val="0"/>
              </a:spcBef>
              <a:spcAft>
                <a:spcPts val="0"/>
              </a:spcAft>
              <a:buSzPts val="1100"/>
              <a:buNone/>
            </a:pPr>
            <a:r>
              <a:rPr lang="en"/>
              <a:t>OHYS Website URL: https://www.colorado.gov/pacific/dola/office-homeless-youth-services-ohys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c23130211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c23130211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ce5830d9e8_0_34: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g1ce5830d9e8_0_34: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63500" rtl="0" algn="l">
              <a:lnSpc>
                <a:spcPct val="100000"/>
              </a:lnSpc>
              <a:spcBef>
                <a:spcPts val="0"/>
              </a:spcBef>
              <a:spcAft>
                <a:spcPts val="0"/>
              </a:spcAft>
              <a:buSzPts val="1100"/>
              <a:buNone/>
            </a:pPr>
            <a:r>
              <a:rPr lang="en"/>
              <a:t>OHYS Website URL: https://www.colorado.gov/pacific/dola/office-homeless-youth-services-ohys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c23130211d_0_810: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1c23130211d_0_810: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63500" rtl="0" algn="l">
              <a:lnSpc>
                <a:spcPct val="100000"/>
              </a:lnSpc>
              <a:spcBef>
                <a:spcPts val="0"/>
              </a:spcBef>
              <a:spcAft>
                <a:spcPts val="0"/>
              </a:spcAft>
              <a:buSzPts val="1100"/>
              <a:buNone/>
            </a:pPr>
            <a:r>
              <a:rPr lang="en"/>
              <a:t>Any youth 11-24 who is a part of a family with an adult should not be counted for the youth supplemental survey.</a:t>
            </a:r>
            <a:endParaRPr/>
          </a:p>
          <a:p>
            <a:pPr indent="0" lvl="0" marL="63500" rtl="0" algn="l">
              <a:lnSpc>
                <a:spcPct val="100000"/>
              </a:lnSpc>
              <a:spcBef>
                <a:spcPts val="0"/>
              </a:spcBef>
              <a:spcAft>
                <a:spcPts val="0"/>
              </a:spcAft>
              <a:buSzPts val="1100"/>
              <a:buNone/>
            </a:pPr>
            <a:r>
              <a:t/>
            </a:r>
            <a:endParaRPr/>
          </a:p>
          <a:p>
            <a:pPr indent="0" lvl="0" marL="63500" rtl="0" algn="l">
              <a:lnSpc>
                <a:spcPct val="100000"/>
              </a:lnSpc>
              <a:spcBef>
                <a:spcPts val="0"/>
              </a:spcBef>
              <a:spcAft>
                <a:spcPts val="0"/>
              </a:spcAft>
              <a:buSzPts val="1100"/>
              <a:buNone/>
            </a:pPr>
            <a:r>
              <a:rPr lang="en"/>
              <a:t>However, and this is important, they would be counted in the BoS Sheltered PIT Count as part of the family.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c23130211d_0_815:notes"/>
          <p:cNvSpPr txBox="1"/>
          <p:nvPr>
            <p:ph idx="1" type="body"/>
          </p:nvPr>
        </p:nvSpPr>
        <p:spPr>
          <a:xfrm>
            <a:off x="685785" y="4343391"/>
            <a:ext cx="5486400" cy="4114800"/>
          </a:xfrm>
          <a:prstGeom prst="rect">
            <a:avLst/>
          </a:prstGeom>
          <a:noFill/>
          <a:ln>
            <a:noFill/>
          </a:ln>
        </p:spPr>
        <p:txBody>
          <a:bodyPr anchorCtr="0" anchor="ctr" bIns="89800" lIns="89800" spcFirstLastPara="1" rIns="89800" wrap="square" tIns="89800">
            <a:noAutofit/>
          </a:bodyPr>
          <a:lstStyle/>
          <a:p>
            <a:pPr indent="0" lvl="0" marL="0" marR="0" rtl="0" algn="l">
              <a:lnSpc>
                <a:spcPct val="100000"/>
              </a:lnSpc>
              <a:spcBef>
                <a:spcPts val="0"/>
              </a:spcBef>
              <a:spcAft>
                <a:spcPts val="0"/>
              </a:spcAft>
              <a:buClr>
                <a:schemeClr val="dk1"/>
              </a:buClr>
              <a:buSzPts val="1100"/>
              <a:buFont typeface="Arial"/>
              <a:buNone/>
            </a:pPr>
            <a:r>
              <a:rPr lang="en"/>
              <a:t>The goal is to make sure you are not surveying someone with the youth supplemental survey who is 25 on 1/25=4, the night of the PIT Count.</a:t>
            </a:r>
            <a:endParaRPr b="0" i="0" sz="1100" u="none" cap="none" strike="noStrike">
              <a:solidFill>
                <a:schemeClr val="dk1"/>
              </a:solidFill>
              <a:latin typeface="Arial"/>
              <a:ea typeface="Arial"/>
              <a:cs typeface="Arial"/>
              <a:sym typeface="Arial"/>
            </a:endParaRPr>
          </a:p>
        </p:txBody>
      </p:sp>
      <p:sp>
        <p:nvSpPr>
          <p:cNvPr id="460" name="Google Shape;460;g1c23130211d_0_815:notes"/>
          <p:cNvSpPr/>
          <p:nvPr>
            <p:ph idx="2" type="sldImg"/>
          </p:nvPr>
        </p:nvSpPr>
        <p:spPr>
          <a:xfrm>
            <a:off x="330200" y="685489"/>
            <a:ext cx="61977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c23130211d_0_820: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c23130211d_0_820:notes"/>
          <p:cNvSpPr txBox="1"/>
          <p:nvPr>
            <p:ph idx="1" type="body"/>
          </p:nvPr>
        </p:nvSpPr>
        <p:spPr>
          <a:xfrm>
            <a:off x="685785"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c23130211d_0_825: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c23130211d_0_825:notes"/>
          <p:cNvSpPr txBox="1"/>
          <p:nvPr>
            <p:ph idx="1" type="body"/>
          </p:nvPr>
        </p:nvSpPr>
        <p:spPr>
          <a:xfrm>
            <a:off x="685785"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the Homelessness section we discussed at the beginning of presentation. Youth are looking for the same kind of respect that you would provide an adult. There may be slight changes for youth under 18 depending, but oftentimes youth experiencing homelessness have been through some pretty rough situations and have had to deal with those things independently. It’s okay to speak to them exactly as you would speak to an adult. Always let kindness, compassion, and recognition of their strength in such a difficult situation guide your interaction and you should be fine.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Designed by youth, for youth. Youth felt these questions would capture their experience. May seem personal, so make sure to have a clear understanding of the reasons why you’re asking the questions. Also, knowing that their personal information is only being collected to make sure we can </a:t>
            </a:r>
            <a:r>
              <a:rPr lang="en"/>
              <a:t>deduplicate</a:t>
            </a:r>
            <a:r>
              <a:rPr lang="en"/>
              <a:t> the surveys can be very helpful. As with anyone who is providing such private information, it’s comforting to know that someone will not be able to trace the youth’s answers back to them.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c23130211d_0_830: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c23130211d_0_830:notes"/>
          <p:cNvSpPr txBox="1"/>
          <p:nvPr>
            <p:ph idx="1" type="body"/>
          </p:nvPr>
        </p:nvSpPr>
        <p:spPr>
          <a:xfrm>
            <a:off x="685785"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c23130211d_0_835: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c23130211d_0_835:notes"/>
          <p:cNvSpPr txBox="1"/>
          <p:nvPr>
            <p:ph idx="1" type="body"/>
          </p:nvPr>
        </p:nvSpPr>
        <p:spPr>
          <a:xfrm>
            <a:off x="685785"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c23130211d_0_840: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1c23130211d_0_840: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Clr>
                <a:schemeClr val="dk1"/>
              </a:buClr>
              <a:buSzPts val="1100"/>
              <a:buFont typeface="Arial"/>
              <a:buNone/>
            </a:pPr>
            <a:r>
              <a:rPr lang="en"/>
              <a:t>Again, possible check-in with a Lead after some surveys have been complete to make sure the forms are being completed in the necessary way and to answer any questions that come up.</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c23130211d_0_846: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1c23130211d_0_846: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63500" rtl="0" algn="l">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c23130211d_0_851:notes"/>
          <p:cNvSpPr/>
          <p:nvPr>
            <p:ph idx="2" type="sldImg"/>
          </p:nvPr>
        </p:nvSpPr>
        <p:spPr>
          <a:xfrm>
            <a:off x="1143220" y="685794"/>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c23130211d_0_851:notes"/>
          <p:cNvSpPr txBox="1"/>
          <p:nvPr>
            <p:ph idx="1" type="body"/>
          </p:nvPr>
        </p:nvSpPr>
        <p:spPr>
          <a:xfrm>
            <a:off x="685785" y="4343389"/>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c23130211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c23130211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housing programs will hear directly from Coordinators and/or Shawn Hayes regarding updated housing inventory numbers for 2023.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c23130211d_0_856: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g1c23130211d_0_856: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c23130211d_0_864: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g1c23130211d_0_864: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ce5830d9e8_0_106: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g1ce5830d9e8_0_106: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lnSpc>
                <a:spcPct val="100000"/>
              </a:lnSpc>
              <a:spcBef>
                <a:spcPts val="0"/>
              </a:spcBef>
              <a:spcAft>
                <a:spcPts val="0"/>
              </a:spcAft>
              <a:buClr>
                <a:schemeClr val="dk1"/>
              </a:buClr>
              <a:buSzPts val="1100"/>
              <a:buFont typeface="Arial"/>
              <a:buNone/>
            </a:pPr>
            <a:r>
              <a:rPr b="1" lang="en"/>
              <a:t>Katie Note: Added sections from the website you shared</a:t>
            </a:r>
            <a:endParaRPr b="1"/>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c23130211d_0_870: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1c23130211d_0_870: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c23130211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c23130211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purposes of the Youth Unsheltered Count and Youth Supplemental Survey (YSS), there are slight differences in what is considered “unsheltered”. We will discuss this when going over the YSS later. Also, Kippi Clausen is hosting a training at 3PM this afternoon to diver deeper into the Youth PIT Count and its importance, especially since we were awarded the Youth Homelessness Demonstration Program (YHDP) grant!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c23130211d_0_96:notes"/>
          <p:cNvSpPr/>
          <p:nvPr>
            <p:ph idx="2" type="sldImg"/>
          </p:nvPr>
        </p:nvSpPr>
        <p:spPr>
          <a:xfrm>
            <a:off x="417755" y="685250"/>
            <a:ext cx="60225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c23130211d_0_96:notes"/>
          <p:cNvSpPr txBox="1"/>
          <p:nvPr>
            <p:ph idx="1" type="body"/>
          </p:nvPr>
        </p:nvSpPr>
        <p:spPr>
          <a:xfrm>
            <a:off x="685785" y="4343389"/>
            <a:ext cx="5486400" cy="4114800"/>
          </a:xfrm>
          <a:prstGeom prst="rect">
            <a:avLst/>
          </a:prstGeom>
          <a:noFill/>
          <a:ln>
            <a:noFill/>
          </a:ln>
        </p:spPr>
        <p:txBody>
          <a:bodyPr anchorCtr="0" anchor="t" bIns="89800" lIns="89800" spcFirstLastPara="1" rIns="89800" wrap="square" tIns="89800">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2171700" y="573280"/>
            <a:ext cx="6458100" cy="969900"/>
          </a:xfrm>
          <a:prstGeom prst="rect">
            <a:avLst/>
          </a:prstGeom>
          <a:noFill/>
          <a:ln>
            <a:noFill/>
          </a:ln>
        </p:spPr>
        <p:txBody>
          <a:bodyPr anchorCtr="0" anchor="ctr" bIns="68575" lIns="68575" spcFirstLastPara="1" rIns="68575" wrap="square" tIns="68575">
            <a:normAutofit/>
          </a:bodyPr>
          <a:lstStyle>
            <a:lvl1pPr lvl="0" marR="0" rtl="0" algn="r">
              <a:lnSpc>
                <a:spcPct val="90000"/>
              </a:lnSpc>
              <a:spcBef>
                <a:spcPts val="0"/>
              </a:spcBef>
              <a:spcAft>
                <a:spcPts val="0"/>
              </a:spcAft>
              <a:buClr>
                <a:schemeClr val="lt1"/>
              </a:buClr>
              <a:buSzPts val="3000"/>
              <a:buFont typeface="Century Gothic"/>
              <a:buNone/>
              <a:defRPr b="0" i="0" sz="30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Font typeface="Arial"/>
              <a:buNone/>
              <a:defRPr sz="1400"/>
            </a:lvl2pPr>
            <a:lvl3pPr lvl="2" rtl="0" algn="l">
              <a:lnSpc>
                <a:spcPct val="100000"/>
              </a:lnSpc>
              <a:spcBef>
                <a:spcPts val="0"/>
              </a:spcBef>
              <a:spcAft>
                <a:spcPts val="0"/>
              </a:spcAft>
              <a:buSzPts val="1100"/>
              <a:buFont typeface="Arial"/>
              <a:buNone/>
              <a:defRPr sz="1400"/>
            </a:lvl3pPr>
            <a:lvl4pPr lvl="3" rtl="0" algn="l">
              <a:lnSpc>
                <a:spcPct val="100000"/>
              </a:lnSpc>
              <a:spcBef>
                <a:spcPts val="0"/>
              </a:spcBef>
              <a:spcAft>
                <a:spcPts val="0"/>
              </a:spcAft>
              <a:buSzPts val="1100"/>
              <a:buFont typeface="Arial"/>
              <a:buNone/>
              <a:defRPr sz="1400"/>
            </a:lvl4pPr>
            <a:lvl5pPr lvl="4" rtl="0" algn="l">
              <a:lnSpc>
                <a:spcPct val="100000"/>
              </a:lnSpc>
              <a:spcBef>
                <a:spcPts val="0"/>
              </a:spcBef>
              <a:spcAft>
                <a:spcPts val="0"/>
              </a:spcAft>
              <a:buSzPts val="1100"/>
              <a:buFont typeface="Arial"/>
              <a:buNone/>
              <a:defRPr sz="1400"/>
            </a:lvl5pPr>
            <a:lvl6pPr lvl="5" rtl="0" algn="l">
              <a:lnSpc>
                <a:spcPct val="100000"/>
              </a:lnSpc>
              <a:spcBef>
                <a:spcPts val="0"/>
              </a:spcBef>
              <a:spcAft>
                <a:spcPts val="0"/>
              </a:spcAft>
              <a:buSzPts val="1100"/>
              <a:buFont typeface="Arial"/>
              <a:buNone/>
              <a:defRPr sz="1400"/>
            </a:lvl6pPr>
            <a:lvl7pPr lvl="6" rtl="0" algn="l">
              <a:lnSpc>
                <a:spcPct val="100000"/>
              </a:lnSpc>
              <a:spcBef>
                <a:spcPts val="0"/>
              </a:spcBef>
              <a:spcAft>
                <a:spcPts val="0"/>
              </a:spcAft>
              <a:buSzPts val="1100"/>
              <a:buFont typeface="Arial"/>
              <a:buNone/>
              <a:defRPr sz="1400"/>
            </a:lvl7pPr>
            <a:lvl8pPr lvl="7" rtl="0" algn="l">
              <a:lnSpc>
                <a:spcPct val="100000"/>
              </a:lnSpc>
              <a:spcBef>
                <a:spcPts val="0"/>
              </a:spcBef>
              <a:spcAft>
                <a:spcPts val="0"/>
              </a:spcAft>
              <a:buSzPts val="1100"/>
              <a:buFont typeface="Arial"/>
              <a:buNone/>
              <a:defRPr sz="1400"/>
            </a:lvl8pPr>
            <a:lvl9pPr lvl="8" rtl="0" algn="l">
              <a:lnSpc>
                <a:spcPct val="100000"/>
              </a:lnSpc>
              <a:spcBef>
                <a:spcPts val="0"/>
              </a:spcBef>
              <a:spcAft>
                <a:spcPts val="0"/>
              </a:spcAft>
              <a:buSzPts val="1100"/>
              <a:buFont typeface="Arial"/>
              <a:buNone/>
              <a:defRPr sz="1400"/>
            </a:lvl9pPr>
          </a:lstStyle>
          <a:p/>
        </p:txBody>
      </p:sp>
      <p:sp>
        <p:nvSpPr>
          <p:cNvPr id="52" name="Google Shape;52;p13"/>
          <p:cNvSpPr txBox="1"/>
          <p:nvPr>
            <p:ph idx="1" type="body"/>
          </p:nvPr>
        </p:nvSpPr>
        <p:spPr>
          <a:xfrm>
            <a:off x="514350" y="1645920"/>
            <a:ext cx="8115300" cy="3018000"/>
          </a:xfrm>
          <a:prstGeom prst="rect">
            <a:avLst/>
          </a:prstGeom>
          <a:noFill/>
          <a:ln>
            <a:noFill/>
          </a:ln>
        </p:spPr>
        <p:txBody>
          <a:bodyPr anchorCtr="0" anchor="t" bIns="68575" lIns="68575" spcFirstLastPara="1" rIns="68575" wrap="square" tIns="68575">
            <a:normAutofit/>
          </a:bodyPr>
          <a:lstStyle>
            <a:lvl1pPr indent="-336550" lvl="0" marL="457200" marR="0" rtl="0" algn="l">
              <a:lnSpc>
                <a:spcPct val="90000"/>
              </a:lnSpc>
              <a:spcBef>
                <a:spcPts val="800"/>
              </a:spcBef>
              <a:spcAft>
                <a:spcPts val="0"/>
              </a:spcAft>
              <a:buClr>
                <a:schemeClr val="lt1"/>
              </a:buClr>
              <a:buSzPts val="1700"/>
              <a:buFont typeface="Arial"/>
              <a:buChar char="•"/>
              <a:defRPr b="0" i="0" sz="1700" u="none" cap="none" strike="noStrike">
                <a:solidFill>
                  <a:schemeClr val="lt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entury Gothic"/>
                <a:ea typeface="Century Gothic"/>
                <a:cs typeface="Century Gothic"/>
                <a:sym typeface="Century Gothic"/>
              </a:defRPr>
            </a:lvl2pPr>
            <a:lvl3pPr indent="-317500" lvl="2" marL="1371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lnSpc>
                <a:spcPct val="90000"/>
              </a:lnSpc>
              <a:spcBef>
                <a:spcPts val="400"/>
              </a:spcBef>
              <a:spcAft>
                <a:spcPts val="0"/>
              </a:spcAft>
              <a:buClr>
                <a:schemeClr val="lt1"/>
              </a:buClr>
              <a:buSzPts val="1200"/>
              <a:buFont typeface="Arial"/>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lnSpc>
                <a:spcPct val="90000"/>
              </a:lnSpc>
              <a:spcBef>
                <a:spcPts val="400"/>
              </a:spcBef>
              <a:spcAft>
                <a:spcPts val="0"/>
              </a:spcAft>
              <a:buClr>
                <a:schemeClr val="lt1"/>
              </a:buClr>
              <a:buSzPts val="1200"/>
              <a:buFont typeface="Arial"/>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lnSpc>
                <a:spcPct val="90000"/>
              </a:lnSpc>
              <a:spcBef>
                <a:spcPts val="400"/>
              </a:spcBef>
              <a:spcAft>
                <a:spcPts val="0"/>
              </a:spcAft>
              <a:buClr>
                <a:schemeClr val="lt1"/>
              </a:buClr>
              <a:buSzPts val="1200"/>
              <a:buFont typeface="Arial"/>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lnSpc>
                <a:spcPct val="90000"/>
              </a:lnSpc>
              <a:spcBef>
                <a:spcPts val="400"/>
              </a:spcBef>
              <a:spcAft>
                <a:spcPts val="0"/>
              </a:spcAft>
              <a:buClr>
                <a:schemeClr val="lt1"/>
              </a:buClr>
              <a:buSzPts val="1200"/>
              <a:buFont typeface="Arial"/>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lnSpc>
                <a:spcPct val="90000"/>
              </a:lnSpc>
              <a:spcBef>
                <a:spcPts val="400"/>
              </a:spcBef>
              <a:spcAft>
                <a:spcPts val="0"/>
              </a:spcAft>
              <a:buClr>
                <a:schemeClr val="lt1"/>
              </a:buClr>
              <a:buSzPts val="1200"/>
              <a:buFont typeface="Arial"/>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lnSpc>
                <a:spcPct val="90000"/>
              </a:lnSpc>
              <a:spcBef>
                <a:spcPts val="400"/>
              </a:spcBef>
              <a:spcAft>
                <a:spcPts val="0"/>
              </a:spcAft>
              <a:buClr>
                <a:schemeClr val="lt1"/>
              </a:buClr>
              <a:buSzPts val="1200"/>
              <a:buFont typeface="Arial"/>
              <a:buChar char="•"/>
              <a:defRPr b="0" i="0" sz="1200" u="none" cap="none" strike="noStrike">
                <a:solidFill>
                  <a:schemeClr val="lt1"/>
                </a:solidFill>
                <a:latin typeface="Century Gothic"/>
                <a:ea typeface="Century Gothic"/>
                <a:cs typeface="Century Gothic"/>
                <a:sym typeface="Century Gothic"/>
              </a:defRPr>
            </a:lvl9pPr>
          </a:lstStyle>
          <a:p/>
        </p:txBody>
      </p:sp>
      <p:sp>
        <p:nvSpPr>
          <p:cNvPr id="53" name="Google Shape;53;p13"/>
          <p:cNvSpPr txBox="1"/>
          <p:nvPr>
            <p:ph idx="10" type="dt"/>
          </p:nvPr>
        </p:nvSpPr>
        <p:spPr>
          <a:xfrm>
            <a:off x="6446520" y="4767263"/>
            <a:ext cx="2183100" cy="273900"/>
          </a:xfrm>
          <a:prstGeom prst="rect">
            <a:avLst/>
          </a:prstGeom>
          <a:noFill/>
          <a:ln>
            <a:noFill/>
          </a:ln>
        </p:spPr>
        <p:txBody>
          <a:bodyPr anchorCtr="0" anchor="ctr" bIns="68575" lIns="68575" spcFirstLastPara="1" rIns="68575" wrap="square" tIns="68575">
            <a:noAutofit/>
          </a:bodyPr>
          <a:lstStyle>
            <a:lvl1pPr lvl="0" marR="0" rtl="0" algn="r">
              <a:lnSpc>
                <a:spcPct val="100000"/>
              </a:lnSpc>
              <a:spcBef>
                <a:spcPts val="0"/>
              </a:spcBef>
              <a:spcAft>
                <a:spcPts val="0"/>
              </a:spcAft>
              <a:buClr>
                <a:schemeClr val="lt1"/>
              </a:buClr>
              <a:buSzPts val="1100"/>
              <a:buFont typeface="Century Gothic"/>
              <a:buNone/>
              <a:defRPr b="0" i="0" sz="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9pPr>
          </a:lstStyle>
          <a:p/>
        </p:txBody>
      </p:sp>
      <p:sp>
        <p:nvSpPr>
          <p:cNvPr id="54" name="Google Shape;54;p13"/>
          <p:cNvSpPr txBox="1"/>
          <p:nvPr>
            <p:ph idx="11" type="ftr"/>
          </p:nvPr>
        </p:nvSpPr>
        <p:spPr>
          <a:xfrm>
            <a:off x="514350" y="4766884"/>
            <a:ext cx="58293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chemeClr val="lt1"/>
              </a:buClr>
              <a:buSzPts val="1100"/>
              <a:buFont typeface="Century Gothic"/>
              <a:buNone/>
              <a:defRPr b="0" i="0" sz="8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chemeClr val="lt1"/>
              </a:buClr>
              <a:buSzPts val="1100"/>
              <a:buFont typeface="Century Gothic"/>
              <a:buNone/>
              <a:defRPr b="0" i="0" sz="1400" u="none" cap="none" strike="noStrike">
                <a:solidFill>
                  <a:schemeClr val="lt1"/>
                </a:solidFill>
                <a:latin typeface="Century Gothic"/>
                <a:ea typeface="Century Gothic"/>
                <a:cs typeface="Century Gothic"/>
                <a:sym typeface="Century Gothic"/>
              </a:defRPr>
            </a:lvl9pPr>
          </a:lstStyle>
          <a:p/>
        </p:txBody>
      </p:sp>
      <p:sp>
        <p:nvSpPr>
          <p:cNvPr id="55" name="Google Shape;55;p13"/>
          <p:cNvSpPr txBox="1"/>
          <p:nvPr>
            <p:ph idx="12" type="sldNum"/>
          </p:nvPr>
        </p:nvSpPr>
        <p:spPr>
          <a:xfrm>
            <a:off x="6572250" y="285750"/>
            <a:ext cx="2057400" cy="273900"/>
          </a:xfrm>
          <a:prstGeom prst="rect">
            <a:avLst/>
          </a:prstGeom>
          <a:noFill/>
          <a:ln>
            <a:noFill/>
          </a:ln>
        </p:spPr>
        <p:txBody>
          <a:bodyPr anchorCtr="0" anchor="ctr" bIns="34275" lIns="68575" spcFirstLastPara="1" rIns="68575" wrap="square" tIns="34275">
            <a:normAutofit/>
          </a:bodyPr>
          <a:lstStyle>
            <a:lvl1pPr indent="0" lvl="0"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17.jpg"/><Relationship Id="rId7"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s://www.cdc.gov/coronavirus/2019-ncov/community/homeless-shelters/unsheltered-homelessness.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5.jpg"/><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s://docs.google.com/document/d/1RMd_LG9SocvTuFxwb_xIm-P__6vGpTtF-tEBkLEL2aQ/edit?usp=sharing"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mailto:colorado.hmis@coloradocoalition.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hyperlink" Target="https://www.hrc.org/resources/sexual-orientation-and-gender-identity-terminology-and-definitions" TargetMode="External"/><Relationship Id="rId4" Type="http://schemas.openxmlformats.org/officeDocument/2006/relationships/hyperlink" Target="https://lgbt.foundation/who-we-help/trans-people/non-binar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hyperlink" Target="https://nam10.safelinks.protection.outlook.com/?url=https%3A%2F%2Farcg.is%2F1emnCz&amp;data=05%7C01%7Cshayes%40coloradocoalition.org%7C792c21a8fa1d450ad89e08daede0d4ce%7Cbaee2456a3cb4a0aa5de9e7c651b4bf2%7C0%7C0%7C638083847198174776%7CUnknown%7CTWFpbGZsb3d8eyJWIjoiMC4wLjAwMDAiLCJQIjoiV2luMzIiLCJBTiI6Ik1haWwiLCJXVCI6Mn0%3D%7C3000%7C%7C%7C&amp;sdata=yWZAUFWRDj10R%2FoAQAyBPiiBNYRAWQSwzbTYHAD%2Bv3o%3D&amp;reserved=0" TargetMode="External"/><Relationship Id="rId4" Type="http://schemas.openxmlformats.org/officeDocument/2006/relationships/hyperlink" Target="https://nam10.safelinks.protection.outlook.com/?url=https%3A%2F%2Fsurvey123.arcgis.app%2F%3FitemID%3D09763a2829234afea79b9cc2f50bd53b&amp;data=05%7C01%7Cshayes%40coloradocoalition.org%7C792c21a8fa1d450ad89e08daede0d4ce%7Cbaee2456a3cb4a0aa5de9e7c651b4bf2%7C0%7C0%7C638083847198174776%7CUnknown%7CTWFpbGZsb3d8eyJWIjoiMC4wLjAwMDAiLCJQIjoiV2luMzIiLCJBTiI6Ik1haWwiLCJXVCI6Mn0%3D%7C3000%7C%7C%7C&amp;sdata=Q3EWB7KvruqRJPOcY3%2FglgBjPCLvC86Zt6i15oYmhos%3D&amp;reserved=0" TargetMode="External"/><Relationship Id="rId5" Type="http://schemas.openxmlformats.org/officeDocument/2006/relationships/hyperlink" Target="https://nam10.safelinks.protection.outlook.com/?url=https%3A%2F%2Farcg.is%2FuKLru&amp;data=05%7C01%7Cshayes%40coloradocoalition.org%7C792c21a8fa1d450ad89e08daede0d4ce%7Cbaee2456a3cb4a0aa5de9e7c651b4bf2%7C0%7C0%7C638083847198174776%7CUnknown%7CTWFpbGZsb3d8eyJWIjoiMC4wLjAwMDAiLCJQIjoiV2luMzIiLCJBTiI6Ik1haWwiLCJXVCI6Mn0%3D%7C3000%7C%7C%7C&amp;sdata=2%2FwKYsJckIyke5CPBHnf8Tc4VPkJM6aSXOXq8mkan8M%3D&amp;reserved=0" TargetMode="External"/><Relationship Id="rId6" Type="http://schemas.openxmlformats.org/officeDocument/2006/relationships/hyperlink" Target="https://nam10.safelinks.protection.outlook.com/?url=https%3A%2F%2Fsurvey123.arcgis.app%2F%3FitemID%3Daa2140bf59904d438e182ecb2f36d57b&amp;data=05%7C01%7Cshayes%40coloradocoalition.org%7C792c21a8fa1d450ad89e08daede0d4ce%7Cbaee2456a3cb4a0aa5de9e7c651b4bf2%7C0%7C0%7C638083847198174776%7CUnknown%7CTWFpbGZsb3d8eyJWIjoiMC4wLjAwMDAiLCJQIjoiV2luMzIiLCJBTiI6Ik1haWwiLCJXVCI6Mn0%3D%7C3000%7C%7C%7C&amp;sdata=u4fizk3FpXge0FAA7CaT%2BayVch5lT0wsmzCOXYOroSM%3D&amp;reserved=0" TargetMode="External"/><Relationship Id="rId7" Type="http://schemas.openxmlformats.org/officeDocument/2006/relationships/image" Target="../media/image31.png"/><Relationship Id="rId8"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2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hyperlink" Target="https://www.colorado.gov/pacific/dola/office-homeless-youth-services-ohy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3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hyperlink" Target="https://www.surveymonkey.com/r/58XVKVZ" TargetMode="External"/><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 Id="rId3" Type="http://schemas.openxmlformats.org/officeDocument/2006/relationships/image" Target="../media/image1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 Id="rId3" Type="http://schemas.openxmlformats.org/officeDocument/2006/relationships/hyperlink" Target="https://www.coloradocoalition.org/sites/default/files/2020-01/BoS%20CoC%20PIT%202020%20Surveyor%20Training%20PDF.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 Id="rId3" Type="http://schemas.openxmlformats.org/officeDocument/2006/relationships/hyperlink" Target="mailto:shayes@coloradocoalition.org" TargetMode="External"/><Relationship Id="rId4" Type="http://schemas.openxmlformats.org/officeDocument/2006/relationships/hyperlink" Target="https://www.coloradocoalition.org/COBoSCoC" TargetMode="External"/><Relationship Id="rId5" Type="http://schemas.openxmlformats.org/officeDocument/2006/relationships/hyperlink" Target="https://www.coloradocoalition.org/BoSCoCPITHIC" TargetMode="External"/><Relationship Id="rId6" Type="http://schemas.openxmlformats.org/officeDocument/2006/relationships/hyperlink" Target="mailto:brittany.wade@state.co.us" TargetMode="External"/><Relationship Id="rId7" Type="http://schemas.openxmlformats.org/officeDocument/2006/relationships/hyperlink" Target="https://www.colorado.gov/pacific/dola/office-homeless-youth-services-ohys"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hyperlink" Target="https://www.colorado.gov/pacific/dhsem/local-emergency-managers" TargetMode="External"/><Relationship Id="rId4" Type="http://schemas.openxmlformats.org/officeDocument/2006/relationships/hyperlink" Target="https://cdphe.colorado.gov/public-information/find-your-local-public-health-agency"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 Id="rId3"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4380"/>
              <a:t>2023 Sheltered &amp; </a:t>
            </a:r>
            <a:r>
              <a:rPr b="1" lang="en" sz="4380"/>
              <a:t>Unsheltered Point-in-Time (PIT) Count Surveyor Training</a:t>
            </a:r>
            <a:endParaRPr b="1" sz="4380"/>
          </a:p>
        </p:txBody>
      </p:sp>
      <p:pic>
        <p:nvPicPr>
          <p:cNvPr id="61" name="Google Shape;61;p14"/>
          <p:cNvPicPr preferRelativeResize="0"/>
          <p:nvPr/>
        </p:nvPicPr>
        <p:blipFill>
          <a:blip r:embed="rId3">
            <a:alphaModFix/>
          </a:blip>
          <a:stretch>
            <a:fillRect/>
          </a:stretch>
        </p:blipFill>
        <p:spPr>
          <a:xfrm>
            <a:off x="2209800" y="3091950"/>
            <a:ext cx="4724400" cy="1362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505175" y="349025"/>
            <a:ext cx="2461500" cy="6204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fontScale="90000"/>
          </a:bodyPr>
          <a:lstStyle/>
          <a:p>
            <a:pPr indent="0" lvl="0" marL="0" marR="0" rtl="0" algn="l">
              <a:lnSpc>
                <a:spcPct val="100000"/>
              </a:lnSpc>
              <a:spcBef>
                <a:spcPts val="0"/>
              </a:spcBef>
              <a:spcAft>
                <a:spcPts val="0"/>
              </a:spcAft>
              <a:buNone/>
            </a:pPr>
            <a:r>
              <a:rPr b="1" lang="en" sz="2800">
                <a:solidFill>
                  <a:schemeClr val="dk1"/>
                </a:solidFill>
                <a:latin typeface="Arial"/>
                <a:ea typeface="Arial"/>
                <a:cs typeface="Arial"/>
                <a:sym typeface="Arial"/>
              </a:rPr>
              <a:t>Homelessness</a:t>
            </a:r>
            <a:endParaRPr b="1" sz="3600">
              <a:solidFill>
                <a:schemeClr val="dk1"/>
              </a:solidFill>
              <a:latin typeface="Arial"/>
              <a:ea typeface="Arial"/>
              <a:cs typeface="Arial"/>
              <a:sym typeface="Arial"/>
            </a:endParaRPr>
          </a:p>
        </p:txBody>
      </p:sp>
      <p:sp>
        <p:nvSpPr>
          <p:cNvPr id="120" name="Google Shape;120;p23"/>
          <p:cNvSpPr txBox="1"/>
          <p:nvPr/>
        </p:nvSpPr>
        <p:spPr>
          <a:xfrm>
            <a:off x="568228" y="1189847"/>
            <a:ext cx="7765800" cy="1905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lang="en" sz="1800">
                <a:solidFill>
                  <a:schemeClr val="dk1"/>
                </a:solidFill>
              </a:rPr>
              <a:t>If talking to people experiencing homelessness is new to you, make sure you lean on any leads and staff members who you encounter the day of the count. We’ll dive further in to Privacy, Security, and Safety in the next section as well.</a:t>
            </a:r>
            <a:endParaRPr sz="1800">
              <a:solidFill>
                <a:schemeClr val="dk1"/>
              </a:solidFill>
            </a:endParaRPr>
          </a:p>
          <a:p>
            <a:pPr indent="0" lvl="0" marL="0" rtl="0" algn="ctr">
              <a:spcBef>
                <a:spcPts val="0"/>
              </a:spcBef>
              <a:spcAft>
                <a:spcPts val="0"/>
              </a:spcAft>
              <a:buNone/>
            </a:pPr>
            <a:r>
              <a:t/>
            </a:r>
            <a:endParaRPr sz="1800">
              <a:solidFill>
                <a:schemeClr val="dk1"/>
              </a:solidFill>
            </a:endParaRPr>
          </a:p>
          <a:p>
            <a:pPr indent="0" lvl="0" marL="0" rtl="0" algn="ctr">
              <a:spcBef>
                <a:spcPts val="0"/>
              </a:spcBef>
              <a:spcAft>
                <a:spcPts val="0"/>
              </a:spcAft>
              <a:buNone/>
            </a:pPr>
            <a:r>
              <a:rPr lang="en" sz="1800">
                <a:solidFill>
                  <a:schemeClr val="dk1"/>
                </a:solidFill>
              </a:rPr>
              <a:t>For now, we will focus on information that may help better shed light on homelessness and helpful ways to work with people in this traumatic situation!</a:t>
            </a:r>
            <a:endParaRPr sz="1800">
              <a:solidFill>
                <a:schemeClr val="dk1"/>
              </a:solidFill>
            </a:endParaRPr>
          </a:p>
        </p:txBody>
      </p:sp>
      <p:pic>
        <p:nvPicPr>
          <p:cNvPr id="121" name="Google Shape;121;p23"/>
          <p:cNvPicPr preferRelativeResize="0"/>
          <p:nvPr/>
        </p:nvPicPr>
        <p:blipFill>
          <a:blip r:embed="rId3">
            <a:alphaModFix/>
          </a:blip>
          <a:stretch>
            <a:fillRect/>
          </a:stretch>
        </p:blipFill>
        <p:spPr>
          <a:xfrm>
            <a:off x="3343275" y="3698175"/>
            <a:ext cx="2064776" cy="144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514350" y="220100"/>
            <a:ext cx="2525700" cy="661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fontScale="90000"/>
          </a:bodyPr>
          <a:lstStyle/>
          <a:p>
            <a:pPr indent="0" lvl="0" marL="0" marR="0" rtl="0" algn="l">
              <a:lnSpc>
                <a:spcPct val="100000"/>
              </a:lnSpc>
              <a:spcBef>
                <a:spcPts val="0"/>
              </a:spcBef>
              <a:spcAft>
                <a:spcPts val="0"/>
              </a:spcAft>
              <a:buNone/>
            </a:pPr>
            <a:r>
              <a:rPr b="1" lang="en" sz="2800">
                <a:solidFill>
                  <a:schemeClr val="dk1"/>
                </a:solidFill>
                <a:latin typeface="Arial"/>
                <a:ea typeface="Arial"/>
                <a:cs typeface="Arial"/>
                <a:sym typeface="Arial"/>
              </a:rPr>
              <a:t>Homelessness</a:t>
            </a:r>
            <a:endParaRPr b="1" sz="3600">
              <a:solidFill>
                <a:schemeClr val="dk1"/>
              </a:solidFill>
              <a:latin typeface="Arial"/>
              <a:ea typeface="Arial"/>
              <a:cs typeface="Arial"/>
              <a:sym typeface="Arial"/>
            </a:endParaRPr>
          </a:p>
        </p:txBody>
      </p:sp>
      <p:sp>
        <p:nvSpPr>
          <p:cNvPr id="127" name="Google Shape;127;p24"/>
          <p:cNvSpPr txBox="1"/>
          <p:nvPr/>
        </p:nvSpPr>
        <p:spPr>
          <a:xfrm>
            <a:off x="421638" y="969431"/>
            <a:ext cx="8300700" cy="3707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800">
                <a:solidFill>
                  <a:schemeClr val="dk1"/>
                </a:solidFill>
              </a:rPr>
              <a:t>Homelessness is an issue faced across the world, caused by many intersecting factors. In the United States, some of these include, but are not limited to systemic factors around:</a:t>
            </a:r>
            <a:endParaRPr sz="1800">
              <a:solidFill>
                <a:schemeClr val="dk1"/>
              </a:solidFill>
            </a:endParaRPr>
          </a:p>
          <a:p>
            <a:pPr indent="0" lvl="0" marL="0" rtl="0" algn="l">
              <a:spcBef>
                <a:spcPts val="0"/>
              </a:spcBef>
              <a:spcAft>
                <a:spcPts val="0"/>
              </a:spcAft>
              <a:buNone/>
            </a:pPr>
            <a:r>
              <a:t/>
            </a:r>
            <a:endParaRPr sz="9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Systemic Racism, including Discriminatory Housing Practices like redlining and housing discrimination that impact individuals and families across generations (1.)(4.)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Insufficient Income (2.)(4.)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Lack of Affordable Housing (2.)(4.)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Survivors of people who perpetrate Domestic Violence (2.)(4.)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Poverty (2.)(4.)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Mental Health and lack of needed services (2.)(4.)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Substance use and lack of needed services (2.)(4.)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Youth Homelessness and LGBTQIAA2S+ intersections (3.) (4.)</a:t>
            </a:r>
            <a:endParaRPr sz="1600">
              <a:solidFill>
                <a:schemeClr val="dk1"/>
              </a:solidFill>
            </a:endParaRPr>
          </a:p>
          <a:p>
            <a:pPr indent="-266700" lvl="0" marL="342900" rtl="0" algn="l">
              <a:spcBef>
                <a:spcPts val="0"/>
              </a:spcBef>
              <a:spcAft>
                <a:spcPts val="0"/>
              </a:spcAft>
              <a:buClr>
                <a:schemeClr val="dk1"/>
              </a:buClr>
              <a:buSzPts val="1600"/>
              <a:buChar char="●"/>
            </a:pPr>
            <a:r>
              <a:rPr lang="en" sz="1600">
                <a:solidFill>
                  <a:schemeClr val="dk1"/>
                </a:solidFill>
              </a:rPr>
              <a:t>LGBTQIAA2S+ Homelessness and intersections (4.)</a:t>
            </a:r>
            <a:endParaRPr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514350" y="495975"/>
            <a:ext cx="2819700" cy="693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l">
              <a:lnSpc>
                <a:spcPct val="100000"/>
              </a:lnSpc>
              <a:spcBef>
                <a:spcPts val="0"/>
              </a:spcBef>
              <a:spcAft>
                <a:spcPts val="0"/>
              </a:spcAft>
              <a:buNone/>
            </a:pPr>
            <a:r>
              <a:rPr b="1" lang="en" sz="2800">
                <a:solidFill>
                  <a:schemeClr val="dk1"/>
                </a:solidFill>
                <a:latin typeface="Arial"/>
                <a:ea typeface="Arial"/>
                <a:cs typeface="Arial"/>
                <a:sym typeface="Arial"/>
              </a:rPr>
              <a:t>Homelessness</a:t>
            </a:r>
            <a:endParaRPr b="1" sz="3600">
              <a:solidFill>
                <a:schemeClr val="dk1"/>
              </a:solidFill>
              <a:latin typeface="Arial"/>
              <a:ea typeface="Arial"/>
              <a:cs typeface="Arial"/>
              <a:sym typeface="Arial"/>
            </a:endParaRPr>
          </a:p>
        </p:txBody>
      </p:sp>
      <p:sp>
        <p:nvSpPr>
          <p:cNvPr id="133" name="Google Shape;133;p25"/>
          <p:cNvSpPr txBox="1"/>
          <p:nvPr/>
        </p:nvSpPr>
        <p:spPr>
          <a:xfrm>
            <a:off x="425063" y="1189856"/>
            <a:ext cx="7962900" cy="3707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2300">
                <a:solidFill>
                  <a:schemeClr val="dk1"/>
                </a:solidFill>
              </a:rPr>
              <a:t>Some other reasons for Homelessness can include, but are not limited to:</a:t>
            </a:r>
            <a:endParaRPr sz="2300">
              <a:solidFill>
                <a:schemeClr val="dk1"/>
              </a:solidFill>
            </a:endParaRPr>
          </a:p>
          <a:p>
            <a:pPr indent="-292100" lvl="0" marL="342900" rtl="0" algn="l">
              <a:spcBef>
                <a:spcPts val="0"/>
              </a:spcBef>
              <a:spcAft>
                <a:spcPts val="0"/>
              </a:spcAft>
              <a:buClr>
                <a:schemeClr val="dk1"/>
              </a:buClr>
              <a:buSzPts val="2000"/>
              <a:buChar char="●"/>
            </a:pPr>
            <a:r>
              <a:rPr lang="en" sz="2000">
                <a:solidFill>
                  <a:schemeClr val="dk1"/>
                </a:solidFill>
              </a:rPr>
              <a:t>Job Loss (Whether being laid off, injured on the job, etc.)</a:t>
            </a:r>
            <a:endParaRPr sz="2000">
              <a:solidFill>
                <a:schemeClr val="dk1"/>
              </a:solidFill>
            </a:endParaRPr>
          </a:p>
          <a:p>
            <a:pPr indent="-292100" lvl="0" marL="342900" rtl="0" algn="l">
              <a:spcBef>
                <a:spcPts val="0"/>
              </a:spcBef>
              <a:spcAft>
                <a:spcPts val="0"/>
              </a:spcAft>
              <a:buClr>
                <a:schemeClr val="dk1"/>
              </a:buClr>
              <a:buSzPts val="2000"/>
              <a:buChar char="●"/>
            </a:pPr>
            <a:r>
              <a:rPr lang="en" sz="2000">
                <a:solidFill>
                  <a:schemeClr val="dk1"/>
                </a:solidFill>
              </a:rPr>
              <a:t>Health/Medical Issues</a:t>
            </a:r>
            <a:endParaRPr sz="2000">
              <a:solidFill>
                <a:schemeClr val="dk1"/>
              </a:solidFill>
            </a:endParaRPr>
          </a:p>
          <a:p>
            <a:pPr indent="-292100" lvl="0" marL="342900" rtl="0" algn="l">
              <a:spcBef>
                <a:spcPts val="0"/>
              </a:spcBef>
              <a:spcAft>
                <a:spcPts val="0"/>
              </a:spcAft>
              <a:buClr>
                <a:schemeClr val="dk1"/>
              </a:buClr>
              <a:buSzPts val="2000"/>
              <a:buChar char="●"/>
            </a:pPr>
            <a:r>
              <a:rPr lang="en" sz="2000">
                <a:solidFill>
                  <a:schemeClr val="dk1"/>
                </a:solidFill>
              </a:rPr>
              <a:t>Familial and other reactions to LGBQIAA+, Transgender, and gender non-conforming youth and family members coming out</a:t>
            </a:r>
            <a:endParaRPr sz="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514350" y="152450"/>
            <a:ext cx="2682000" cy="7386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l">
              <a:lnSpc>
                <a:spcPct val="100000"/>
              </a:lnSpc>
              <a:spcBef>
                <a:spcPts val="0"/>
              </a:spcBef>
              <a:spcAft>
                <a:spcPts val="0"/>
              </a:spcAft>
              <a:buNone/>
            </a:pPr>
            <a:r>
              <a:rPr b="1" lang="en" sz="2800">
                <a:solidFill>
                  <a:schemeClr val="dk1"/>
                </a:solidFill>
                <a:latin typeface="Arial"/>
                <a:ea typeface="Arial"/>
                <a:cs typeface="Arial"/>
                <a:sym typeface="Arial"/>
              </a:rPr>
              <a:t>Homelessness</a:t>
            </a:r>
            <a:endParaRPr b="1" sz="3600">
              <a:solidFill>
                <a:schemeClr val="dk1"/>
              </a:solidFill>
              <a:latin typeface="Arial"/>
              <a:ea typeface="Arial"/>
              <a:cs typeface="Arial"/>
              <a:sym typeface="Arial"/>
            </a:endParaRPr>
          </a:p>
        </p:txBody>
      </p:sp>
      <p:sp>
        <p:nvSpPr>
          <p:cNvPr id="139" name="Google Shape;139;p26"/>
          <p:cNvSpPr txBox="1"/>
          <p:nvPr/>
        </p:nvSpPr>
        <p:spPr>
          <a:xfrm>
            <a:off x="466988" y="1243013"/>
            <a:ext cx="7968300" cy="811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800">
                <a:solidFill>
                  <a:schemeClr val="dk1"/>
                </a:solidFill>
              </a:rPr>
              <a:t>When working with individuals and families who are experiencing homelessness, know that there may be any number of reasons they are in this situation.</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140" name="Google Shape;140;p26"/>
          <p:cNvSpPr txBox="1"/>
          <p:nvPr/>
        </p:nvSpPr>
        <p:spPr>
          <a:xfrm>
            <a:off x="1499981" y="2174963"/>
            <a:ext cx="7248900" cy="1234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800">
                <a:solidFill>
                  <a:schemeClr val="dk1"/>
                </a:solidFill>
              </a:rPr>
              <a:t>To increase understanding, it might be helpful to imagine what things might have to happen for you to potentially face homelessness yourself. Can you name 1-5 things that might happen that could cause homelessness? Lost family supports? Income? Ability?</a:t>
            </a:r>
            <a:endParaRPr sz="1100">
              <a:solidFill>
                <a:schemeClr val="dk1"/>
              </a:solidFill>
            </a:endParaRPr>
          </a:p>
        </p:txBody>
      </p:sp>
      <p:sp>
        <p:nvSpPr>
          <p:cNvPr id="141" name="Google Shape;141;p26"/>
          <p:cNvSpPr txBox="1"/>
          <p:nvPr/>
        </p:nvSpPr>
        <p:spPr>
          <a:xfrm>
            <a:off x="466988" y="3707513"/>
            <a:ext cx="7854600" cy="9699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800">
                <a:solidFill>
                  <a:schemeClr val="dk1"/>
                </a:solidFill>
              </a:rPr>
              <a:t>Sometimes recognizing how easy it could be for all of us to face this situation can help empathize with the people we talk with while completing surveys.</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558050" y="243954"/>
            <a:ext cx="7981800" cy="1316100"/>
          </a:xfrm>
          <a:prstGeom prst="rect">
            <a:avLst/>
          </a:prstGeom>
        </p:spPr>
        <p:txBody>
          <a:bodyPr anchorCtr="0" anchor="ctr" bIns="68575" lIns="68575" spcFirstLastPara="1" rIns="68575" wrap="square" tIns="68575">
            <a:normAutofit fontScale="90000"/>
          </a:bodyPr>
          <a:lstStyle/>
          <a:p>
            <a:pPr indent="0" lvl="0" marL="0" rtl="0" algn="ctr">
              <a:lnSpc>
                <a:spcPct val="100000"/>
              </a:lnSpc>
              <a:spcBef>
                <a:spcPts val="0"/>
              </a:spcBef>
              <a:spcAft>
                <a:spcPts val="0"/>
              </a:spcAft>
              <a:buNone/>
            </a:pPr>
            <a:r>
              <a:rPr lang="en" sz="1800">
                <a:solidFill>
                  <a:schemeClr val="dk1"/>
                </a:solidFill>
                <a:latin typeface="Arial"/>
                <a:ea typeface="Arial"/>
                <a:cs typeface="Arial"/>
                <a:sym typeface="Arial"/>
              </a:rPr>
              <a:t>Know the each person does have a unique though oftentimes shared experience of homelessness. Some may be living with severe mental health issues or actively using substances. Another might have faced job loss due to racist </a:t>
            </a:r>
            <a:r>
              <a:rPr lang="en" sz="1800">
                <a:solidFill>
                  <a:schemeClr val="dk1"/>
                </a:solidFill>
                <a:latin typeface="Arial"/>
                <a:ea typeface="Arial"/>
                <a:cs typeface="Arial"/>
                <a:sym typeface="Arial"/>
              </a:rPr>
              <a:t>harassment by co-workers or their boss</a:t>
            </a:r>
            <a:r>
              <a:rPr lang="en" sz="1800">
                <a:solidFill>
                  <a:schemeClr val="dk1"/>
                </a:solidFill>
                <a:latin typeface="Arial"/>
                <a:ea typeface="Arial"/>
                <a:cs typeface="Arial"/>
                <a:sym typeface="Arial"/>
              </a:rPr>
              <a:t>.  You may meet individuals fleeing domestic violence or someone who couldn’t afford to pay rent vs. fix a broken down car and get to work. There are any number of reasons people experience homelessness.</a:t>
            </a:r>
            <a:endParaRPr>
              <a:solidFill>
                <a:schemeClr val="dk1"/>
              </a:solidFill>
              <a:latin typeface="Arial"/>
              <a:ea typeface="Arial"/>
              <a:cs typeface="Arial"/>
              <a:sym typeface="Arial"/>
            </a:endParaRPr>
          </a:p>
        </p:txBody>
      </p:sp>
      <p:pic>
        <p:nvPicPr>
          <p:cNvPr id="147" name="Google Shape;147;p27"/>
          <p:cNvPicPr preferRelativeResize="0"/>
          <p:nvPr/>
        </p:nvPicPr>
        <p:blipFill>
          <a:blip r:embed="rId3">
            <a:alphaModFix/>
          </a:blip>
          <a:stretch>
            <a:fillRect/>
          </a:stretch>
        </p:blipFill>
        <p:spPr>
          <a:xfrm>
            <a:off x="2614050" y="3386971"/>
            <a:ext cx="1458600" cy="1458628"/>
          </a:xfrm>
          <a:prstGeom prst="rect">
            <a:avLst/>
          </a:prstGeom>
          <a:noFill/>
          <a:ln>
            <a:noFill/>
          </a:ln>
        </p:spPr>
      </p:pic>
      <p:pic>
        <p:nvPicPr>
          <p:cNvPr id="148" name="Google Shape;148;p27"/>
          <p:cNvPicPr preferRelativeResize="0"/>
          <p:nvPr/>
        </p:nvPicPr>
        <p:blipFill>
          <a:blip r:embed="rId4">
            <a:alphaModFix/>
          </a:blip>
          <a:stretch>
            <a:fillRect/>
          </a:stretch>
        </p:blipFill>
        <p:spPr>
          <a:xfrm>
            <a:off x="4503520" y="3458275"/>
            <a:ext cx="1857917" cy="1316025"/>
          </a:xfrm>
          <a:prstGeom prst="rect">
            <a:avLst/>
          </a:prstGeom>
          <a:noFill/>
          <a:ln>
            <a:noFill/>
          </a:ln>
        </p:spPr>
      </p:pic>
      <p:pic>
        <p:nvPicPr>
          <p:cNvPr id="149" name="Google Shape;149;p27"/>
          <p:cNvPicPr preferRelativeResize="0"/>
          <p:nvPr/>
        </p:nvPicPr>
        <p:blipFill>
          <a:blip r:embed="rId5">
            <a:alphaModFix/>
          </a:blip>
          <a:stretch>
            <a:fillRect/>
          </a:stretch>
        </p:blipFill>
        <p:spPr>
          <a:xfrm>
            <a:off x="223625" y="2402075"/>
            <a:ext cx="2443525" cy="2443525"/>
          </a:xfrm>
          <a:prstGeom prst="rect">
            <a:avLst/>
          </a:prstGeom>
          <a:noFill/>
          <a:ln>
            <a:noFill/>
          </a:ln>
        </p:spPr>
      </p:pic>
      <p:pic>
        <p:nvPicPr>
          <p:cNvPr id="150" name="Google Shape;150;p27"/>
          <p:cNvPicPr preferRelativeResize="0"/>
          <p:nvPr/>
        </p:nvPicPr>
        <p:blipFill>
          <a:blip r:embed="rId6">
            <a:alphaModFix/>
          </a:blip>
          <a:stretch>
            <a:fillRect/>
          </a:stretch>
        </p:blipFill>
        <p:spPr>
          <a:xfrm>
            <a:off x="6792300" y="2673525"/>
            <a:ext cx="2172076" cy="2172076"/>
          </a:xfrm>
          <a:prstGeom prst="rect">
            <a:avLst/>
          </a:prstGeom>
          <a:noFill/>
          <a:ln>
            <a:noFill/>
          </a:ln>
        </p:spPr>
      </p:pic>
      <p:pic>
        <p:nvPicPr>
          <p:cNvPr id="151" name="Google Shape;151;p27"/>
          <p:cNvPicPr preferRelativeResize="0"/>
          <p:nvPr/>
        </p:nvPicPr>
        <p:blipFill>
          <a:blip r:embed="rId7">
            <a:alphaModFix/>
          </a:blip>
          <a:stretch>
            <a:fillRect/>
          </a:stretch>
        </p:blipFill>
        <p:spPr>
          <a:xfrm>
            <a:off x="3504283" y="1801525"/>
            <a:ext cx="2089329" cy="15404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514350" y="220106"/>
            <a:ext cx="32883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l">
              <a:lnSpc>
                <a:spcPct val="100000"/>
              </a:lnSpc>
              <a:spcBef>
                <a:spcPts val="0"/>
              </a:spcBef>
              <a:spcAft>
                <a:spcPts val="0"/>
              </a:spcAft>
              <a:buNone/>
            </a:pPr>
            <a:r>
              <a:rPr b="1" lang="en" sz="2800">
                <a:solidFill>
                  <a:schemeClr val="dk1"/>
                </a:solidFill>
                <a:latin typeface="Arial"/>
                <a:ea typeface="Arial"/>
                <a:cs typeface="Arial"/>
                <a:sym typeface="Arial"/>
              </a:rPr>
              <a:t>Homelessness</a:t>
            </a:r>
            <a:endParaRPr b="1" sz="3600">
              <a:solidFill>
                <a:schemeClr val="dk1"/>
              </a:solidFill>
              <a:latin typeface="Arial"/>
              <a:ea typeface="Arial"/>
              <a:cs typeface="Arial"/>
              <a:sym typeface="Arial"/>
            </a:endParaRPr>
          </a:p>
        </p:txBody>
      </p:sp>
      <p:sp>
        <p:nvSpPr>
          <p:cNvPr id="157" name="Google Shape;157;p28"/>
          <p:cNvSpPr txBox="1"/>
          <p:nvPr/>
        </p:nvSpPr>
        <p:spPr>
          <a:xfrm>
            <a:off x="189731" y="1189856"/>
            <a:ext cx="8553300" cy="3765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800">
                <a:solidFill>
                  <a:schemeClr val="dk1"/>
                </a:solidFill>
              </a:rPr>
              <a:t>Each experience is valid and true to that person or family and should be honored by you as the surveyor.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r">
              <a:spcBef>
                <a:spcPts val="0"/>
              </a:spcBef>
              <a:spcAft>
                <a:spcPts val="0"/>
              </a:spcAft>
              <a:buNone/>
            </a:pPr>
            <a:r>
              <a:rPr lang="en" sz="1800">
                <a:solidFill>
                  <a:schemeClr val="dk1"/>
                </a:solidFill>
              </a:rPr>
              <a:t>Your goal is to help explain the survey to the best of your ability and record the responses, while also helping to connect to resources if needed.</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It’s a unique honor and privilege to be trusted with this information.</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r">
              <a:spcBef>
                <a:spcPts val="0"/>
              </a:spcBef>
              <a:spcAft>
                <a:spcPts val="0"/>
              </a:spcAft>
              <a:buNone/>
            </a:pPr>
            <a:r>
              <a:rPr lang="en" sz="1800">
                <a:solidFill>
                  <a:schemeClr val="dk1"/>
                </a:solidFill>
              </a:rPr>
              <a:t>Approach each encounter from a place of respect, empathy, non-judgment, </a:t>
            </a:r>
            <a:r>
              <a:rPr lang="en" sz="1800">
                <a:solidFill>
                  <a:schemeClr val="dk1"/>
                </a:solidFill>
              </a:rPr>
              <a:t>authenticity</a:t>
            </a:r>
            <a:r>
              <a:rPr lang="en" sz="1800">
                <a:solidFill>
                  <a:schemeClr val="dk1"/>
                </a:solidFill>
              </a:rPr>
              <a:t>, and trust. Those participating will recognize your intentions as a surveyor when these things are at the forefront!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2016360" y="16115"/>
            <a:ext cx="5111270" cy="51112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30"/>
          <p:cNvSpPr txBox="1"/>
          <p:nvPr>
            <p:ph type="title"/>
          </p:nvPr>
        </p:nvSpPr>
        <p:spPr>
          <a:xfrm>
            <a:off x="5507996" y="203175"/>
            <a:ext cx="3121800" cy="6420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lt1"/>
              </a:buClr>
              <a:buSzPts val="2200"/>
              <a:buFont typeface="Century Gothic"/>
              <a:buNone/>
            </a:pPr>
            <a:r>
              <a:rPr b="1" lang="en" sz="3600">
                <a:solidFill>
                  <a:schemeClr val="dk1"/>
                </a:solidFill>
                <a:latin typeface="Arial"/>
                <a:ea typeface="Arial"/>
                <a:cs typeface="Arial"/>
                <a:sym typeface="Arial"/>
              </a:rPr>
              <a:t>Covid </a:t>
            </a:r>
            <a:r>
              <a:rPr b="1" lang="en" sz="3600">
                <a:solidFill>
                  <a:schemeClr val="dk1"/>
                </a:solidFill>
                <a:latin typeface="Arial"/>
                <a:ea typeface="Arial"/>
                <a:cs typeface="Arial"/>
                <a:sym typeface="Arial"/>
              </a:rPr>
              <a:t>Safety</a:t>
            </a:r>
            <a:endParaRPr sz="1100">
              <a:solidFill>
                <a:schemeClr val="dk1"/>
              </a:solidFill>
              <a:latin typeface="Arial"/>
              <a:ea typeface="Arial"/>
              <a:cs typeface="Arial"/>
              <a:sym typeface="Arial"/>
            </a:endParaRPr>
          </a:p>
        </p:txBody>
      </p:sp>
      <p:sp>
        <p:nvSpPr>
          <p:cNvPr id="168" name="Google Shape;168;p30"/>
          <p:cNvSpPr txBox="1"/>
          <p:nvPr/>
        </p:nvSpPr>
        <p:spPr>
          <a:xfrm>
            <a:off x="686194" y="929231"/>
            <a:ext cx="7926300" cy="41358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800"/>
              </a:spcBef>
              <a:spcAft>
                <a:spcPts val="0"/>
              </a:spcAft>
              <a:buNone/>
            </a:pPr>
            <a:r>
              <a:rPr lang="en" sz="2000">
                <a:solidFill>
                  <a:schemeClr val="dk1"/>
                </a:solidFill>
              </a:rPr>
              <a:t>The following website from the CDC provides specific guidance on Unsheltered Homelessness Safety Precautions to utilize for Covid-19:</a:t>
            </a:r>
            <a:r>
              <a:rPr lang="en" sz="2300">
                <a:solidFill>
                  <a:schemeClr val="dk1"/>
                </a:solidFill>
              </a:rPr>
              <a:t> </a:t>
            </a:r>
            <a:r>
              <a:rPr lang="en" sz="1800" u="sng">
                <a:solidFill>
                  <a:schemeClr val="dk1"/>
                </a:solidFill>
                <a:hlinkClick r:id="rId3">
                  <a:extLst>
                    <a:ext uri="{A12FA001-AC4F-418D-AE19-62706E023703}">
                      <ahyp:hlinkClr val="tx"/>
                    </a:ext>
                  </a:extLst>
                </a:hlinkClick>
              </a:rPr>
              <a:t>https://www.cdc.gov/coronavirus/2019-ncov/community/homeless-shelters/unsheltered-homelessness.html</a:t>
            </a:r>
            <a:r>
              <a:rPr lang="en" sz="1800">
                <a:solidFill>
                  <a:schemeClr val="dk1"/>
                </a:solidFill>
              </a:rPr>
              <a:t> </a:t>
            </a:r>
            <a:endParaRPr sz="1800">
              <a:solidFill>
                <a:schemeClr val="dk1"/>
              </a:solidFill>
            </a:endParaRPr>
          </a:p>
          <a:p>
            <a:pPr indent="0" lvl="0" marL="0" rtl="0" algn="l">
              <a:lnSpc>
                <a:spcPct val="90000"/>
              </a:lnSpc>
              <a:spcBef>
                <a:spcPts val="800"/>
              </a:spcBef>
              <a:spcAft>
                <a:spcPts val="0"/>
              </a:spcAft>
              <a:buNone/>
            </a:pPr>
            <a:r>
              <a:t/>
            </a:r>
            <a:endParaRPr sz="100">
              <a:solidFill>
                <a:schemeClr val="dk1"/>
              </a:solidFill>
            </a:endParaRPr>
          </a:p>
          <a:p>
            <a:pPr indent="0" lvl="0" marL="0" rtl="0" algn="l">
              <a:lnSpc>
                <a:spcPct val="90000"/>
              </a:lnSpc>
              <a:spcBef>
                <a:spcPts val="800"/>
              </a:spcBef>
              <a:spcAft>
                <a:spcPts val="0"/>
              </a:spcAft>
              <a:buNone/>
            </a:pPr>
            <a:r>
              <a:rPr b="1" lang="en" sz="1700">
                <a:solidFill>
                  <a:schemeClr val="dk1"/>
                </a:solidFill>
              </a:rPr>
              <a:t>Topics Include:</a:t>
            </a:r>
            <a:endParaRPr b="1" sz="1700">
              <a:solidFill>
                <a:schemeClr val="dk1"/>
              </a:solidFill>
            </a:endParaRPr>
          </a:p>
          <a:p>
            <a:pPr indent="-260350" lvl="0" marL="342900" rtl="0" algn="l">
              <a:lnSpc>
                <a:spcPct val="90000"/>
              </a:lnSpc>
              <a:spcBef>
                <a:spcPts val="800"/>
              </a:spcBef>
              <a:spcAft>
                <a:spcPts val="0"/>
              </a:spcAft>
              <a:buClr>
                <a:schemeClr val="dk1"/>
              </a:buClr>
              <a:buSzPts val="1500"/>
              <a:buChar char="●"/>
            </a:pPr>
            <a:r>
              <a:rPr lang="en" sz="1500">
                <a:solidFill>
                  <a:schemeClr val="dk1"/>
                </a:solidFill>
              </a:rPr>
              <a:t>Community coalition-based COVID-19 prevention and response</a:t>
            </a:r>
            <a:endParaRPr sz="1500">
              <a:solidFill>
                <a:schemeClr val="dk1"/>
              </a:solidFill>
            </a:endParaRPr>
          </a:p>
          <a:p>
            <a:pPr indent="-260350" lvl="0" marL="342900" rtl="0" algn="l">
              <a:lnSpc>
                <a:spcPct val="90000"/>
              </a:lnSpc>
              <a:spcBef>
                <a:spcPts val="0"/>
              </a:spcBef>
              <a:spcAft>
                <a:spcPts val="0"/>
              </a:spcAft>
              <a:buClr>
                <a:schemeClr val="dk1"/>
              </a:buClr>
              <a:buSzPts val="1500"/>
              <a:buChar char="●"/>
            </a:pPr>
            <a:r>
              <a:rPr lang="en" sz="1500">
                <a:solidFill>
                  <a:schemeClr val="dk1"/>
                </a:solidFill>
              </a:rPr>
              <a:t>Communication</a:t>
            </a:r>
            <a:endParaRPr sz="1500">
              <a:solidFill>
                <a:schemeClr val="dk1"/>
              </a:solidFill>
            </a:endParaRPr>
          </a:p>
          <a:p>
            <a:pPr indent="-260350" lvl="0" marL="342900" rtl="0" algn="l">
              <a:lnSpc>
                <a:spcPct val="90000"/>
              </a:lnSpc>
              <a:spcBef>
                <a:spcPts val="0"/>
              </a:spcBef>
              <a:spcAft>
                <a:spcPts val="0"/>
              </a:spcAft>
              <a:buClr>
                <a:schemeClr val="dk1"/>
              </a:buClr>
              <a:buSzPts val="1500"/>
              <a:buChar char="●"/>
            </a:pPr>
            <a:r>
              <a:rPr lang="en" sz="1500">
                <a:solidFill>
                  <a:schemeClr val="dk1"/>
                </a:solidFill>
              </a:rPr>
              <a:t>Considerations for outreach staff</a:t>
            </a:r>
            <a:endParaRPr sz="1500">
              <a:solidFill>
                <a:schemeClr val="dk1"/>
              </a:solidFill>
            </a:endParaRPr>
          </a:p>
          <a:p>
            <a:pPr indent="-260350" lvl="0" marL="342900" rtl="0" algn="l">
              <a:lnSpc>
                <a:spcPct val="90000"/>
              </a:lnSpc>
              <a:spcBef>
                <a:spcPts val="0"/>
              </a:spcBef>
              <a:spcAft>
                <a:spcPts val="0"/>
              </a:spcAft>
              <a:buClr>
                <a:schemeClr val="dk1"/>
              </a:buClr>
              <a:buSzPts val="1500"/>
              <a:buChar char="●"/>
            </a:pPr>
            <a:r>
              <a:rPr lang="en" sz="1500">
                <a:solidFill>
                  <a:schemeClr val="dk1"/>
                </a:solidFill>
              </a:rPr>
              <a:t>Considerations for people experiencing unsheltered homelessness</a:t>
            </a:r>
            <a:endParaRPr sz="1500">
              <a:solidFill>
                <a:schemeClr val="dk1"/>
              </a:solidFill>
            </a:endParaRPr>
          </a:p>
          <a:p>
            <a:pPr indent="-260350" lvl="0" marL="342900" rtl="0" algn="l">
              <a:lnSpc>
                <a:spcPct val="90000"/>
              </a:lnSpc>
              <a:spcBef>
                <a:spcPts val="0"/>
              </a:spcBef>
              <a:spcAft>
                <a:spcPts val="0"/>
              </a:spcAft>
              <a:buClr>
                <a:schemeClr val="dk1"/>
              </a:buClr>
              <a:buSzPts val="1500"/>
              <a:buChar char="●"/>
            </a:pPr>
            <a:r>
              <a:rPr lang="en" sz="1500">
                <a:solidFill>
                  <a:schemeClr val="dk1"/>
                </a:solidFill>
              </a:rPr>
              <a:t>Considerations for encampments</a:t>
            </a:r>
            <a:endParaRPr sz="1500">
              <a:solidFill>
                <a:schemeClr val="dk1"/>
              </a:solidFill>
            </a:endParaRPr>
          </a:p>
          <a:p>
            <a:pPr indent="-260350" lvl="0" marL="342900" rtl="0" algn="l">
              <a:lnSpc>
                <a:spcPct val="90000"/>
              </a:lnSpc>
              <a:spcBef>
                <a:spcPts val="0"/>
              </a:spcBef>
              <a:spcAft>
                <a:spcPts val="0"/>
              </a:spcAft>
              <a:buClr>
                <a:schemeClr val="dk1"/>
              </a:buClr>
              <a:buSzPts val="1500"/>
              <a:buChar char="●"/>
            </a:pPr>
            <a:r>
              <a:rPr lang="en" sz="1500">
                <a:solidFill>
                  <a:schemeClr val="dk1"/>
                </a:solidFill>
              </a:rPr>
              <a:t>Considerations for a Long-Term Infection Prevention Strategy for People Experiencing Unsheltered Homelessness</a:t>
            </a:r>
            <a:endParaRPr sz="1500">
              <a:solidFill>
                <a:schemeClr val="dk1"/>
              </a:solidFill>
            </a:endParaRPr>
          </a:p>
          <a:p>
            <a:pPr indent="-260350" lvl="0" marL="342900" rtl="0" algn="l">
              <a:lnSpc>
                <a:spcPct val="90000"/>
              </a:lnSpc>
              <a:spcBef>
                <a:spcPts val="0"/>
              </a:spcBef>
              <a:spcAft>
                <a:spcPts val="0"/>
              </a:spcAft>
              <a:buClr>
                <a:schemeClr val="dk1"/>
              </a:buClr>
              <a:buSzPts val="1500"/>
              <a:buChar char="●"/>
            </a:pPr>
            <a:r>
              <a:rPr lang="en" sz="1500">
                <a:solidFill>
                  <a:schemeClr val="dk1"/>
                </a:solidFill>
              </a:rPr>
              <a:t>Interim Guidance for Homeless Shelters</a:t>
            </a:r>
            <a:endParaRPr sz="1500">
              <a:solidFill>
                <a:schemeClr val="dk1"/>
              </a:solidFill>
            </a:endParaRPr>
          </a:p>
          <a:p>
            <a:pPr indent="-260350" lvl="0" marL="342900" rtl="0" algn="l">
              <a:lnSpc>
                <a:spcPct val="90000"/>
              </a:lnSpc>
              <a:spcBef>
                <a:spcPts val="0"/>
              </a:spcBef>
              <a:spcAft>
                <a:spcPts val="0"/>
              </a:spcAft>
              <a:buClr>
                <a:schemeClr val="dk1"/>
              </a:buClr>
              <a:buSzPts val="1500"/>
              <a:buChar char="●"/>
            </a:pPr>
            <a:r>
              <a:rPr lang="en" sz="1500">
                <a:solidFill>
                  <a:schemeClr val="dk1"/>
                </a:solidFill>
              </a:rPr>
              <a:t>COVID-19 Readiness Resources</a:t>
            </a:r>
            <a:endParaRPr sz="15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31"/>
          <p:cNvSpPr txBox="1"/>
          <p:nvPr>
            <p:ph type="title"/>
          </p:nvPr>
        </p:nvSpPr>
        <p:spPr>
          <a:xfrm>
            <a:off x="4274550" y="198575"/>
            <a:ext cx="43740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2200"/>
              <a:buFont typeface="Century Gothic"/>
              <a:buNone/>
            </a:pPr>
            <a:r>
              <a:rPr b="1" lang="en" sz="3600">
                <a:solidFill>
                  <a:schemeClr val="dk1"/>
                </a:solidFill>
                <a:latin typeface="Arial"/>
                <a:ea typeface="Arial"/>
                <a:cs typeface="Arial"/>
                <a:sym typeface="Arial"/>
              </a:rPr>
              <a:t>Health</a:t>
            </a:r>
            <a:r>
              <a:rPr b="1" lang="en" sz="3600">
                <a:solidFill>
                  <a:schemeClr val="dk1"/>
                </a:solidFill>
                <a:latin typeface="Arial"/>
                <a:ea typeface="Arial"/>
                <a:cs typeface="Arial"/>
                <a:sym typeface="Arial"/>
              </a:rPr>
              <a:t> Precautions</a:t>
            </a:r>
            <a:endParaRPr b="1" sz="3600">
              <a:solidFill>
                <a:schemeClr val="dk1"/>
              </a:solidFill>
              <a:latin typeface="Arial"/>
              <a:ea typeface="Arial"/>
              <a:cs typeface="Arial"/>
              <a:sym typeface="Arial"/>
            </a:endParaRPr>
          </a:p>
        </p:txBody>
      </p:sp>
      <p:sp>
        <p:nvSpPr>
          <p:cNvPr id="174" name="Google Shape;174;p31"/>
          <p:cNvSpPr txBox="1"/>
          <p:nvPr>
            <p:ph idx="1" type="body"/>
          </p:nvPr>
        </p:nvSpPr>
        <p:spPr>
          <a:xfrm>
            <a:off x="495450" y="1274494"/>
            <a:ext cx="8153100" cy="3731400"/>
          </a:xfrm>
          <a:prstGeom prst="rect">
            <a:avLst/>
          </a:prstGeom>
          <a:noFill/>
          <a:ln>
            <a:noFill/>
          </a:ln>
        </p:spPr>
        <p:txBody>
          <a:bodyPr anchorCtr="0" anchor="t" bIns="68575" lIns="68575" spcFirstLastPara="1" rIns="68575" wrap="square" tIns="68575">
            <a:normAutofit lnSpcReduction="10000"/>
          </a:bodyPr>
          <a:lstStyle/>
          <a:p>
            <a:pPr indent="0" lvl="0" marL="0" marR="0" rtl="0" algn="l">
              <a:lnSpc>
                <a:spcPct val="90000"/>
              </a:lnSpc>
              <a:spcBef>
                <a:spcPts val="0"/>
              </a:spcBef>
              <a:spcAft>
                <a:spcPts val="0"/>
              </a:spcAft>
              <a:buNone/>
            </a:pPr>
            <a:r>
              <a:rPr lang="en">
                <a:solidFill>
                  <a:schemeClr val="dk1"/>
                </a:solidFill>
                <a:latin typeface="Arial"/>
                <a:ea typeface="Arial"/>
                <a:cs typeface="Arial"/>
                <a:sym typeface="Arial"/>
              </a:rPr>
              <a:t>In response to COVID-19, please follow the suggested guidelines for conducting the unsheltered and sheltered counts:</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We ask all volunteers to bring masks (or the agency you’re assisting will provide them) and wear them for the duration of the 2023 PIT Count and other volunteer efforts if required.</a:t>
            </a:r>
            <a:endParaRPr>
              <a:solidFill>
                <a:schemeClr val="dk1"/>
              </a:solidFill>
              <a:latin typeface="Arial"/>
              <a:ea typeface="Arial"/>
              <a:cs typeface="Arial"/>
              <a:sym typeface="Arial"/>
            </a:endParaRPr>
          </a:p>
          <a:p>
            <a:pPr indent="-260350" lvl="1" marL="685800" marR="0" rtl="0" algn="l">
              <a:lnSpc>
                <a:spcPct val="90000"/>
              </a:lnSpc>
              <a:spcBef>
                <a:spcPts val="0"/>
              </a:spcBef>
              <a:spcAft>
                <a:spcPts val="0"/>
              </a:spcAft>
              <a:buClr>
                <a:schemeClr val="dk1"/>
              </a:buClr>
              <a:buSzPts val="1500"/>
              <a:buChar char="•"/>
            </a:pPr>
            <a:r>
              <a:rPr lang="en">
                <a:solidFill>
                  <a:schemeClr val="dk1"/>
                </a:solidFill>
                <a:latin typeface="Arial"/>
                <a:ea typeface="Arial"/>
                <a:cs typeface="Arial"/>
                <a:sym typeface="Arial"/>
              </a:rPr>
              <a:t>Masks and hand sanitizer may be provided, but you may want to bring your own just in case.</a:t>
            </a:r>
            <a:endParaRPr>
              <a:solidFill>
                <a:schemeClr val="dk1"/>
              </a:solidFill>
              <a:latin typeface="Arial"/>
              <a:ea typeface="Arial"/>
              <a:cs typeface="Arial"/>
              <a:sym typeface="Arial"/>
            </a:endParaRPr>
          </a:p>
          <a:p>
            <a:pPr indent="0" lvl="0" marL="685800" marR="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Teams should follow distancing guidelines set by coordinators, agencies, and the CDC if in practice.</a:t>
            </a:r>
            <a:endParaRPr>
              <a:solidFill>
                <a:schemeClr val="dk1"/>
              </a:solidFill>
              <a:latin typeface="Arial"/>
              <a:ea typeface="Arial"/>
              <a:cs typeface="Arial"/>
              <a:sym typeface="Arial"/>
            </a:endParaRPr>
          </a:p>
          <a:p>
            <a:pPr indent="0" lvl="0" marL="342900" marR="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We recommend that any volunteer be tested for COVID-19 prior to participation in the count no more than 7 days prior, or at least screen for symptoms and check temperatures prior to and after a shift. The PIT Leads should coordinate this.</a:t>
            </a:r>
            <a:endParaRPr>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32"/>
          <p:cNvSpPr txBox="1"/>
          <p:nvPr>
            <p:ph type="title"/>
          </p:nvPr>
        </p:nvSpPr>
        <p:spPr>
          <a:xfrm>
            <a:off x="514350" y="227569"/>
            <a:ext cx="65517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2200"/>
              <a:buFont typeface="Century Gothic"/>
              <a:buNone/>
            </a:pPr>
            <a:r>
              <a:rPr b="1" lang="en" sz="3600">
                <a:solidFill>
                  <a:schemeClr val="dk1"/>
                </a:solidFill>
              </a:rPr>
              <a:t>Connection</a:t>
            </a:r>
            <a:r>
              <a:rPr b="1" i="0" lang="en" sz="3600" u="none" cap="none" strike="noStrike">
                <a:solidFill>
                  <a:schemeClr val="dk1"/>
                </a:solidFill>
              </a:rPr>
              <a:t> to other services</a:t>
            </a:r>
            <a:endParaRPr b="1" sz="3600">
              <a:solidFill>
                <a:schemeClr val="dk1"/>
              </a:solidFill>
            </a:endParaRPr>
          </a:p>
        </p:txBody>
      </p:sp>
      <p:sp>
        <p:nvSpPr>
          <p:cNvPr id="180" name="Google Shape;180;p32"/>
          <p:cNvSpPr txBox="1"/>
          <p:nvPr>
            <p:ph idx="1" type="body"/>
          </p:nvPr>
        </p:nvSpPr>
        <p:spPr>
          <a:xfrm>
            <a:off x="514350" y="1475574"/>
            <a:ext cx="8115300" cy="969900"/>
          </a:xfrm>
          <a:prstGeom prst="rect">
            <a:avLst/>
          </a:prstGeom>
          <a:noFill/>
          <a:ln>
            <a:noFill/>
          </a:ln>
        </p:spPr>
        <p:txBody>
          <a:bodyPr anchorCtr="0" anchor="t" bIns="68575" lIns="68575" spcFirstLastPara="1" rIns="68575" wrap="square" tIns="68575">
            <a:normAutofit fontScale="85000"/>
          </a:bodyPr>
          <a:lstStyle/>
          <a:p>
            <a:pPr indent="0" lvl="0" marL="0" marR="0" rtl="0" algn="ctr">
              <a:lnSpc>
                <a:spcPct val="90000"/>
              </a:lnSpc>
              <a:spcBef>
                <a:spcPts val="0"/>
              </a:spcBef>
              <a:spcAft>
                <a:spcPts val="0"/>
              </a:spcAft>
              <a:buClr>
                <a:schemeClr val="lt1"/>
              </a:buClr>
              <a:buSzPct val="100000"/>
              <a:buFont typeface="Arial"/>
              <a:buNone/>
            </a:pPr>
            <a:r>
              <a:rPr lang="en">
                <a:solidFill>
                  <a:schemeClr val="dk1"/>
                </a:solidFill>
              </a:rPr>
              <a:t>Make sure to </a:t>
            </a:r>
            <a:r>
              <a:rPr b="0" i="0" lang="en" sz="1700" u="none" cap="none" strike="noStrike">
                <a:solidFill>
                  <a:schemeClr val="dk1"/>
                </a:solidFill>
                <a:latin typeface="Century Gothic"/>
                <a:ea typeface="Century Gothic"/>
                <a:cs typeface="Century Gothic"/>
                <a:sym typeface="Century Gothic"/>
              </a:rPr>
              <a:t>have information about additional service referrals should they exist in your community. </a:t>
            </a:r>
            <a:r>
              <a:rPr lang="en">
                <a:solidFill>
                  <a:schemeClr val="dk1"/>
                </a:solidFill>
              </a:rPr>
              <a:t>The PIT Coordinator and/or Lead</a:t>
            </a:r>
            <a:r>
              <a:rPr b="0" i="0" lang="en" sz="1700" u="none" cap="none" strike="noStrike">
                <a:solidFill>
                  <a:schemeClr val="dk1"/>
                </a:solidFill>
                <a:latin typeface="Century Gothic"/>
                <a:ea typeface="Century Gothic"/>
                <a:cs typeface="Century Gothic"/>
                <a:sym typeface="Century Gothic"/>
              </a:rPr>
              <a:t> should be able to provide th</a:t>
            </a:r>
            <a:r>
              <a:rPr lang="en">
                <a:solidFill>
                  <a:schemeClr val="dk1"/>
                </a:solidFill>
              </a:rPr>
              <a:t>ese resources.</a:t>
            </a:r>
            <a:endParaRPr>
              <a:solidFill>
                <a:schemeClr val="dk1"/>
              </a:solidFill>
            </a:endParaRPr>
          </a:p>
          <a:p>
            <a:pPr indent="0" lvl="0" marL="0" marR="0" rtl="0" algn="ctr">
              <a:lnSpc>
                <a:spcPct val="90000"/>
              </a:lnSpc>
              <a:spcBef>
                <a:spcPts val="0"/>
              </a:spcBef>
              <a:spcAft>
                <a:spcPts val="0"/>
              </a:spcAft>
              <a:buClr>
                <a:schemeClr val="lt1"/>
              </a:buClr>
              <a:buSzPct val="100000"/>
              <a:buFont typeface="Arial"/>
              <a:buNone/>
            </a:pPr>
            <a:r>
              <a:t/>
            </a:r>
            <a:endParaRPr>
              <a:solidFill>
                <a:schemeClr val="dk1"/>
              </a:solidFill>
            </a:endParaRPr>
          </a:p>
          <a:p>
            <a:pPr indent="0" lvl="0" marL="342900" marR="0" rtl="0" algn="r">
              <a:lnSpc>
                <a:spcPct val="90000"/>
              </a:lnSpc>
              <a:spcBef>
                <a:spcPts val="0"/>
              </a:spcBef>
              <a:spcAft>
                <a:spcPts val="0"/>
              </a:spcAft>
              <a:buNone/>
            </a:pPr>
            <a:r>
              <a:t/>
            </a:r>
            <a:endParaRPr>
              <a:solidFill>
                <a:schemeClr val="dk1"/>
              </a:solidFill>
            </a:endParaRPr>
          </a:p>
        </p:txBody>
      </p:sp>
      <p:pic>
        <p:nvPicPr>
          <p:cNvPr id="181" name="Google Shape;181;p32"/>
          <p:cNvPicPr preferRelativeResize="0"/>
          <p:nvPr/>
        </p:nvPicPr>
        <p:blipFill rotWithShape="1">
          <a:blip r:embed="rId3">
            <a:alphaModFix/>
          </a:blip>
          <a:srcRect b="0" l="0" r="0" t="0"/>
          <a:stretch/>
        </p:blipFill>
        <p:spPr>
          <a:xfrm>
            <a:off x="514351" y="2522194"/>
            <a:ext cx="3628781" cy="2268000"/>
          </a:xfrm>
          <a:prstGeom prst="rect">
            <a:avLst/>
          </a:prstGeom>
          <a:noFill/>
          <a:ln>
            <a:noFill/>
          </a:ln>
        </p:spPr>
      </p:pic>
      <p:sp>
        <p:nvSpPr>
          <p:cNvPr id="182" name="Google Shape;182;p32"/>
          <p:cNvSpPr txBox="1"/>
          <p:nvPr/>
        </p:nvSpPr>
        <p:spPr>
          <a:xfrm>
            <a:off x="4511569" y="2309944"/>
            <a:ext cx="4025400" cy="2657700"/>
          </a:xfrm>
          <a:prstGeom prst="rect">
            <a:avLst/>
          </a:prstGeom>
          <a:noFill/>
          <a:ln>
            <a:noFill/>
          </a:ln>
        </p:spPr>
        <p:txBody>
          <a:bodyPr anchorCtr="0" anchor="t" bIns="68575" lIns="68575" spcFirstLastPara="1" rIns="68575" wrap="square" tIns="68575">
            <a:noAutofit/>
          </a:bodyPr>
          <a:lstStyle/>
          <a:p>
            <a:pPr indent="0" lvl="0" marL="0" rtl="0" algn="l">
              <a:lnSpc>
                <a:spcPct val="90000"/>
              </a:lnSpc>
              <a:spcBef>
                <a:spcPts val="0"/>
              </a:spcBef>
              <a:spcAft>
                <a:spcPts val="0"/>
              </a:spcAft>
              <a:buNone/>
            </a:pPr>
            <a:r>
              <a:rPr lang="en" sz="1700">
                <a:solidFill>
                  <a:schemeClr val="dk1"/>
                </a:solidFill>
                <a:latin typeface="Century Gothic"/>
                <a:ea typeface="Century Gothic"/>
                <a:cs typeface="Century Gothic"/>
                <a:sym typeface="Century Gothic"/>
              </a:rPr>
              <a:t>Referrals can include, but are not limited to:</a:t>
            </a:r>
            <a:endParaRPr sz="1700">
              <a:solidFill>
                <a:schemeClr val="dk1"/>
              </a:solidFill>
              <a:latin typeface="Century Gothic"/>
              <a:ea typeface="Century Gothic"/>
              <a:cs typeface="Century Gothic"/>
              <a:sym typeface="Century Gothic"/>
            </a:endParaRPr>
          </a:p>
          <a:p>
            <a:pPr indent="-273050" lvl="0" marL="342900" rtl="0" algn="l">
              <a:lnSpc>
                <a:spcPct val="90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Food Banks</a:t>
            </a:r>
            <a:endParaRPr sz="1700">
              <a:solidFill>
                <a:schemeClr val="dk1"/>
              </a:solidFill>
              <a:latin typeface="Century Gothic"/>
              <a:ea typeface="Century Gothic"/>
              <a:cs typeface="Century Gothic"/>
              <a:sym typeface="Century Gothic"/>
            </a:endParaRPr>
          </a:p>
          <a:p>
            <a:pPr indent="-273050" lvl="0" marL="342900" rtl="0" algn="l">
              <a:lnSpc>
                <a:spcPct val="90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Daytime Warming Spaces</a:t>
            </a:r>
            <a:endParaRPr sz="1700">
              <a:solidFill>
                <a:schemeClr val="dk1"/>
              </a:solidFill>
              <a:latin typeface="Century Gothic"/>
              <a:ea typeface="Century Gothic"/>
              <a:cs typeface="Century Gothic"/>
              <a:sym typeface="Century Gothic"/>
            </a:endParaRPr>
          </a:p>
          <a:p>
            <a:pPr indent="-273050" lvl="0" marL="342900" rtl="0" algn="l">
              <a:lnSpc>
                <a:spcPct val="90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Other Community Shelters</a:t>
            </a:r>
            <a:endParaRPr sz="1700">
              <a:solidFill>
                <a:schemeClr val="dk1"/>
              </a:solidFill>
              <a:latin typeface="Century Gothic"/>
              <a:ea typeface="Century Gothic"/>
              <a:cs typeface="Century Gothic"/>
              <a:sym typeface="Century Gothic"/>
            </a:endParaRPr>
          </a:p>
          <a:p>
            <a:pPr indent="-273050" lvl="0" marL="342900" rtl="0" algn="l">
              <a:lnSpc>
                <a:spcPct val="90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Domestic Violence Survivor Resources</a:t>
            </a:r>
            <a:endParaRPr sz="1700">
              <a:solidFill>
                <a:schemeClr val="dk1"/>
              </a:solidFill>
              <a:latin typeface="Century Gothic"/>
              <a:ea typeface="Century Gothic"/>
              <a:cs typeface="Century Gothic"/>
              <a:sym typeface="Century Gothic"/>
            </a:endParaRPr>
          </a:p>
          <a:p>
            <a:pPr indent="-273050" lvl="0" marL="342900" rtl="0" algn="l">
              <a:lnSpc>
                <a:spcPct val="90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Emergency Services</a:t>
            </a:r>
            <a:endParaRPr sz="1700">
              <a:solidFill>
                <a:schemeClr val="dk1"/>
              </a:solidFill>
              <a:latin typeface="Century Gothic"/>
              <a:ea typeface="Century Gothic"/>
              <a:cs typeface="Century Gothic"/>
              <a:sym typeface="Century Gothic"/>
            </a:endParaRPr>
          </a:p>
          <a:p>
            <a:pPr indent="-273050" lvl="0" marL="342900" rtl="0" algn="l">
              <a:lnSpc>
                <a:spcPct val="90000"/>
              </a:lnSpc>
              <a:spcBef>
                <a:spcPts val="0"/>
              </a:spcBef>
              <a:spcAft>
                <a:spcPts val="0"/>
              </a:spcAft>
              <a:buClr>
                <a:schemeClr val="dk1"/>
              </a:buClr>
              <a:buSzPts val="1700"/>
              <a:buFont typeface="Century Gothic"/>
              <a:buChar char="●"/>
            </a:pPr>
            <a:r>
              <a:rPr lang="en" sz="1700">
                <a:solidFill>
                  <a:schemeClr val="dk1"/>
                </a:solidFill>
                <a:latin typeface="Century Gothic"/>
                <a:ea typeface="Century Gothic"/>
                <a:cs typeface="Century Gothic"/>
                <a:sym typeface="Century Gothic"/>
              </a:rPr>
              <a:t>Services for other special populations like youth, veterans, elderly/disabled, etc.</a:t>
            </a:r>
            <a:endParaRPr sz="1700">
              <a:solidFill>
                <a:schemeClr val="dk1"/>
              </a:solidFill>
              <a:latin typeface="Century Gothic"/>
              <a:ea typeface="Century Gothic"/>
              <a:cs typeface="Century Gothic"/>
              <a:sym typeface="Century Gothic"/>
            </a:endParaRPr>
          </a:p>
          <a:p>
            <a:pPr indent="0" lvl="0" marL="342900" rtl="0" algn="l">
              <a:lnSpc>
                <a:spcPct val="90000"/>
              </a:lnSpc>
              <a:spcBef>
                <a:spcPts val="0"/>
              </a:spcBef>
              <a:spcAft>
                <a:spcPts val="0"/>
              </a:spcAft>
              <a:buNone/>
            </a:pPr>
            <a:r>
              <a:t/>
            </a:r>
            <a:endParaRPr sz="17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5793075" y="2632500"/>
            <a:ext cx="3150375" cy="2370250"/>
          </a:xfrm>
          <a:prstGeom prst="rect">
            <a:avLst/>
          </a:prstGeom>
          <a:noFill/>
          <a:ln>
            <a:noFill/>
          </a:ln>
        </p:spPr>
      </p:pic>
      <p:pic>
        <p:nvPicPr>
          <p:cNvPr id="67" name="Google Shape;67;p15"/>
          <p:cNvPicPr preferRelativeResize="0"/>
          <p:nvPr/>
        </p:nvPicPr>
        <p:blipFill>
          <a:blip r:embed="rId4">
            <a:alphaModFix/>
          </a:blip>
          <a:stretch>
            <a:fillRect/>
          </a:stretch>
        </p:blipFill>
        <p:spPr>
          <a:xfrm>
            <a:off x="318475" y="2361401"/>
            <a:ext cx="2608699" cy="2641350"/>
          </a:xfrm>
          <a:prstGeom prst="rect">
            <a:avLst/>
          </a:prstGeom>
          <a:noFill/>
          <a:ln>
            <a:noFill/>
          </a:ln>
        </p:spPr>
      </p:pic>
      <p:pic>
        <p:nvPicPr>
          <p:cNvPr id="68" name="Google Shape;68;p15"/>
          <p:cNvPicPr preferRelativeResize="0"/>
          <p:nvPr/>
        </p:nvPicPr>
        <p:blipFill>
          <a:blip r:embed="rId5">
            <a:alphaModFix/>
          </a:blip>
          <a:stretch>
            <a:fillRect/>
          </a:stretch>
        </p:blipFill>
        <p:spPr>
          <a:xfrm>
            <a:off x="3497702" y="2361398"/>
            <a:ext cx="2148588" cy="2641352"/>
          </a:xfrm>
          <a:prstGeom prst="rect">
            <a:avLst/>
          </a:prstGeom>
          <a:noFill/>
          <a:ln>
            <a:noFill/>
          </a:ln>
        </p:spPr>
      </p:pic>
      <p:sp>
        <p:nvSpPr>
          <p:cNvPr id="69" name="Google Shape;69;p15"/>
          <p:cNvSpPr txBox="1"/>
          <p:nvPr/>
        </p:nvSpPr>
        <p:spPr>
          <a:xfrm>
            <a:off x="2334725" y="271825"/>
            <a:ext cx="4057200" cy="1662300"/>
          </a:xfrm>
          <a:prstGeom prst="rect">
            <a:avLst/>
          </a:prstGeom>
          <a:noFill/>
          <a:ln cap="flat" cmpd="sng" w="19050">
            <a:solidFill>
              <a:srgbClr val="000000"/>
            </a:solidFill>
            <a:prstDash val="solid"/>
            <a:round/>
            <a:headEnd len="sm" w="sm" type="none"/>
            <a:tailEnd len="sm" w="sm" type="none"/>
          </a:ln>
          <a:effectLst>
            <a:outerShdw blurRad="185738" rotWithShape="0" algn="bl" dist="3810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accent1"/>
                </a:solidFill>
              </a:rPr>
              <a:t>Presenter</a:t>
            </a:r>
            <a:endParaRPr b="1" sz="3000">
              <a:solidFill>
                <a:schemeClr val="accent1"/>
              </a:solidFill>
            </a:endParaRPr>
          </a:p>
          <a:p>
            <a:pPr indent="0" lvl="0" marL="0" rtl="0" algn="l">
              <a:spcBef>
                <a:spcPts val="0"/>
              </a:spcBef>
              <a:spcAft>
                <a:spcPts val="0"/>
              </a:spcAft>
              <a:buNone/>
            </a:pPr>
            <a:r>
              <a:t/>
            </a:r>
            <a:endParaRPr sz="2200">
              <a:solidFill>
                <a:schemeClr val="accent1"/>
              </a:solidFill>
            </a:endParaRPr>
          </a:p>
          <a:p>
            <a:pPr indent="0" lvl="0" marL="0" rtl="0" algn="ctr">
              <a:spcBef>
                <a:spcPts val="0"/>
              </a:spcBef>
              <a:spcAft>
                <a:spcPts val="0"/>
              </a:spcAft>
              <a:buClr>
                <a:schemeClr val="lt1"/>
              </a:buClr>
              <a:buSzPts val="2200"/>
              <a:buFont typeface="Arial"/>
              <a:buNone/>
            </a:pPr>
            <a:r>
              <a:rPr lang="en" sz="2200">
                <a:solidFill>
                  <a:schemeClr val="accent1"/>
                </a:solidFill>
              </a:rPr>
              <a:t>Shawn Hayes</a:t>
            </a:r>
            <a:endParaRPr sz="2200">
              <a:solidFill>
                <a:schemeClr val="accent1"/>
              </a:solidFill>
            </a:endParaRPr>
          </a:p>
          <a:p>
            <a:pPr indent="0" lvl="0" marL="0" rtl="0" algn="ctr">
              <a:spcBef>
                <a:spcPts val="0"/>
              </a:spcBef>
              <a:spcAft>
                <a:spcPts val="0"/>
              </a:spcAft>
              <a:buNone/>
            </a:pPr>
            <a:r>
              <a:rPr lang="en" sz="2200">
                <a:solidFill>
                  <a:schemeClr val="accent1"/>
                </a:solidFill>
              </a:rPr>
              <a:t>BoS CoC Coordinator</a:t>
            </a:r>
            <a:endParaRPr>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33"/>
          <p:cNvSpPr txBox="1"/>
          <p:nvPr>
            <p:ph type="title"/>
          </p:nvPr>
        </p:nvSpPr>
        <p:spPr>
          <a:xfrm>
            <a:off x="247950" y="330300"/>
            <a:ext cx="59484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l">
              <a:lnSpc>
                <a:spcPct val="90000"/>
              </a:lnSpc>
              <a:spcBef>
                <a:spcPts val="0"/>
              </a:spcBef>
              <a:spcAft>
                <a:spcPts val="0"/>
              </a:spcAft>
              <a:buClr>
                <a:schemeClr val="lt1"/>
              </a:buClr>
              <a:buSzPts val="2200"/>
              <a:buFont typeface="Century Gothic"/>
              <a:buNone/>
            </a:pPr>
            <a:r>
              <a:rPr b="1" i="0" lang="en" sz="3600" u="none" cap="none" strike="noStrike">
                <a:solidFill>
                  <a:schemeClr val="dk1"/>
                </a:solidFill>
                <a:latin typeface="Arial"/>
                <a:ea typeface="Arial"/>
                <a:cs typeface="Arial"/>
                <a:sym typeface="Arial"/>
              </a:rPr>
              <a:t>Privacy</a:t>
            </a:r>
            <a:r>
              <a:rPr b="1" lang="en" sz="3600">
                <a:solidFill>
                  <a:schemeClr val="dk1"/>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Security, &amp; Script</a:t>
            </a:r>
            <a:endParaRPr b="1" sz="3600">
              <a:solidFill>
                <a:schemeClr val="dk1"/>
              </a:solidFill>
              <a:latin typeface="Arial"/>
              <a:ea typeface="Arial"/>
              <a:cs typeface="Arial"/>
              <a:sym typeface="Arial"/>
            </a:endParaRPr>
          </a:p>
        </p:txBody>
      </p:sp>
      <p:sp>
        <p:nvSpPr>
          <p:cNvPr id="188" name="Google Shape;188;p33"/>
          <p:cNvSpPr txBox="1"/>
          <p:nvPr>
            <p:ph idx="1" type="body"/>
          </p:nvPr>
        </p:nvSpPr>
        <p:spPr>
          <a:xfrm>
            <a:off x="247950" y="1376194"/>
            <a:ext cx="6516300" cy="3591000"/>
          </a:xfrm>
          <a:prstGeom prst="rect">
            <a:avLst/>
          </a:prstGeom>
          <a:noFill/>
          <a:ln>
            <a:noFill/>
          </a:ln>
        </p:spPr>
        <p:txBody>
          <a:bodyPr anchorCtr="0" anchor="t" bIns="68575" lIns="68575" spcFirstLastPara="1" rIns="68575" wrap="square" tIns="68575">
            <a:normAutofit/>
          </a:bodyPr>
          <a:lstStyle/>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Familiarize yourself with</a:t>
            </a:r>
            <a:r>
              <a:rPr i="0" lang="en" sz="1700" u="none" cap="none" strike="noStrike">
                <a:solidFill>
                  <a:schemeClr val="dk1"/>
                </a:solidFill>
                <a:latin typeface="Arial"/>
                <a:ea typeface="Arial"/>
                <a:cs typeface="Arial"/>
                <a:sym typeface="Arial"/>
              </a:rPr>
              <a:t> the </a:t>
            </a:r>
            <a:r>
              <a:rPr b="1" lang="en">
                <a:solidFill>
                  <a:schemeClr val="dk1"/>
                </a:solidFill>
                <a:latin typeface="Arial"/>
                <a:ea typeface="Arial"/>
                <a:cs typeface="Arial"/>
                <a:sym typeface="Arial"/>
              </a:rPr>
              <a:t>Instructions &amp; Script for the 2023 PIT Unsheltered &amp; Sheltered Surveys</a:t>
            </a:r>
            <a:r>
              <a:rPr i="0" lang="en" sz="1700" u="none" cap="none" strike="noStrike">
                <a:solidFill>
                  <a:schemeClr val="dk1"/>
                </a:solidFill>
                <a:latin typeface="Arial"/>
                <a:ea typeface="Arial"/>
                <a:cs typeface="Arial"/>
                <a:sym typeface="Arial"/>
              </a:rPr>
              <a:t>, which helps:</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Identify a private, safe space to ask survey questions</a:t>
            </a:r>
            <a:endParaRPr i="0" sz="1700" u="none" cap="none" strike="noStrike">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Informs participants about Covid-19 Safety and Precautions.</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Inform participants about the nature of the survey questions.</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Inform participants about how data is collected and how their information is used/protected.</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Reminds surveyors to answer EVERY applicable question on the surveys, as long as the client does not refuse to answer.</a:t>
            </a:r>
            <a:endParaRPr>
              <a:solidFill>
                <a:schemeClr val="dk1"/>
              </a:solidFill>
              <a:latin typeface="Arial"/>
              <a:ea typeface="Arial"/>
              <a:cs typeface="Arial"/>
              <a:sym typeface="Arial"/>
            </a:endParaRPr>
          </a:p>
        </p:txBody>
      </p:sp>
      <p:pic>
        <p:nvPicPr>
          <p:cNvPr id="189" name="Google Shape;189;p33"/>
          <p:cNvPicPr preferRelativeResize="0"/>
          <p:nvPr/>
        </p:nvPicPr>
        <p:blipFill>
          <a:blip r:embed="rId3">
            <a:alphaModFix/>
          </a:blip>
          <a:stretch>
            <a:fillRect/>
          </a:stretch>
        </p:blipFill>
        <p:spPr>
          <a:xfrm>
            <a:off x="6907519" y="1644469"/>
            <a:ext cx="2070769" cy="2898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34"/>
          <p:cNvSpPr txBox="1"/>
          <p:nvPr>
            <p:ph type="title"/>
          </p:nvPr>
        </p:nvSpPr>
        <p:spPr>
          <a:xfrm>
            <a:off x="514350" y="220106"/>
            <a:ext cx="2370900" cy="9699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lang="en"/>
              <a:t>Script</a:t>
            </a:r>
            <a:endParaRPr/>
          </a:p>
        </p:txBody>
      </p:sp>
      <p:sp>
        <p:nvSpPr>
          <p:cNvPr id="195" name="Google Shape;195;p34"/>
          <p:cNvSpPr txBox="1"/>
          <p:nvPr>
            <p:ph idx="1" type="body"/>
          </p:nvPr>
        </p:nvSpPr>
        <p:spPr>
          <a:xfrm>
            <a:off x="0" y="1417500"/>
            <a:ext cx="4692900" cy="2174100"/>
          </a:xfrm>
          <a:prstGeom prst="rect">
            <a:avLst/>
          </a:prstGeom>
          <a:noFill/>
          <a:ln cap="flat" cmpd="sng" w="9525">
            <a:solidFill>
              <a:srgbClr val="000000"/>
            </a:solidFill>
            <a:prstDash val="solid"/>
            <a:round/>
            <a:headEnd len="sm" w="sm" type="none"/>
            <a:tailEnd len="sm" w="sm" type="none"/>
          </a:ln>
        </p:spPr>
        <p:txBody>
          <a:bodyPr anchorCtr="0" anchor="ctr" bIns="68575" lIns="68575" spcFirstLastPara="1" rIns="68575" wrap="square" tIns="68575">
            <a:normAutofit/>
          </a:bodyPr>
          <a:lstStyle/>
          <a:p>
            <a:pPr indent="0" lvl="0" marL="0" marR="0" rtl="0" algn="l">
              <a:lnSpc>
                <a:spcPct val="90000"/>
              </a:lnSpc>
              <a:spcBef>
                <a:spcPts val="0"/>
              </a:spcBef>
              <a:spcAft>
                <a:spcPts val="0"/>
              </a:spcAft>
              <a:buClr>
                <a:schemeClr val="lt1"/>
              </a:buClr>
              <a:buSzPts val="2200"/>
              <a:buFont typeface="Century Gothic"/>
              <a:buNone/>
            </a:pPr>
            <a:r>
              <a:rPr lang="en">
                <a:solidFill>
                  <a:schemeClr val="dk1"/>
                </a:solidFill>
                <a:latin typeface="Arial"/>
                <a:ea typeface="Arial"/>
                <a:cs typeface="Arial"/>
                <a:sym typeface="Arial"/>
              </a:rPr>
              <a:t>A script containing information on safety precautions and instructions/language to conduct the survey is available for the PIT </a:t>
            </a:r>
            <a:r>
              <a:rPr lang="en">
                <a:solidFill>
                  <a:schemeClr val="dk1"/>
                </a:solidFill>
                <a:latin typeface="Arial"/>
                <a:ea typeface="Arial"/>
                <a:cs typeface="Arial"/>
                <a:sym typeface="Arial"/>
              </a:rPr>
              <a:t>Count</a:t>
            </a:r>
            <a:r>
              <a:rPr lang="en">
                <a:solidFill>
                  <a:schemeClr val="dk1"/>
                </a:solidFill>
                <a:latin typeface="Arial"/>
                <a:ea typeface="Arial"/>
                <a:cs typeface="Arial"/>
                <a:sym typeface="Arial"/>
              </a:rPr>
              <a:t> in 2023. </a:t>
            </a:r>
            <a:endParaRPr>
              <a:solidFill>
                <a:schemeClr val="dk1"/>
              </a:solidFill>
              <a:latin typeface="Arial"/>
              <a:ea typeface="Arial"/>
              <a:cs typeface="Arial"/>
              <a:sym typeface="Arial"/>
            </a:endParaRPr>
          </a:p>
          <a:p>
            <a:pPr indent="-101600" lvl="0" marL="101600" marR="0" rtl="0" algn="ctr">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101600" lvl="0" marL="101600" marR="0" rtl="0" algn="r">
              <a:lnSpc>
                <a:spcPct val="90000"/>
              </a:lnSpc>
              <a:spcBef>
                <a:spcPts val="0"/>
              </a:spcBef>
              <a:spcAft>
                <a:spcPts val="0"/>
              </a:spcAft>
              <a:buClr>
                <a:schemeClr val="lt1"/>
              </a:buClr>
              <a:buSzPts val="1700"/>
              <a:buFont typeface="Arial"/>
              <a:buNone/>
            </a:pPr>
            <a:r>
              <a:rPr lang="en" u="sng">
                <a:solidFill>
                  <a:srgbClr val="0000FF"/>
                </a:solidFill>
                <a:latin typeface="Arial"/>
                <a:ea typeface="Arial"/>
                <a:cs typeface="Arial"/>
                <a:sym typeface="Arial"/>
                <a:hlinkClick r:id="rId3">
                  <a:extLst>
                    <a:ext uri="{A12FA001-AC4F-418D-AE19-62706E023703}">
                      <ahyp:hlinkClr val="tx"/>
                    </a:ext>
                  </a:extLst>
                </a:hlinkClick>
              </a:rPr>
              <a:t>2023 Point-in-Time (PIT) Unsheltered &amp; Sheltered PIT Instructions and Script: </a:t>
            </a:r>
            <a:endParaRPr>
              <a:solidFill>
                <a:srgbClr val="0000FF"/>
              </a:solidFill>
              <a:latin typeface="Arial"/>
              <a:ea typeface="Arial"/>
              <a:cs typeface="Arial"/>
              <a:sym typeface="Arial"/>
            </a:endParaRPr>
          </a:p>
        </p:txBody>
      </p:sp>
      <p:pic>
        <p:nvPicPr>
          <p:cNvPr id="196" name="Google Shape;196;p34"/>
          <p:cNvPicPr preferRelativeResize="0"/>
          <p:nvPr/>
        </p:nvPicPr>
        <p:blipFill>
          <a:blip r:embed="rId4">
            <a:alphaModFix/>
          </a:blip>
          <a:stretch>
            <a:fillRect/>
          </a:stretch>
        </p:blipFill>
        <p:spPr>
          <a:xfrm>
            <a:off x="4821200" y="0"/>
            <a:ext cx="4058167"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11700" y="445025"/>
            <a:ext cx="8520600" cy="8916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r">
              <a:spcBef>
                <a:spcPts val="0"/>
              </a:spcBef>
              <a:spcAft>
                <a:spcPts val="0"/>
              </a:spcAft>
              <a:buNone/>
            </a:pPr>
            <a:r>
              <a:rPr lang="en"/>
              <a:t>Homeless Management Information System (HMIS) Data and the PIT Count</a:t>
            </a:r>
            <a:endParaRPr/>
          </a:p>
        </p:txBody>
      </p:sp>
      <p:sp>
        <p:nvSpPr>
          <p:cNvPr id="202" name="Google Shape;202;p35"/>
          <p:cNvSpPr txBox="1"/>
          <p:nvPr>
            <p:ph idx="1" type="body"/>
          </p:nvPr>
        </p:nvSpPr>
        <p:spPr>
          <a:xfrm>
            <a:off x="311700" y="1674000"/>
            <a:ext cx="8520600" cy="28950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The HMIS System can pull data to complete PIT Count surveys for programs, but a special “Attendance” module must be used the night of the count in order to record attendance.</a:t>
            </a:r>
            <a:endParaRPr/>
          </a:p>
          <a:p>
            <a:pPr indent="0" lvl="0" marL="0" rtl="0" algn="l">
              <a:spcBef>
                <a:spcPts val="1200"/>
              </a:spcBef>
              <a:spcAft>
                <a:spcPts val="0"/>
              </a:spcAft>
              <a:buNone/>
            </a:pPr>
            <a:r>
              <a:rPr lang="en"/>
              <a:t>To set this up you must speak with the HMIS Program Manager as soon as possible. Open a ticket with the HMIS Team: Email: </a:t>
            </a:r>
            <a:r>
              <a:rPr lang="en" u="sng">
                <a:solidFill>
                  <a:schemeClr val="hlink"/>
                </a:solidFill>
                <a:hlinkClick r:id="rId3"/>
              </a:rPr>
              <a:t>colorado.hmis@coloradocoalition.org</a:t>
            </a:r>
            <a:endParaRPr/>
          </a:p>
          <a:p>
            <a:pPr indent="0" lvl="0" marL="0" rtl="0" algn="l">
              <a:spcBef>
                <a:spcPts val="1200"/>
              </a:spcBef>
              <a:spcAft>
                <a:spcPts val="1200"/>
              </a:spcAft>
              <a:buNone/>
            </a:pPr>
            <a:r>
              <a:rPr lang="en"/>
              <a:t>I will complete a special 5-10 minute training that will be included in the website by tomorrow that goes over this module in more detail based on an amazing PowerPoint created by Denny Wetmore. I’m not including it today just to save time.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6"/>
          <p:cNvSpPr txBox="1"/>
          <p:nvPr>
            <p:ph idx="1" type="body"/>
          </p:nvPr>
        </p:nvSpPr>
        <p:spPr>
          <a:xfrm>
            <a:off x="514350" y="883049"/>
            <a:ext cx="8115300" cy="2411100"/>
          </a:xfrm>
          <a:prstGeom prst="rect">
            <a:avLst/>
          </a:prstGeom>
          <a:ln cap="flat" cmpd="sng" w="2857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rmAutofit/>
          </a:bodyPr>
          <a:lstStyle/>
          <a:p>
            <a:pPr indent="0" lvl="0" marL="0" rtl="0" algn="ctr">
              <a:spcBef>
                <a:spcPts val="800"/>
              </a:spcBef>
              <a:spcAft>
                <a:spcPts val="0"/>
              </a:spcAft>
              <a:buNone/>
            </a:pPr>
            <a:r>
              <a:rPr b="1" lang="en" sz="4800">
                <a:solidFill>
                  <a:srgbClr val="FF9900"/>
                </a:solidFill>
              </a:rPr>
              <a:t>Review of The Sheltered &amp; Unsheltered PIT Count Survey Forms</a:t>
            </a:r>
            <a:endParaRPr b="1" sz="4800">
              <a:solidFill>
                <a:srgbClr val="FF99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2171700" y="573280"/>
            <a:ext cx="6458100" cy="9699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r>
              <a:t/>
            </a:r>
            <a:endParaRPr/>
          </a:p>
        </p:txBody>
      </p:sp>
      <p:sp>
        <p:nvSpPr>
          <p:cNvPr id="213" name="Google Shape;213;p37"/>
          <p:cNvSpPr txBox="1"/>
          <p:nvPr>
            <p:ph idx="1" type="body"/>
          </p:nvPr>
        </p:nvSpPr>
        <p:spPr>
          <a:xfrm>
            <a:off x="514350" y="1645920"/>
            <a:ext cx="8115300" cy="3018000"/>
          </a:xfrm>
          <a:prstGeom prst="rect">
            <a:avLst/>
          </a:prstGeom>
        </p:spPr>
        <p:txBody>
          <a:bodyPr anchorCtr="0" anchor="t" bIns="68575" lIns="68575" spcFirstLastPara="1" rIns="68575" wrap="square" tIns="68575">
            <a:normAutofit/>
          </a:bodyPr>
          <a:lstStyle/>
          <a:p>
            <a:pPr indent="0" lvl="0" marL="0" rtl="0" algn="l">
              <a:spcBef>
                <a:spcPts val="800"/>
              </a:spcBef>
              <a:spcAft>
                <a:spcPts val="0"/>
              </a:spcAft>
              <a:buNone/>
            </a:pPr>
            <a:r>
              <a:t/>
            </a:r>
            <a:endParaRPr/>
          </a:p>
        </p:txBody>
      </p:sp>
      <p:pic>
        <p:nvPicPr>
          <p:cNvPr id="214" name="Google Shape;214;p37"/>
          <p:cNvPicPr preferRelativeResize="0"/>
          <p:nvPr/>
        </p:nvPicPr>
        <p:blipFill>
          <a:blip r:embed="rId3">
            <a:alphaModFix/>
          </a:blip>
          <a:stretch>
            <a:fillRect/>
          </a:stretch>
        </p:blipFill>
        <p:spPr>
          <a:xfrm>
            <a:off x="1168560" y="0"/>
            <a:ext cx="6806881" cy="5143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2171700" y="573280"/>
            <a:ext cx="6458100" cy="9699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r>
              <a:t/>
            </a:r>
            <a:endParaRPr/>
          </a:p>
        </p:txBody>
      </p:sp>
      <p:sp>
        <p:nvSpPr>
          <p:cNvPr id="220" name="Google Shape;220;p38"/>
          <p:cNvSpPr txBox="1"/>
          <p:nvPr>
            <p:ph idx="1" type="body"/>
          </p:nvPr>
        </p:nvSpPr>
        <p:spPr>
          <a:xfrm>
            <a:off x="514350" y="1645920"/>
            <a:ext cx="8115300" cy="3018000"/>
          </a:xfrm>
          <a:prstGeom prst="rect">
            <a:avLst/>
          </a:prstGeom>
        </p:spPr>
        <p:txBody>
          <a:bodyPr anchorCtr="0" anchor="t" bIns="68575" lIns="68575" spcFirstLastPara="1" rIns="68575" wrap="square" tIns="68575">
            <a:normAutofit/>
          </a:bodyPr>
          <a:lstStyle/>
          <a:p>
            <a:pPr indent="0" lvl="0" marL="0" rtl="0" algn="l">
              <a:spcBef>
                <a:spcPts val="800"/>
              </a:spcBef>
              <a:spcAft>
                <a:spcPts val="0"/>
              </a:spcAft>
              <a:buNone/>
            </a:pPr>
            <a:r>
              <a:t/>
            </a:r>
            <a:endParaRPr/>
          </a:p>
        </p:txBody>
      </p:sp>
      <p:pic>
        <p:nvPicPr>
          <p:cNvPr id="221" name="Google Shape;221;p38"/>
          <p:cNvPicPr preferRelativeResize="0"/>
          <p:nvPr/>
        </p:nvPicPr>
        <p:blipFill>
          <a:blip r:embed="rId3">
            <a:alphaModFix/>
          </a:blip>
          <a:stretch>
            <a:fillRect/>
          </a:stretch>
        </p:blipFill>
        <p:spPr>
          <a:xfrm>
            <a:off x="1176153" y="0"/>
            <a:ext cx="6791693"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2171700" y="573280"/>
            <a:ext cx="6458100" cy="9699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r>
              <a:t/>
            </a:r>
            <a:endParaRPr/>
          </a:p>
        </p:txBody>
      </p:sp>
      <p:sp>
        <p:nvSpPr>
          <p:cNvPr id="227" name="Google Shape;227;p39"/>
          <p:cNvSpPr txBox="1"/>
          <p:nvPr>
            <p:ph idx="1" type="body"/>
          </p:nvPr>
        </p:nvSpPr>
        <p:spPr>
          <a:xfrm>
            <a:off x="514350" y="1645920"/>
            <a:ext cx="8115300" cy="3018000"/>
          </a:xfrm>
          <a:prstGeom prst="rect">
            <a:avLst/>
          </a:prstGeom>
        </p:spPr>
        <p:txBody>
          <a:bodyPr anchorCtr="0" anchor="t" bIns="68575" lIns="68575" spcFirstLastPara="1" rIns="68575" wrap="square" tIns="68575">
            <a:normAutofit/>
          </a:bodyPr>
          <a:lstStyle/>
          <a:p>
            <a:pPr indent="0" lvl="0" marL="0" rtl="0" algn="l">
              <a:spcBef>
                <a:spcPts val="800"/>
              </a:spcBef>
              <a:spcAft>
                <a:spcPts val="0"/>
              </a:spcAft>
              <a:buNone/>
            </a:pPr>
            <a:r>
              <a:t/>
            </a:r>
            <a:endParaRPr/>
          </a:p>
        </p:txBody>
      </p:sp>
      <p:pic>
        <p:nvPicPr>
          <p:cNvPr id="228" name="Google Shape;228;p39"/>
          <p:cNvPicPr preferRelativeResize="0"/>
          <p:nvPr/>
        </p:nvPicPr>
        <p:blipFill>
          <a:blip r:embed="rId3">
            <a:alphaModFix/>
          </a:blip>
          <a:stretch>
            <a:fillRect/>
          </a:stretch>
        </p:blipFill>
        <p:spPr>
          <a:xfrm>
            <a:off x="0" y="1013701"/>
            <a:ext cx="9144001" cy="1914048"/>
          </a:xfrm>
          <a:prstGeom prst="rect">
            <a:avLst/>
          </a:prstGeom>
          <a:noFill/>
          <a:ln cap="flat" cmpd="sng" w="9525">
            <a:solidFill>
              <a:schemeClr val="dk2"/>
            </a:solidFill>
            <a:prstDash val="solid"/>
            <a:round/>
            <a:headEnd len="sm" w="sm" type="none"/>
            <a:tailEnd len="sm" w="sm" type="none"/>
          </a:ln>
        </p:spPr>
      </p:pic>
      <p:sp>
        <p:nvSpPr>
          <p:cNvPr id="229" name="Google Shape;229;p39"/>
          <p:cNvSpPr txBox="1"/>
          <p:nvPr/>
        </p:nvSpPr>
        <p:spPr>
          <a:xfrm>
            <a:off x="252450" y="274150"/>
            <a:ext cx="7469700" cy="5004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First Section - Unsheltered &amp; Sheltered Count Surveys</a:t>
            </a:r>
            <a:endParaRPr sz="2400">
              <a:solidFill>
                <a:schemeClr val="dk1"/>
              </a:solidFill>
              <a:latin typeface="Roboto"/>
              <a:ea typeface="Roboto"/>
              <a:cs typeface="Roboto"/>
              <a:sym typeface="Roboto"/>
            </a:endParaRPr>
          </a:p>
        </p:txBody>
      </p:sp>
      <p:pic>
        <p:nvPicPr>
          <p:cNvPr id="230" name="Google Shape;230;p39"/>
          <p:cNvPicPr preferRelativeResize="0"/>
          <p:nvPr/>
        </p:nvPicPr>
        <p:blipFill>
          <a:blip r:embed="rId4">
            <a:alphaModFix/>
          </a:blip>
          <a:stretch>
            <a:fillRect/>
          </a:stretch>
        </p:blipFill>
        <p:spPr>
          <a:xfrm>
            <a:off x="0" y="3354956"/>
            <a:ext cx="9143999" cy="178853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40"/>
          <p:cNvSpPr txBox="1"/>
          <p:nvPr>
            <p:ph type="title"/>
          </p:nvPr>
        </p:nvSpPr>
        <p:spPr>
          <a:xfrm>
            <a:off x="514350" y="220106"/>
            <a:ext cx="2370900" cy="969900"/>
          </a:xfrm>
          <a:prstGeom prst="rect">
            <a:avLst/>
          </a:prstGeom>
          <a:noFill/>
          <a:ln cap="flat" cmpd="sng" w="28575">
            <a:solidFill>
              <a:srgbClr val="000000"/>
            </a:solidFill>
            <a:prstDash val="solid"/>
            <a:round/>
            <a:headEnd len="sm" w="sm" type="none"/>
            <a:tailEnd len="sm" w="sm" type="none"/>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b="0" i="0" lang="en" sz="3000" u="none" cap="none" strike="noStrike">
                <a:solidFill>
                  <a:schemeClr val="dk1"/>
                </a:solidFill>
                <a:latin typeface="Century Gothic"/>
                <a:ea typeface="Century Gothic"/>
                <a:cs typeface="Century Gothic"/>
                <a:sym typeface="Century Gothic"/>
              </a:rPr>
              <a:t>IMPORTANT!</a:t>
            </a:r>
            <a:endParaRPr>
              <a:solidFill>
                <a:schemeClr val="dk1"/>
              </a:solidFill>
            </a:endParaRPr>
          </a:p>
        </p:txBody>
      </p:sp>
      <p:sp>
        <p:nvSpPr>
          <p:cNvPr id="236" name="Google Shape;236;p40"/>
          <p:cNvSpPr txBox="1"/>
          <p:nvPr>
            <p:ph idx="1" type="body"/>
          </p:nvPr>
        </p:nvSpPr>
        <p:spPr>
          <a:xfrm>
            <a:off x="514350" y="1502800"/>
            <a:ext cx="8115300" cy="3478800"/>
          </a:xfrm>
          <a:prstGeom prst="rect">
            <a:avLst/>
          </a:prstGeom>
          <a:noFill/>
          <a:ln>
            <a:noFill/>
          </a:ln>
        </p:spPr>
        <p:txBody>
          <a:bodyPr anchorCtr="0" anchor="t" bIns="68575" lIns="68575" spcFirstLastPara="1" rIns="68575" wrap="square" tIns="68575">
            <a:normAutofit/>
          </a:bodyPr>
          <a:lstStyle/>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This can’t be emphasized enough. I</a:t>
            </a:r>
            <a:r>
              <a:rPr i="0" lang="en" sz="1700" u="none" cap="none" strike="noStrike">
                <a:solidFill>
                  <a:schemeClr val="dk1"/>
                </a:solidFill>
                <a:latin typeface="Arial"/>
                <a:ea typeface="Arial"/>
                <a:cs typeface="Arial"/>
                <a:sym typeface="Arial"/>
              </a:rPr>
              <a:t>t’s extremely important to answer </a:t>
            </a:r>
            <a:r>
              <a:rPr i="0" lang="en" sz="1700" u="sng" cap="none" strike="noStrike">
                <a:solidFill>
                  <a:schemeClr val="dk1"/>
                </a:solidFill>
                <a:latin typeface="Arial"/>
                <a:ea typeface="Arial"/>
                <a:cs typeface="Arial"/>
                <a:sym typeface="Arial"/>
              </a:rPr>
              <a:t>EVERY</a:t>
            </a:r>
            <a:r>
              <a:rPr i="0" lang="en" sz="1700" u="none" cap="none" strike="noStrike">
                <a:solidFill>
                  <a:schemeClr val="dk1"/>
                </a:solidFill>
                <a:latin typeface="Arial"/>
                <a:ea typeface="Arial"/>
                <a:cs typeface="Arial"/>
                <a:sym typeface="Arial"/>
              </a:rPr>
              <a:t> applicable question on the survey forms </a:t>
            </a:r>
            <a:r>
              <a:rPr i="0" lang="en" sz="1700" u="sng" cap="none" strike="noStrike">
                <a:solidFill>
                  <a:schemeClr val="dk1"/>
                </a:solidFill>
                <a:latin typeface="Arial"/>
                <a:ea typeface="Arial"/>
                <a:cs typeface="Arial"/>
                <a:sym typeface="Arial"/>
              </a:rPr>
              <a:t>LEGIBLY</a:t>
            </a:r>
            <a:r>
              <a:rPr i="0" lang="en" sz="1700" u="none" cap="none" strike="noStrike">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Incomplete or hard to read survey forms can </a:t>
            </a:r>
            <a:r>
              <a:rPr i="0" lang="en" sz="1700" u="sng" cap="none" strike="noStrike">
                <a:solidFill>
                  <a:schemeClr val="dk1"/>
                </a:solidFill>
                <a:latin typeface="Arial"/>
                <a:ea typeface="Arial"/>
                <a:cs typeface="Arial"/>
                <a:sym typeface="Arial"/>
              </a:rPr>
              <a:t>not</a:t>
            </a:r>
            <a:r>
              <a:rPr i="0" lang="en" sz="1700" u="none" cap="none" strike="noStrike">
                <a:solidFill>
                  <a:schemeClr val="dk1"/>
                </a:solidFill>
                <a:latin typeface="Arial"/>
                <a:ea typeface="Arial"/>
                <a:cs typeface="Arial"/>
                <a:sym typeface="Arial"/>
              </a:rPr>
              <a:t> be used.</a:t>
            </a:r>
            <a:endParaRPr>
              <a:solidFill>
                <a:schemeClr val="dk1"/>
              </a:solidFill>
              <a:latin typeface="Arial"/>
              <a:ea typeface="Arial"/>
              <a:cs typeface="Arial"/>
              <a:sym typeface="Arial"/>
            </a:endParaRPr>
          </a:p>
        </p:txBody>
      </p:sp>
      <p:pic>
        <p:nvPicPr>
          <p:cNvPr id="237" name="Google Shape;237;p40"/>
          <p:cNvPicPr preferRelativeResize="0"/>
          <p:nvPr/>
        </p:nvPicPr>
        <p:blipFill rotWithShape="1">
          <a:blip r:embed="rId3">
            <a:alphaModFix/>
          </a:blip>
          <a:srcRect b="0" l="0" r="0" t="0"/>
          <a:stretch/>
        </p:blipFill>
        <p:spPr>
          <a:xfrm>
            <a:off x="3502857" y="2265151"/>
            <a:ext cx="2138286" cy="21382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41"/>
          <p:cNvSpPr txBox="1"/>
          <p:nvPr>
            <p:ph type="title"/>
          </p:nvPr>
        </p:nvSpPr>
        <p:spPr>
          <a:xfrm>
            <a:off x="6574500" y="379325"/>
            <a:ext cx="20553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b="1" lang="en" sz="3600">
                <a:solidFill>
                  <a:schemeClr val="dk1"/>
                </a:solidFill>
                <a:latin typeface="Arial"/>
                <a:ea typeface="Arial"/>
                <a:cs typeface="Arial"/>
                <a:sym typeface="Arial"/>
              </a:rPr>
              <a:t>Refusals</a:t>
            </a:r>
            <a:endParaRPr b="1" sz="3600">
              <a:solidFill>
                <a:schemeClr val="dk1"/>
              </a:solidFill>
              <a:latin typeface="Arial"/>
              <a:ea typeface="Arial"/>
              <a:cs typeface="Arial"/>
              <a:sym typeface="Arial"/>
            </a:endParaRPr>
          </a:p>
        </p:txBody>
      </p:sp>
      <p:sp>
        <p:nvSpPr>
          <p:cNvPr id="243" name="Google Shape;243;p41"/>
          <p:cNvSpPr txBox="1"/>
          <p:nvPr>
            <p:ph idx="1" type="body"/>
          </p:nvPr>
        </p:nvSpPr>
        <p:spPr>
          <a:xfrm>
            <a:off x="429694" y="1497580"/>
            <a:ext cx="8115300" cy="3496200"/>
          </a:xfrm>
          <a:prstGeom prst="rect">
            <a:avLst/>
          </a:prstGeom>
          <a:noFill/>
          <a:ln>
            <a:noFill/>
          </a:ln>
        </p:spPr>
        <p:txBody>
          <a:bodyPr anchorCtr="0" anchor="t" bIns="68575" lIns="68575" spcFirstLastPara="1" rIns="68575" wrap="square" tIns="68575">
            <a:normAutofit/>
          </a:bodyPr>
          <a:lstStyle/>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Individuals and Families are free to refuse to answer any question on the survey, but typically do so because they are either not understanding what the surveyor is asking or may not know enough about how we de-identify survey answers.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Font typeface="Arial"/>
              <a:buChar char="•"/>
            </a:pPr>
            <a:r>
              <a:rPr lang="en">
                <a:solidFill>
                  <a:schemeClr val="dk1"/>
                </a:solidFill>
                <a:latin typeface="Arial"/>
                <a:ea typeface="Arial"/>
                <a:cs typeface="Arial"/>
                <a:sym typeface="Arial"/>
              </a:rPr>
              <a:t>Again, familiarize yourself with the questions to explain the reason for the question and how it helps to have each survey to be answered </a:t>
            </a:r>
            <a:r>
              <a:rPr b="1" lang="en" u="sng">
                <a:solidFill>
                  <a:schemeClr val="dk1"/>
                </a:solidFill>
                <a:latin typeface="Arial"/>
                <a:ea typeface="Arial"/>
                <a:cs typeface="Arial"/>
                <a:sym typeface="Arial"/>
              </a:rPr>
              <a:t>completely and legibly</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0" lvl="0" marL="342900" marR="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Be able to give examples of various parts of the survey, especially around questions that may require more thought. (ie. questions around disabilities/substance use, gender, etc.)</a:t>
            </a:r>
            <a:endParaRPr>
              <a:solidFill>
                <a:schemeClr val="dk1"/>
              </a:solidFill>
              <a:latin typeface="Arial"/>
              <a:ea typeface="Arial"/>
              <a:cs typeface="Arial"/>
              <a:sym typeface="Arial"/>
            </a:endParaRPr>
          </a:p>
          <a:p>
            <a:pPr indent="0" lvl="0" marL="342900" marR="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We want to be sure to give every opportunity for complete data on the surveys.</a:t>
            </a:r>
            <a:endParaRPr>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878450" y="573275"/>
            <a:ext cx="7751400" cy="9699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rtl="0" algn="ctr">
              <a:spcBef>
                <a:spcPts val="0"/>
              </a:spcBef>
              <a:spcAft>
                <a:spcPts val="0"/>
              </a:spcAft>
              <a:buNone/>
            </a:pPr>
            <a:r>
              <a:rPr b="1" lang="en">
                <a:solidFill>
                  <a:schemeClr val="dk1"/>
                </a:solidFill>
                <a:latin typeface="Arial"/>
                <a:ea typeface="Arial"/>
                <a:cs typeface="Arial"/>
                <a:sym typeface="Arial"/>
              </a:rPr>
              <a:t>First Up: </a:t>
            </a:r>
            <a:r>
              <a:rPr lang="en">
                <a:solidFill>
                  <a:schemeClr val="dk1"/>
                </a:solidFill>
                <a:latin typeface="Arial"/>
                <a:ea typeface="Arial"/>
                <a:cs typeface="Arial"/>
                <a:sym typeface="Arial"/>
              </a:rPr>
              <a:t>Sheltered Count Survey Form - Top Part</a:t>
            </a:r>
            <a:endParaRPr>
              <a:solidFill>
                <a:schemeClr val="dk1"/>
              </a:solidFill>
              <a:latin typeface="Arial"/>
              <a:ea typeface="Arial"/>
              <a:cs typeface="Arial"/>
              <a:sym typeface="Arial"/>
            </a:endParaRPr>
          </a:p>
        </p:txBody>
      </p:sp>
      <p:sp>
        <p:nvSpPr>
          <p:cNvPr id="249" name="Google Shape;249;p42"/>
          <p:cNvSpPr txBox="1"/>
          <p:nvPr>
            <p:ph idx="1" type="body"/>
          </p:nvPr>
        </p:nvSpPr>
        <p:spPr>
          <a:xfrm>
            <a:off x="514350" y="1645920"/>
            <a:ext cx="8115300" cy="3018000"/>
          </a:xfrm>
          <a:prstGeom prst="rect">
            <a:avLst/>
          </a:prstGeom>
        </p:spPr>
        <p:txBody>
          <a:bodyPr anchorCtr="0" anchor="t" bIns="68575" lIns="68575" spcFirstLastPara="1" rIns="68575" wrap="square" tIns="68575">
            <a:normAutofit/>
          </a:bodyPr>
          <a:lstStyle/>
          <a:p>
            <a:pPr indent="0" lvl="0" marL="0" rtl="0" algn="l">
              <a:spcBef>
                <a:spcPts val="800"/>
              </a:spcBef>
              <a:spcAft>
                <a:spcPts val="0"/>
              </a:spcAft>
              <a:buNone/>
            </a:pPr>
            <a:r>
              <a:t/>
            </a:r>
            <a:endParaRPr/>
          </a:p>
        </p:txBody>
      </p:sp>
      <p:pic>
        <p:nvPicPr>
          <p:cNvPr id="250" name="Google Shape;250;p42"/>
          <p:cNvPicPr preferRelativeResize="0"/>
          <p:nvPr/>
        </p:nvPicPr>
        <p:blipFill>
          <a:blip r:embed="rId3">
            <a:alphaModFix/>
          </a:blip>
          <a:stretch>
            <a:fillRect/>
          </a:stretch>
        </p:blipFill>
        <p:spPr>
          <a:xfrm>
            <a:off x="0" y="2197901"/>
            <a:ext cx="9144001" cy="191404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71775"/>
            <a:ext cx="2871000" cy="5727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Table of Contents</a:t>
            </a:r>
            <a:endParaRPr/>
          </a:p>
        </p:txBody>
      </p:sp>
      <p:sp>
        <p:nvSpPr>
          <p:cNvPr id="75" name="Google Shape;75;p16"/>
          <p:cNvSpPr txBox="1"/>
          <p:nvPr>
            <p:ph idx="1" type="body"/>
          </p:nvPr>
        </p:nvSpPr>
        <p:spPr>
          <a:xfrm>
            <a:off x="311700" y="744475"/>
            <a:ext cx="8520600" cy="43989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t>Slide 4: </a:t>
            </a:r>
            <a:r>
              <a:rPr lang="en"/>
              <a:t>Map of the BoS CoC</a:t>
            </a:r>
            <a:endParaRPr/>
          </a:p>
          <a:p>
            <a:pPr indent="-342900" lvl="0" marL="457200" rtl="0" algn="l">
              <a:spcBef>
                <a:spcPts val="0"/>
              </a:spcBef>
              <a:spcAft>
                <a:spcPts val="0"/>
              </a:spcAft>
              <a:buSzPts val="1800"/>
              <a:buChar char="●"/>
            </a:pPr>
            <a:r>
              <a:rPr b="1" lang="en"/>
              <a:t>Slides 5 - 8: </a:t>
            </a:r>
            <a:r>
              <a:rPr lang="en"/>
              <a:t>Intro to the Point-in-Time Count and Sheltered and Unsheltered Definitions</a:t>
            </a:r>
            <a:endParaRPr/>
          </a:p>
          <a:p>
            <a:pPr indent="-342900" lvl="0" marL="457200" rtl="0" algn="l">
              <a:spcBef>
                <a:spcPts val="0"/>
              </a:spcBef>
              <a:spcAft>
                <a:spcPts val="0"/>
              </a:spcAft>
              <a:buSzPts val="1800"/>
              <a:buChar char="●"/>
            </a:pPr>
            <a:r>
              <a:rPr b="1" lang="en"/>
              <a:t>Slides 9 - 16: </a:t>
            </a:r>
            <a:r>
              <a:rPr lang="en"/>
              <a:t>Homelessness Definitions and Information</a:t>
            </a:r>
            <a:endParaRPr/>
          </a:p>
          <a:p>
            <a:pPr indent="-342900" lvl="0" marL="457200" rtl="0" algn="l">
              <a:spcBef>
                <a:spcPts val="0"/>
              </a:spcBef>
              <a:spcAft>
                <a:spcPts val="0"/>
              </a:spcAft>
              <a:buSzPts val="1800"/>
              <a:buChar char="●"/>
            </a:pPr>
            <a:r>
              <a:rPr b="1" lang="en"/>
              <a:t>Slides 17-18: </a:t>
            </a:r>
            <a:r>
              <a:rPr lang="en"/>
              <a:t>Covid Safety and Health Precautions</a:t>
            </a:r>
            <a:endParaRPr/>
          </a:p>
          <a:p>
            <a:pPr indent="-342900" lvl="0" marL="457200" rtl="0" algn="l">
              <a:spcBef>
                <a:spcPts val="0"/>
              </a:spcBef>
              <a:spcAft>
                <a:spcPts val="0"/>
              </a:spcAft>
              <a:buSzPts val="1800"/>
              <a:buChar char="●"/>
            </a:pPr>
            <a:r>
              <a:rPr b="1" lang="en"/>
              <a:t>Slide 19: </a:t>
            </a:r>
            <a:r>
              <a:rPr lang="en"/>
              <a:t>Connection to Other Services</a:t>
            </a:r>
            <a:endParaRPr/>
          </a:p>
          <a:p>
            <a:pPr indent="-342900" lvl="0" marL="457200" rtl="0" algn="l">
              <a:spcBef>
                <a:spcPts val="0"/>
              </a:spcBef>
              <a:spcAft>
                <a:spcPts val="0"/>
              </a:spcAft>
              <a:buSzPts val="1800"/>
              <a:buChar char="●"/>
            </a:pPr>
            <a:r>
              <a:rPr b="1" lang="en"/>
              <a:t>Slide 20: </a:t>
            </a:r>
            <a:r>
              <a:rPr lang="en"/>
              <a:t>Privacy, Security, &amp; Safety </a:t>
            </a:r>
            <a:endParaRPr/>
          </a:p>
          <a:p>
            <a:pPr indent="-342900" lvl="0" marL="457200" rtl="0" algn="l">
              <a:spcBef>
                <a:spcPts val="0"/>
              </a:spcBef>
              <a:spcAft>
                <a:spcPts val="0"/>
              </a:spcAft>
              <a:buSzPts val="1800"/>
              <a:buChar char="●"/>
            </a:pPr>
            <a:r>
              <a:rPr b="1" lang="en"/>
              <a:t>Slide 21: </a:t>
            </a:r>
            <a:r>
              <a:rPr lang="en"/>
              <a:t>Survey Instructions &amp; Script</a:t>
            </a:r>
            <a:endParaRPr/>
          </a:p>
          <a:p>
            <a:pPr indent="-342900" lvl="0" marL="457200" rtl="0" algn="l">
              <a:spcBef>
                <a:spcPts val="0"/>
              </a:spcBef>
              <a:spcAft>
                <a:spcPts val="0"/>
              </a:spcAft>
              <a:buSzPts val="1800"/>
              <a:buChar char="●"/>
            </a:pPr>
            <a:r>
              <a:rPr b="1" lang="en"/>
              <a:t>Slide 22: </a:t>
            </a:r>
            <a:r>
              <a:rPr lang="en"/>
              <a:t>Homeless Management Information System </a:t>
            </a:r>
            <a:endParaRPr/>
          </a:p>
          <a:p>
            <a:pPr indent="-342900" lvl="0" marL="457200" rtl="0" algn="l">
              <a:spcBef>
                <a:spcPts val="0"/>
              </a:spcBef>
              <a:spcAft>
                <a:spcPts val="0"/>
              </a:spcAft>
              <a:buSzPts val="1800"/>
              <a:buChar char="●"/>
            </a:pPr>
            <a:r>
              <a:rPr b="1" lang="en"/>
              <a:t>Slides 23 - 53: </a:t>
            </a:r>
            <a:r>
              <a:rPr lang="en"/>
              <a:t>Review of Sheltered and Unsheltered Point-in-Time Surveys</a:t>
            </a:r>
            <a:endParaRPr/>
          </a:p>
          <a:p>
            <a:pPr indent="-342900" lvl="0" marL="457200" rtl="0" algn="l">
              <a:spcBef>
                <a:spcPts val="0"/>
              </a:spcBef>
              <a:spcAft>
                <a:spcPts val="0"/>
              </a:spcAft>
              <a:buSzPts val="1800"/>
              <a:buChar char="●"/>
            </a:pPr>
            <a:r>
              <a:rPr b="1" lang="en"/>
              <a:t>Slide 54: </a:t>
            </a:r>
            <a:r>
              <a:rPr lang="en"/>
              <a:t>Electronic Sheltered and Unsheltered PIT Surveys</a:t>
            </a:r>
            <a:endParaRPr/>
          </a:p>
          <a:p>
            <a:pPr indent="-342900" lvl="0" marL="457200" rtl="0" algn="l">
              <a:spcBef>
                <a:spcPts val="0"/>
              </a:spcBef>
              <a:spcAft>
                <a:spcPts val="0"/>
              </a:spcAft>
              <a:buSzPts val="1800"/>
              <a:buChar char="●"/>
            </a:pPr>
            <a:r>
              <a:rPr b="1" lang="en"/>
              <a:t>Slide 55-56: </a:t>
            </a:r>
            <a:r>
              <a:rPr lang="en"/>
              <a:t>Observational Counts</a:t>
            </a:r>
            <a:endParaRPr/>
          </a:p>
          <a:p>
            <a:pPr indent="-342900" lvl="0" marL="457200" rtl="0" algn="l">
              <a:spcBef>
                <a:spcPts val="0"/>
              </a:spcBef>
              <a:spcAft>
                <a:spcPts val="0"/>
              </a:spcAft>
              <a:buSzPts val="1800"/>
              <a:buChar char="●"/>
            </a:pPr>
            <a:r>
              <a:rPr b="1" lang="en"/>
              <a:t>Slide 57: </a:t>
            </a:r>
            <a:r>
              <a:rPr lang="en"/>
              <a:t>Rapid Rehousing and Permanent Supportive Housing Counts</a:t>
            </a:r>
            <a:endParaRPr/>
          </a:p>
          <a:p>
            <a:pPr indent="-342900" lvl="0" marL="457200" rtl="0" algn="l">
              <a:spcBef>
                <a:spcPts val="0"/>
              </a:spcBef>
              <a:spcAft>
                <a:spcPts val="0"/>
              </a:spcAft>
              <a:buSzPts val="1800"/>
              <a:buChar char="●"/>
            </a:pPr>
            <a:r>
              <a:rPr b="1" lang="en"/>
              <a:t>Slides 58 - 67: </a:t>
            </a:r>
            <a:r>
              <a:rPr lang="en"/>
              <a:t>Youth Count and Youth Supplemental Survey</a:t>
            </a:r>
            <a:endParaRPr/>
          </a:p>
          <a:p>
            <a:pPr indent="-342900" lvl="0" marL="457200" rtl="0" algn="l">
              <a:spcBef>
                <a:spcPts val="0"/>
              </a:spcBef>
              <a:spcAft>
                <a:spcPts val="0"/>
              </a:spcAft>
              <a:buSzPts val="1800"/>
              <a:buChar char="●"/>
            </a:pPr>
            <a:r>
              <a:rPr b="1" lang="en"/>
              <a:t>Slide 68: </a:t>
            </a:r>
            <a:r>
              <a:rPr lang="en"/>
              <a:t>Survey Collection</a:t>
            </a:r>
            <a:endParaRPr/>
          </a:p>
          <a:p>
            <a:pPr indent="-342900" lvl="0" marL="457200" rtl="0" algn="l">
              <a:spcBef>
                <a:spcPts val="0"/>
              </a:spcBef>
              <a:spcAft>
                <a:spcPts val="0"/>
              </a:spcAft>
              <a:buSzPts val="1800"/>
              <a:buChar char="●"/>
            </a:pPr>
            <a:r>
              <a:rPr b="1" lang="en"/>
              <a:t>Slide 69 - 73: </a:t>
            </a:r>
            <a:r>
              <a:rPr lang="en"/>
              <a:t>Contact info and Q&amp;A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43"/>
          <p:cNvSpPr txBox="1"/>
          <p:nvPr>
            <p:ph type="title"/>
          </p:nvPr>
        </p:nvSpPr>
        <p:spPr>
          <a:xfrm>
            <a:off x="1552350" y="443450"/>
            <a:ext cx="73878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3000"/>
              <a:buFont typeface="Century Gothic"/>
              <a:buNone/>
            </a:pPr>
            <a:r>
              <a:rPr lang="en">
                <a:solidFill>
                  <a:schemeClr val="dk1"/>
                </a:solidFill>
                <a:latin typeface="Arial"/>
                <a:ea typeface="Arial"/>
                <a:cs typeface="Arial"/>
                <a:sym typeface="Arial"/>
              </a:rPr>
              <a:t>Sheltered Survey Program Information</a:t>
            </a:r>
            <a:endParaRPr>
              <a:solidFill>
                <a:schemeClr val="dk1"/>
              </a:solidFill>
              <a:latin typeface="Arial"/>
              <a:ea typeface="Arial"/>
              <a:cs typeface="Arial"/>
              <a:sym typeface="Arial"/>
            </a:endParaRPr>
          </a:p>
        </p:txBody>
      </p:sp>
      <p:sp>
        <p:nvSpPr>
          <p:cNvPr id="256" name="Google Shape;256;p43"/>
          <p:cNvSpPr txBox="1"/>
          <p:nvPr>
            <p:ph idx="1" type="body"/>
          </p:nvPr>
        </p:nvSpPr>
        <p:spPr>
          <a:xfrm>
            <a:off x="514350" y="2000496"/>
            <a:ext cx="8115300" cy="23088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lt1"/>
              </a:buClr>
              <a:buSzPts val="3000"/>
              <a:buFont typeface="Arial"/>
              <a:buNone/>
            </a:pPr>
            <a:r>
              <a:rPr b="1" i="0" lang="en" sz="2300" u="none" cap="none" strike="noStrike">
                <a:solidFill>
                  <a:schemeClr val="dk1"/>
                </a:solidFill>
                <a:latin typeface="Arial"/>
                <a:ea typeface="Arial"/>
                <a:cs typeface="Arial"/>
                <a:sym typeface="Arial"/>
              </a:rPr>
              <a:t>Name of Housing Program</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800"/>
              <a:buFont typeface="Arial"/>
              <a:buNone/>
            </a:pPr>
            <a:r>
              <a:t/>
            </a:r>
            <a:endParaRPr b="1" i="0" sz="800" u="none" cap="none" strike="noStrike">
              <a:solidFill>
                <a:schemeClr val="dk1"/>
              </a:solidFill>
              <a:latin typeface="Arial"/>
              <a:ea typeface="Arial"/>
              <a:cs typeface="Arial"/>
              <a:sym typeface="Arial"/>
            </a:endParaRPr>
          </a:p>
          <a:p>
            <a:pPr indent="-171450" lvl="1" marL="520700" marR="0" rtl="0" algn="l">
              <a:lnSpc>
                <a:spcPct val="90000"/>
              </a:lnSpc>
              <a:spcBef>
                <a:spcPts val="400"/>
              </a:spcBef>
              <a:spcAft>
                <a:spcPts val="0"/>
              </a:spcAft>
              <a:buClr>
                <a:schemeClr val="dk1"/>
              </a:buClr>
              <a:buSzPts val="2100"/>
              <a:buChar char="•"/>
            </a:pPr>
            <a:r>
              <a:rPr lang="en" sz="2100">
                <a:solidFill>
                  <a:schemeClr val="dk1"/>
                </a:solidFill>
                <a:latin typeface="Arial"/>
                <a:ea typeface="Arial"/>
                <a:cs typeface="Arial"/>
                <a:sym typeface="Arial"/>
              </a:rPr>
              <a:t>N</a:t>
            </a:r>
            <a:r>
              <a:rPr i="0" lang="en" sz="2100" u="none" cap="none" strike="noStrike">
                <a:solidFill>
                  <a:schemeClr val="dk1"/>
                </a:solidFill>
                <a:latin typeface="Arial"/>
                <a:ea typeface="Arial"/>
                <a:cs typeface="Arial"/>
                <a:sym typeface="Arial"/>
              </a:rPr>
              <a:t>ame of the housing program/shelter where the person spent the night</a:t>
            </a:r>
            <a:r>
              <a:rPr lang="en" sz="2100">
                <a:solidFill>
                  <a:schemeClr val="dk1"/>
                </a:solidFill>
                <a:latin typeface="Arial"/>
                <a:ea typeface="Arial"/>
                <a:cs typeface="Arial"/>
                <a:sym typeface="Arial"/>
              </a:rPr>
              <a:t> as reflected in the 2023 Housing Inventory.</a:t>
            </a:r>
            <a:r>
              <a:rPr lang="en">
                <a:solidFill>
                  <a:schemeClr val="dk1"/>
                </a:solidFill>
                <a:latin typeface="Arial"/>
                <a:ea typeface="Arial"/>
                <a:cs typeface="Arial"/>
                <a:sym typeface="Arial"/>
              </a:rPr>
              <a:t> </a:t>
            </a:r>
            <a:r>
              <a:rPr i="0" lang="en" sz="2000" u="none" cap="none" strike="noStrike">
                <a:solidFill>
                  <a:schemeClr val="dk1"/>
                </a:solidFill>
                <a:latin typeface="Arial"/>
                <a:ea typeface="Arial"/>
                <a:cs typeface="Arial"/>
                <a:sym typeface="Arial"/>
              </a:rPr>
              <a:t>(E.g. Chaya House, Abraham Connection Winter Shelter,</a:t>
            </a:r>
            <a:r>
              <a:rPr lang="en" sz="2000">
                <a:solidFill>
                  <a:schemeClr val="dk1"/>
                </a:solidFill>
                <a:latin typeface="Arial"/>
                <a:ea typeface="Arial"/>
                <a:cs typeface="Arial"/>
                <a:sym typeface="Arial"/>
              </a:rPr>
              <a:t> </a:t>
            </a:r>
            <a:r>
              <a:rPr i="0" lang="en" sz="2000" u="none" cap="none" strike="noStrike">
                <a:solidFill>
                  <a:schemeClr val="dk1"/>
                </a:solidFill>
                <a:latin typeface="Arial"/>
                <a:ea typeface="Arial"/>
                <a:cs typeface="Arial"/>
                <a:sym typeface="Arial"/>
              </a:rPr>
              <a:t>Elko</a:t>
            </a:r>
            <a:r>
              <a:rPr lang="en" sz="2000">
                <a:solidFill>
                  <a:schemeClr val="dk1"/>
                </a:solidFill>
                <a:latin typeface="Arial"/>
                <a:ea typeface="Arial"/>
                <a:cs typeface="Arial"/>
                <a:sym typeface="Arial"/>
              </a:rPr>
              <a:t> </a:t>
            </a:r>
            <a:r>
              <a:rPr i="0" lang="en" sz="2000" u="none" cap="none" strike="noStrike">
                <a:solidFill>
                  <a:schemeClr val="dk1"/>
                </a:solidFill>
                <a:latin typeface="Arial"/>
                <a:ea typeface="Arial"/>
                <a:cs typeface="Arial"/>
                <a:sym typeface="Arial"/>
              </a:rPr>
              <a:t>Shelter, etc.)</a:t>
            </a:r>
            <a:endParaRPr sz="2000">
              <a:solidFill>
                <a:schemeClr val="dk1"/>
              </a:solidFill>
              <a:latin typeface="Arial"/>
              <a:ea typeface="Arial"/>
              <a:cs typeface="Arial"/>
              <a:sym typeface="Arial"/>
            </a:endParaRPr>
          </a:p>
          <a:p>
            <a:pPr indent="-254000" lvl="2" marL="685800" marR="0" rtl="0" algn="l">
              <a:lnSpc>
                <a:spcPct val="90000"/>
              </a:lnSpc>
              <a:spcBef>
                <a:spcPts val="400"/>
              </a:spcBef>
              <a:spcAft>
                <a:spcPts val="0"/>
              </a:spcAft>
              <a:buClr>
                <a:schemeClr val="lt1"/>
              </a:buClr>
              <a:buSzPts val="1400"/>
              <a:buFont typeface="Arial"/>
              <a:buNone/>
            </a:pPr>
            <a:r>
              <a:t/>
            </a:r>
            <a:endParaRPr i="0" sz="1400" u="none" cap="none" strike="noStrike">
              <a:solidFill>
                <a:schemeClr val="dk1"/>
              </a:solidFill>
              <a:latin typeface="Arial"/>
              <a:ea typeface="Arial"/>
              <a:cs typeface="Arial"/>
              <a:sym typeface="Arial"/>
            </a:endParaRPr>
          </a:p>
        </p:txBody>
      </p:sp>
      <p:sp>
        <p:nvSpPr>
          <p:cNvPr id="257" name="Google Shape;257;p43"/>
          <p:cNvSpPr txBox="1"/>
          <p:nvPr/>
        </p:nvSpPr>
        <p:spPr>
          <a:xfrm>
            <a:off x="7085326" y="4766875"/>
            <a:ext cx="15441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Century Gothic"/>
              <a:buNone/>
            </a:pPr>
            <a:r>
              <a:rPr b="1" i="0" lang="en" sz="1400" u="none" cap="none" strike="noStrike">
                <a:solidFill>
                  <a:schemeClr val="dk1"/>
                </a:solidFill>
                <a:latin typeface="Century Gothic"/>
                <a:ea typeface="Century Gothic"/>
                <a:cs typeface="Century Gothic"/>
                <a:sym typeface="Century Gothic"/>
              </a:rPr>
              <a:t>Continued…</a:t>
            </a:r>
            <a:endParaRPr sz="11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44"/>
          <p:cNvSpPr txBox="1"/>
          <p:nvPr>
            <p:ph type="title"/>
          </p:nvPr>
        </p:nvSpPr>
        <p:spPr>
          <a:xfrm>
            <a:off x="886375" y="403300"/>
            <a:ext cx="77433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PROGRAM INFORMATION CONTINUED…</a:t>
            </a:r>
            <a:endParaRPr>
              <a:solidFill>
                <a:schemeClr val="dk1"/>
              </a:solidFill>
              <a:latin typeface="Arial"/>
              <a:ea typeface="Arial"/>
              <a:cs typeface="Arial"/>
              <a:sym typeface="Arial"/>
            </a:endParaRPr>
          </a:p>
        </p:txBody>
      </p:sp>
      <p:sp>
        <p:nvSpPr>
          <p:cNvPr id="263" name="Google Shape;263;p44"/>
          <p:cNvSpPr txBox="1"/>
          <p:nvPr>
            <p:ph idx="1" type="body"/>
          </p:nvPr>
        </p:nvSpPr>
        <p:spPr>
          <a:xfrm>
            <a:off x="663179" y="1847050"/>
            <a:ext cx="7966500" cy="2263500"/>
          </a:xfrm>
          <a:prstGeom prst="rect">
            <a:avLst/>
          </a:prstGeom>
          <a:noFill/>
          <a:ln>
            <a:noFill/>
          </a:ln>
        </p:spPr>
        <p:txBody>
          <a:bodyPr anchorCtr="0" anchor="t" bIns="34275" lIns="68575" spcFirstLastPara="1" rIns="68575" wrap="square" tIns="34275">
            <a:normAutofit fontScale="92500" lnSpcReduction="20000"/>
          </a:bodyPr>
          <a:lstStyle/>
          <a:p>
            <a:pPr indent="0" lvl="0" marL="0" marR="0" rtl="0" algn="l">
              <a:lnSpc>
                <a:spcPct val="100000"/>
              </a:lnSpc>
              <a:spcBef>
                <a:spcPts val="0"/>
              </a:spcBef>
              <a:spcAft>
                <a:spcPts val="0"/>
              </a:spcAft>
              <a:buClr>
                <a:schemeClr val="lt1"/>
              </a:buClr>
              <a:buSzPct val="100000"/>
              <a:buFont typeface="Arial"/>
              <a:buNone/>
            </a:pPr>
            <a:r>
              <a:rPr b="1" i="0" lang="en" sz="1500" u="none" cap="none" strike="noStrike">
                <a:solidFill>
                  <a:schemeClr val="dk1"/>
                </a:solidFill>
                <a:latin typeface="Arial"/>
                <a:ea typeface="Arial"/>
                <a:cs typeface="Arial"/>
                <a:sym typeface="Arial"/>
              </a:rPr>
              <a:t>County:</a:t>
            </a:r>
            <a:endParaRPr>
              <a:solidFill>
                <a:schemeClr val="dk1"/>
              </a:solidFill>
              <a:latin typeface="Arial"/>
              <a:ea typeface="Arial"/>
              <a:cs typeface="Arial"/>
              <a:sym typeface="Arial"/>
            </a:endParaRPr>
          </a:p>
          <a:p>
            <a:pPr indent="-171132" lvl="1" marL="520700" marR="0" rtl="0" algn="l">
              <a:lnSpc>
                <a:spcPct val="100000"/>
              </a:lnSpc>
              <a:spcBef>
                <a:spcPts val="800"/>
              </a:spcBef>
              <a:spcAft>
                <a:spcPts val="0"/>
              </a:spcAft>
              <a:buClr>
                <a:schemeClr val="dk1"/>
              </a:buClr>
              <a:buSzPct val="100000"/>
              <a:buChar char="•"/>
            </a:pPr>
            <a:r>
              <a:rPr i="0" lang="en" sz="1400" u="none" cap="none" strike="noStrike">
                <a:solidFill>
                  <a:schemeClr val="dk1"/>
                </a:solidFill>
                <a:latin typeface="Arial"/>
                <a:ea typeface="Arial"/>
                <a:cs typeface="Arial"/>
                <a:sym typeface="Arial"/>
              </a:rPr>
              <a:t>The county where the program resides. (E.G. Pueblo, La Plata, Morgan, Larimer, Grand, Weld, etc.)</a:t>
            </a:r>
            <a:endParaRPr>
              <a:solidFill>
                <a:schemeClr val="dk1"/>
              </a:solidFill>
              <a:latin typeface="Arial"/>
              <a:ea typeface="Arial"/>
              <a:cs typeface="Arial"/>
              <a:sym typeface="Arial"/>
            </a:endParaRPr>
          </a:p>
          <a:p>
            <a:pPr indent="0" lvl="0" marL="0" marR="0" rtl="0" algn="l">
              <a:lnSpc>
                <a:spcPct val="100000"/>
              </a:lnSpc>
              <a:spcBef>
                <a:spcPts val="800"/>
              </a:spcBef>
              <a:spcAft>
                <a:spcPts val="0"/>
              </a:spcAft>
              <a:buClr>
                <a:schemeClr val="lt1"/>
              </a:buClr>
              <a:buSzPct val="100000"/>
              <a:buFont typeface="Arial"/>
              <a:buNone/>
            </a:pPr>
            <a:r>
              <a:rPr b="1" i="0" lang="en" sz="1500" u="none" cap="none" strike="noStrike">
                <a:solidFill>
                  <a:schemeClr val="dk1"/>
                </a:solidFill>
                <a:latin typeface="Arial"/>
                <a:ea typeface="Arial"/>
                <a:cs typeface="Arial"/>
                <a:sym typeface="Arial"/>
              </a:rPr>
              <a:t>Interviewer:</a:t>
            </a:r>
            <a:endParaRPr>
              <a:solidFill>
                <a:schemeClr val="dk1"/>
              </a:solidFill>
              <a:latin typeface="Arial"/>
              <a:ea typeface="Arial"/>
              <a:cs typeface="Arial"/>
              <a:sym typeface="Arial"/>
            </a:endParaRPr>
          </a:p>
          <a:p>
            <a:pPr indent="-171132" lvl="1" marL="520700" marR="0" rtl="0" algn="l">
              <a:lnSpc>
                <a:spcPct val="100000"/>
              </a:lnSpc>
              <a:spcBef>
                <a:spcPts val="800"/>
              </a:spcBef>
              <a:spcAft>
                <a:spcPts val="0"/>
              </a:spcAft>
              <a:buClr>
                <a:schemeClr val="dk1"/>
              </a:buClr>
              <a:buSzPct val="100000"/>
              <a:buChar char="•"/>
            </a:pPr>
            <a:r>
              <a:rPr i="0" lang="en" sz="1400" u="none" cap="none" strike="noStrike">
                <a:solidFill>
                  <a:schemeClr val="dk1"/>
                </a:solidFill>
                <a:latin typeface="Arial"/>
                <a:ea typeface="Arial"/>
                <a:cs typeface="Arial"/>
                <a:sym typeface="Arial"/>
              </a:rPr>
              <a:t>Name of the surveyor</a:t>
            </a:r>
            <a:endParaRPr>
              <a:solidFill>
                <a:schemeClr val="dk1"/>
              </a:solidFill>
              <a:latin typeface="Arial"/>
              <a:ea typeface="Arial"/>
              <a:cs typeface="Arial"/>
              <a:sym typeface="Arial"/>
            </a:endParaRPr>
          </a:p>
          <a:p>
            <a:pPr indent="0" lvl="0" marL="0" marR="0" rtl="0" algn="l">
              <a:lnSpc>
                <a:spcPct val="100000"/>
              </a:lnSpc>
              <a:spcBef>
                <a:spcPts val="800"/>
              </a:spcBef>
              <a:spcAft>
                <a:spcPts val="0"/>
              </a:spcAft>
              <a:buClr>
                <a:schemeClr val="lt1"/>
              </a:buClr>
              <a:buSzPct val="100000"/>
              <a:buFont typeface="Arial"/>
              <a:buNone/>
            </a:pPr>
            <a:r>
              <a:rPr b="1" i="0" lang="en" sz="1500" u="none" cap="none" strike="noStrike">
                <a:solidFill>
                  <a:schemeClr val="dk1"/>
                </a:solidFill>
                <a:latin typeface="Arial"/>
                <a:ea typeface="Arial"/>
                <a:cs typeface="Arial"/>
                <a:sym typeface="Arial"/>
              </a:rPr>
              <a:t>Email:</a:t>
            </a:r>
            <a:endParaRPr>
              <a:solidFill>
                <a:schemeClr val="dk1"/>
              </a:solidFill>
              <a:latin typeface="Arial"/>
              <a:ea typeface="Arial"/>
              <a:cs typeface="Arial"/>
              <a:sym typeface="Arial"/>
            </a:endParaRPr>
          </a:p>
          <a:p>
            <a:pPr indent="-171132" lvl="1" marL="520700" marR="0" rtl="0" algn="l">
              <a:lnSpc>
                <a:spcPct val="100000"/>
              </a:lnSpc>
              <a:spcBef>
                <a:spcPts val="800"/>
              </a:spcBef>
              <a:spcAft>
                <a:spcPts val="0"/>
              </a:spcAft>
              <a:buClr>
                <a:schemeClr val="dk1"/>
              </a:buClr>
              <a:buSzPct val="100000"/>
              <a:buChar char="•"/>
            </a:pPr>
            <a:r>
              <a:rPr i="0" lang="en" sz="1400" u="none" cap="none" strike="noStrike">
                <a:solidFill>
                  <a:schemeClr val="dk1"/>
                </a:solidFill>
                <a:latin typeface="Arial"/>
                <a:ea typeface="Arial"/>
                <a:cs typeface="Arial"/>
                <a:sym typeface="Arial"/>
              </a:rPr>
              <a:t>Contact email for the surveyor</a:t>
            </a:r>
            <a:endParaRPr>
              <a:solidFill>
                <a:schemeClr val="dk1"/>
              </a:solidFill>
              <a:latin typeface="Arial"/>
              <a:ea typeface="Arial"/>
              <a:cs typeface="Arial"/>
              <a:sym typeface="Arial"/>
            </a:endParaRPr>
          </a:p>
          <a:p>
            <a:pPr indent="0" lvl="0" marL="0" marR="0" rtl="0" algn="l">
              <a:lnSpc>
                <a:spcPct val="100000"/>
              </a:lnSpc>
              <a:spcBef>
                <a:spcPts val="800"/>
              </a:spcBef>
              <a:spcAft>
                <a:spcPts val="0"/>
              </a:spcAft>
              <a:buClr>
                <a:schemeClr val="lt1"/>
              </a:buClr>
              <a:buSzPct val="100000"/>
              <a:buFont typeface="Arial"/>
              <a:buNone/>
            </a:pPr>
            <a:r>
              <a:rPr b="1" i="0" lang="en" sz="1500" u="none" cap="none" strike="noStrike">
                <a:solidFill>
                  <a:schemeClr val="dk1"/>
                </a:solidFill>
                <a:latin typeface="Arial"/>
                <a:ea typeface="Arial"/>
                <a:cs typeface="Arial"/>
                <a:sym typeface="Arial"/>
              </a:rPr>
              <a:t>Phone:</a:t>
            </a:r>
            <a:endParaRPr>
              <a:solidFill>
                <a:schemeClr val="dk1"/>
              </a:solidFill>
              <a:latin typeface="Arial"/>
              <a:ea typeface="Arial"/>
              <a:cs typeface="Arial"/>
              <a:sym typeface="Arial"/>
            </a:endParaRPr>
          </a:p>
          <a:p>
            <a:pPr indent="-171132" lvl="1" marL="520700" marR="0" rtl="0" algn="l">
              <a:lnSpc>
                <a:spcPct val="100000"/>
              </a:lnSpc>
              <a:spcBef>
                <a:spcPts val="800"/>
              </a:spcBef>
              <a:spcAft>
                <a:spcPts val="0"/>
              </a:spcAft>
              <a:buClr>
                <a:schemeClr val="dk1"/>
              </a:buClr>
              <a:buSzPct val="100000"/>
              <a:buChar char="•"/>
            </a:pPr>
            <a:r>
              <a:rPr i="0" lang="en" sz="1400" u="none" cap="none" strike="noStrike">
                <a:solidFill>
                  <a:schemeClr val="dk1"/>
                </a:solidFill>
                <a:latin typeface="Arial"/>
                <a:ea typeface="Arial"/>
                <a:cs typeface="Arial"/>
                <a:sym typeface="Arial"/>
              </a:rPr>
              <a:t>Phone number for the surveyor</a:t>
            </a:r>
            <a:endParaRPr>
              <a:solidFill>
                <a:schemeClr val="dk1"/>
              </a:solidFill>
              <a:latin typeface="Arial"/>
              <a:ea typeface="Arial"/>
              <a:cs typeface="Arial"/>
              <a:sym typeface="Arial"/>
            </a:endParaRPr>
          </a:p>
        </p:txBody>
      </p:sp>
      <p:sp>
        <p:nvSpPr>
          <p:cNvPr id="264" name="Google Shape;264;p44"/>
          <p:cNvSpPr txBox="1"/>
          <p:nvPr/>
        </p:nvSpPr>
        <p:spPr>
          <a:xfrm>
            <a:off x="6749578" y="4766875"/>
            <a:ext cx="18801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Century Gothic"/>
              <a:buNone/>
            </a:pPr>
            <a:r>
              <a:rPr b="1" i="0" lang="en" sz="1400" u="none" cap="none" strike="noStrike">
                <a:solidFill>
                  <a:schemeClr val="dk1"/>
                </a:solidFill>
                <a:latin typeface="Century Gothic"/>
                <a:ea typeface="Century Gothic"/>
                <a:cs typeface="Century Gothic"/>
                <a:sym typeface="Century Gothic"/>
              </a:rPr>
              <a:t>Continued…</a:t>
            </a:r>
            <a:endParaRPr sz="11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45"/>
          <p:cNvSpPr txBox="1"/>
          <p:nvPr>
            <p:ph type="title"/>
          </p:nvPr>
        </p:nvSpPr>
        <p:spPr>
          <a:xfrm>
            <a:off x="514350" y="423625"/>
            <a:ext cx="7865400" cy="6834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PROGRAM INFORMATION CONTINUED…</a:t>
            </a:r>
            <a:endParaRPr>
              <a:solidFill>
                <a:schemeClr val="dk1"/>
              </a:solidFill>
              <a:latin typeface="Arial"/>
              <a:ea typeface="Arial"/>
              <a:cs typeface="Arial"/>
              <a:sym typeface="Arial"/>
            </a:endParaRPr>
          </a:p>
        </p:txBody>
      </p:sp>
      <p:sp>
        <p:nvSpPr>
          <p:cNvPr id="270" name="Google Shape;270;p45"/>
          <p:cNvSpPr txBox="1"/>
          <p:nvPr>
            <p:ph idx="1" type="body"/>
          </p:nvPr>
        </p:nvSpPr>
        <p:spPr>
          <a:xfrm>
            <a:off x="385779" y="1234450"/>
            <a:ext cx="8243700" cy="22635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700"/>
              <a:buFont typeface="Arial"/>
              <a:buNone/>
            </a:pPr>
            <a:r>
              <a:rPr b="1" i="0" lang="en" sz="2300" u="none" cap="none" strike="noStrike">
                <a:solidFill>
                  <a:schemeClr val="dk1"/>
                </a:solidFill>
                <a:latin typeface="Arial"/>
                <a:ea typeface="Arial"/>
                <a:cs typeface="Arial"/>
                <a:sym typeface="Arial"/>
              </a:rPr>
              <a:t>Program Type:</a:t>
            </a:r>
            <a:endParaRPr>
              <a:solidFill>
                <a:schemeClr val="dk1"/>
              </a:solidFill>
              <a:latin typeface="Arial"/>
              <a:ea typeface="Arial"/>
              <a:cs typeface="Arial"/>
              <a:sym typeface="Arial"/>
            </a:endParaRPr>
          </a:p>
          <a:p>
            <a:pPr indent="0" lvl="0" marL="0" marR="0" rtl="0" algn="l">
              <a:lnSpc>
                <a:spcPct val="70000"/>
              </a:lnSpc>
              <a:spcBef>
                <a:spcPts val="800"/>
              </a:spcBef>
              <a:spcAft>
                <a:spcPts val="0"/>
              </a:spcAft>
              <a:buClr>
                <a:schemeClr val="lt1"/>
              </a:buClr>
              <a:buSzPts val="800"/>
              <a:buFont typeface="Arial"/>
              <a:buNone/>
            </a:pPr>
            <a:r>
              <a:t/>
            </a:r>
            <a:endParaRPr b="1" i="0" sz="800" u="none" cap="none" strike="noStrike">
              <a:solidFill>
                <a:schemeClr val="dk1"/>
              </a:solidFill>
              <a:latin typeface="Arial"/>
              <a:ea typeface="Arial"/>
              <a:cs typeface="Arial"/>
              <a:sym typeface="Arial"/>
            </a:endParaRPr>
          </a:p>
          <a:p>
            <a:pPr indent="-177800" lvl="1" marL="520700" marR="0" rtl="0" algn="l">
              <a:lnSpc>
                <a:spcPct val="70000"/>
              </a:lnSpc>
              <a:spcBef>
                <a:spcPts val="40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ES</a:t>
            </a:r>
            <a:r>
              <a:rPr i="0" lang="en" sz="1600" u="none" cap="none" strike="noStrike">
                <a:solidFill>
                  <a:schemeClr val="dk1"/>
                </a:solidFill>
                <a:latin typeface="Arial"/>
                <a:ea typeface="Arial"/>
                <a:cs typeface="Arial"/>
                <a:sym typeface="Arial"/>
              </a:rPr>
              <a:t> – Emergency Shelter</a:t>
            </a:r>
            <a:endParaRPr>
              <a:solidFill>
                <a:schemeClr val="dk1"/>
              </a:solidFill>
              <a:latin typeface="Arial"/>
              <a:ea typeface="Arial"/>
              <a:cs typeface="Arial"/>
              <a:sym typeface="Arial"/>
            </a:endParaRPr>
          </a:p>
          <a:p>
            <a:pPr indent="-203200" lvl="0" marL="342900" marR="0" rtl="0" algn="l">
              <a:lnSpc>
                <a:spcPct val="70000"/>
              </a:lnSpc>
              <a:spcBef>
                <a:spcPts val="400"/>
              </a:spcBef>
              <a:spcAft>
                <a:spcPts val="0"/>
              </a:spcAft>
              <a:buClr>
                <a:schemeClr val="lt1"/>
              </a:buClr>
              <a:buSzPts val="1700"/>
              <a:buFont typeface="Arial"/>
              <a:buNone/>
            </a:pPr>
            <a:r>
              <a:t/>
            </a:r>
            <a:endParaRPr b="1" i="0" sz="1600" u="none" cap="none" strike="noStrike">
              <a:solidFill>
                <a:schemeClr val="dk1"/>
              </a:solidFill>
              <a:latin typeface="Arial"/>
              <a:ea typeface="Arial"/>
              <a:cs typeface="Arial"/>
              <a:sym typeface="Arial"/>
            </a:endParaRPr>
          </a:p>
          <a:p>
            <a:pPr indent="-177800" lvl="1" marL="520700" marR="0" rtl="0" algn="l">
              <a:lnSpc>
                <a:spcPct val="70000"/>
              </a:lnSpc>
              <a:spcBef>
                <a:spcPts val="400"/>
              </a:spcBef>
              <a:spcAft>
                <a:spcPts val="0"/>
              </a:spcAft>
              <a:buClr>
                <a:schemeClr val="dk1"/>
              </a:buClr>
              <a:buSzPts val="1600"/>
              <a:buFont typeface="Arial"/>
              <a:buChar char="❏"/>
            </a:pPr>
            <a:r>
              <a:rPr b="1" i="0" lang="en" sz="1600" u="none" cap="none" strike="noStrike">
                <a:solidFill>
                  <a:schemeClr val="dk1"/>
                </a:solidFill>
                <a:latin typeface="Arial"/>
                <a:ea typeface="Arial"/>
                <a:cs typeface="Arial"/>
                <a:sym typeface="Arial"/>
              </a:rPr>
              <a:t>TH </a:t>
            </a:r>
            <a:r>
              <a:rPr i="0" lang="en" sz="1600" u="none" cap="none" strike="noStrike">
                <a:solidFill>
                  <a:schemeClr val="dk1"/>
                </a:solidFill>
                <a:latin typeface="Arial"/>
                <a:ea typeface="Arial"/>
                <a:cs typeface="Arial"/>
                <a:sym typeface="Arial"/>
              </a:rPr>
              <a:t>– Transitional Housing</a:t>
            </a:r>
            <a:endParaRPr>
              <a:solidFill>
                <a:schemeClr val="dk1"/>
              </a:solidFill>
              <a:latin typeface="Arial"/>
              <a:ea typeface="Arial"/>
              <a:cs typeface="Arial"/>
              <a:sym typeface="Arial"/>
            </a:endParaRPr>
          </a:p>
          <a:p>
            <a:pPr indent="0" lvl="0" marL="0" marR="0" rtl="0" algn="l">
              <a:lnSpc>
                <a:spcPct val="70000"/>
              </a:lnSpc>
              <a:spcBef>
                <a:spcPts val="400"/>
              </a:spcBef>
              <a:spcAft>
                <a:spcPts val="0"/>
              </a:spcAft>
              <a:buClr>
                <a:schemeClr val="lt1"/>
              </a:buClr>
              <a:buSzPts val="1700"/>
              <a:buFont typeface="Arial"/>
              <a:buNone/>
            </a:pPr>
            <a:r>
              <a:t/>
            </a:r>
            <a:endParaRPr b="1" i="0" sz="1600" u="none" cap="none" strike="noStrike">
              <a:solidFill>
                <a:schemeClr val="dk1"/>
              </a:solidFill>
              <a:latin typeface="Arial"/>
              <a:ea typeface="Arial"/>
              <a:cs typeface="Arial"/>
              <a:sym typeface="Arial"/>
            </a:endParaRPr>
          </a:p>
          <a:p>
            <a:pPr indent="0" lvl="0" marL="0" marR="0" rtl="0" algn="l">
              <a:lnSpc>
                <a:spcPct val="70000"/>
              </a:lnSpc>
              <a:spcBef>
                <a:spcPts val="400"/>
              </a:spcBef>
              <a:spcAft>
                <a:spcPts val="0"/>
              </a:spcAft>
              <a:buClr>
                <a:schemeClr val="lt1"/>
              </a:buClr>
              <a:buSzPts val="1700"/>
              <a:buFont typeface="Arial"/>
              <a:buNone/>
            </a:pPr>
            <a:r>
              <a:rPr i="0" lang="en" sz="1600" u="none" cap="none" strike="noStrike">
                <a:solidFill>
                  <a:schemeClr val="dk1"/>
                </a:solidFill>
                <a:latin typeface="Arial"/>
                <a:ea typeface="Arial"/>
                <a:cs typeface="Arial"/>
                <a:sym typeface="Arial"/>
              </a:rPr>
              <a:t>This is based on the Housing Inven</a:t>
            </a:r>
            <a:r>
              <a:rPr lang="en" sz="1600">
                <a:solidFill>
                  <a:schemeClr val="dk1"/>
                </a:solidFill>
                <a:latin typeface="Arial"/>
                <a:ea typeface="Arial"/>
                <a:cs typeface="Arial"/>
                <a:sym typeface="Arial"/>
              </a:rPr>
              <a:t>tory </a:t>
            </a:r>
            <a:r>
              <a:rPr i="0" lang="en" sz="1600" u="none" cap="none" strike="noStrike">
                <a:solidFill>
                  <a:schemeClr val="dk1"/>
                </a:solidFill>
                <a:latin typeface="Arial"/>
                <a:ea typeface="Arial"/>
                <a:cs typeface="Arial"/>
                <a:sym typeface="Arial"/>
              </a:rPr>
              <a:t>“Programs to be Surveyed” list(s) sent to </a:t>
            </a:r>
            <a:r>
              <a:rPr lang="en" sz="1600">
                <a:solidFill>
                  <a:schemeClr val="dk1"/>
                </a:solidFill>
                <a:latin typeface="Arial"/>
                <a:ea typeface="Arial"/>
                <a:cs typeface="Arial"/>
                <a:sym typeface="Arial"/>
              </a:rPr>
              <a:t>Coordinators and Regions </a:t>
            </a:r>
            <a:r>
              <a:rPr i="0" lang="en" sz="1600" u="none" cap="none" strike="noStrike">
                <a:solidFill>
                  <a:schemeClr val="dk1"/>
                </a:solidFill>
                <a:latin typeface="Arial"/>
                <a:ea typeface="Arial"/>
                <a:cs typeface="Arial"/>
                <a:sym typeface="Arial"/>
              </a:rPr>
              <a:t>by CCH. If you</a:t>
            </a:r>
            <a:r>
              <a:rPr lang="en" sz="1600">
                <a:solidFill>
                  <a:schemeClr val="dk1"/>
                </a:solidFill>
                <a:latin typeface="Arial"/>
                <a:ea typeface="Arial"/>
                <a:cs typeface="Arial"/>
                <a:sym typeface="Arial"/>
              </a:rPr>
              <a:t>’re a volunteer/surveyor, the person organizing the count will have this information.</a:t>
            </a:r>
            <a:endParaRPr>
              <a:solidFill>
                <a:schemeClr val="dk1"/>
              </a:solidFill>
              <a:latin typeface="Arial"/>
              <a:ea typeface="Arial"/>
              <a:cs typeface="Arial"/>
              <a:sym typeface="Arial"/>
            </a:endParaRPr>
          </a:p>
        </p:txBody>
      </p:sp>
      <p:sp>
        <p:nvSpPr>
          <p:cNvPr id="271" name="Google Shape;271;p45"/>
          <p:cNvSpPr txBox="1"/>
          <p:nvPr/>
        </p:nvSpPr>
        <p:spPr>
          <a:xfrm>
            <a:off x="6958177" y="4766875"/>
            <a:ext cx="16713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Century Gothic"/>
              <a:buNone/>
            </a:pPr>
            <a:r>
              <a:rPr b="1" i="0" lang="en" sz="1400" u="none" cap="none" strike="noStrike">
                <a:solidFill>
                  <a:schemeClr val="dk1"/>
                </a:solidFill>
              </a:rPr>
              <a:t>Continued…</a:t>
            </a:r>
            <a:endParaRPr sz="11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46"/>
          <p:cNvSpPr txBox="1"/>
          <p:nvPr>
            <p:ph type="title"/>
          </p:nvPr>
        </p:nvSpPr>
        <p:spPr>
          <a:xfrm>
            <a:off x="523925" y="462775"/>
            <a:ext cx="79023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Why Ask for Contact Information on the Surveyor Directly?</a:t>
            </a:r>
            <a:endParaRPr>
              <a:solidFill>
                <a:schemeClr val="dk1"/>
              </a:solidFill>
              <a:latin typeface="Arial"/>
              <a:ea typeface="Arial"/>
              <a:cs typeface="Arial"/>
              <a:sym typeface="Arial"/>
            </a:endParaRPr>
          </a:p>
        </p:txBody>
      </p:sp>
      <p:sp>
        <p:nvSpPr>
          <p:cNvPr id="277" name="Google Shape;277;p46"/>
          <p:cNvSpPr txBox="1"/>
          <p:nvPr>
            <p:ph idx="1" type="body"/>
          </p:nvPr>
        </p:nvSpPr>
        <p:spPr>
          <a:xfrm>
            <a:off x="514350" y="2007005"/>
            <a:ext cx="8115300" cy="11295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700"/>
              <a:buFont typeface="Arial"/>
              <a:buNone/>
            </a:pPr>
            <a:r>
              <a:rPr i="0" lang="en" sz="2300" u="none" cap="none" strike="noStrike">
                <a:solidFill>
                  <a:schemeClr val="dk1"/>
                </a:solidFill>
                <a:latin typeface="Arial"/>
                <a:ea typeface="Arial"/>
                <a:cs typeface="Arial"/>
                <a:sym typeface="Arial"/>
              </a:rPr>
              <a:t>We want CCH</a:t>
            </a:r>
            <a:r>
              <a:rPr lang="en" sz="2300">
                <a:solidFill>
                  <a:schemeClr val="dk1"/>
                </a:solidFill>
                <a:latin typeface="Arial"/>
                <a:ea typeface="Arial"/>
                <a:cs typeface="Arial"/>
                <a:sym typeface="Arial"/>
              </a:rPr>
              <a:t>/</a:t>
            </a:r>
            <a:r>
              <a:rPr i="0" lang="en" sz="2300" u="none" cap="none" strike="noStrike">
                <a:solidFill>
                  <a:schemeClr val="dk1"/>
                </a:solidFill>
                <a:latin typeface="Arial"/>
                <a:ea typeface="Arial"/>
                <a:cs typeface="Arial"/>
                <a:sym typeface="Arial"/>
              </a:rPr>
              <a:t>our consultant and</a:t>
            </a:r>
            <a:r>
              <a:rPr lang="en" sz="2300">
                <a:solidFill>
                  <a:schemeClr val="dk1"/>
                </a:solidFill>
                <a:latin typeface="Arial"/>
                <a:ea typeface="Arial"/>
                <a:cs typeface="Arial"/>
                <a:sym typeface="Arial"/>
              </a:rPr>
              <a:t>/or the BoS Coordinator </a:t>
            </a:r>
            <a:r>
              <a:rPr i="0" lang="en" sz="2300" u="none" cap="none" strike="noStrike">
                <a:solidFill>
                  <a:schemeClr val="dk1"/>
                </a:solidFill>
                <a:latin typeface="Arial"/>
                <a:ea typeface="Arial"/>
                <a:cs typeface="Arial"/>
                <a:sym typeface="Arial"/>
              </a:rPr>
              <a:t>to be able to speak directly with the person who completed the form if there are any questions or clarifications</a:t>
            </a:r>
            <a:r>
              <a:rPr lang="en" sz="2300">
                <a:solidFill>
                  <a:schemeClr val="dk1"/>
                </a:solidFill>
                <a:latin typeface="Arial"/>
                <a:ea typeface="Arial"/>
                <a:cs typeface="Arial"/>
                <a:sym typeface="Arial"/>
              </a:rPr>
              <a:t> needed.</a:t>
            </a:r>
            <a:endParaRPr sz="23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47"/>
          <p:cNvSpPr txBox="1"/>
          <p:nvPr>
            <p:ph type="title"/>
          </p:nvPr>
        </p:nvSpPr>
        <p:spPr>
          <a:xfrm>
            <a:off x="1552500" y="138025"/>
            <a:ext cx="7062000" cy="7800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EMERGENCY SHELTER QUESTIONS</a:t>
            </a:r>
            <a:endParaRPr>
              <a:solidFill>
                <a:schemeClr val="dk1"/>
              </a:solidFill>
              <a:latin typeface="Arial"/>
              <a:ea typeface="Arial"/>
              <a:cs typeface="Arial"/>
              <a:sym typeface="Arial"/>
            </a:endParaRPr>
          </a:p>
        </p:txBody>
      </p:sp>
      <p:sp>
        <p:nvSpPr>
          <p:cNvPr id="283" name="Google Shape;283;p47"/>
          <p:cNvSpPr txBox="1"/>
          <p:nvPr>
            <p:ph idx="1" type="body"/>
          </p:nvPr>
        </p:nvSpPr>
        <p:spPr>
          <a:xfrm>
            <a:off x="573994" y="1062674"/>
            <a:ext cx="8115300" cy="35553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None/>
            </a:pPr>
            <a:r>
              <a:rPr lang="en" sz="1400">
                <a:solidFill>
                  <a:schemeClr val="dk1"/>
                </a:solidFill>
                <a:latin typeface="Arial"/>
                <a:ea typeface="Arial"/>
                <a:cs typeface="Arial"/>
                <a:sym typeface="Arial"/>
              </a:rPr>
              <a:t>These questions help identify whether or not someone might be considered “chronically homeless” and should be asked for people in </a:t>
            </a:r>
            <a:r>
              <a:rPr lang="en" sz="1400" u="sng">
                <a:solidFill>
                  <a:schemeClr val="dk1"/>
                </a:solidFill>
                <a:latin typeface="Arial"/>
                <a:ea typeface="Arial"/>
                <a:cs typeface="Arial"/>
                <a:sym typeface="Arial"/>
              </a:rPr>
              <a:t>Emergency Shelters or people on the streets only</a:t>
            </a:r>
            <a:r>
              <a:rPr lang="en" sz="1400">
                <a:solidFill>
                  <a:schemeClr val="dk1"/>
                </a:solidFill>
                <a:latin typeface="Arial"/>
                <a:ea typeface="Arial"/>
                <a:cs typeface="Arial"/>
                <a:sym typeface="Arial"/>
              </a:rPr>
              <a:t>, as indicated on the survey. </a:t>
            </a:r>
            <a:endParaRPr sz="1400">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sz="1400">
              <a:solidFill>
                <a:schemeClr val="dk1"/>
              </a:solidFill>
              <a:latin typeface="Arial"/>
              <a:ea typeface="Arial"/>
              <a:cs typeface="Arial"/>
              <a:sym typeface="Arial"/>
            </a:endParaRPr>
          </a:p>
          <a:p>
            <a:pPr indent="-254000" lvl="0" marL="342900" marR="0" rtl="0" algn="l">
              <a:lnSpc>
                <a:spcPct val="90000"/>
              </a:lnSpc>
              <a:spcBef>
                <a:spcPts val="0"/>
              </a:spcBef>
              <a:spcAft>
                <a:spcPts val="0"/>
              </a:spcAft>
              <a:buClr>
                <a:schemeClr val="dk1"/>
              </a:buClr>
              <a:buSzPts val="1400"/>
              <a:buAutoNum type="arabicPeriod"/>
            </a:pPr>
            <a:r>
              <a:rPr i="0" lang="en" sz="1400" u="none" cap="none" strike="noStrike">
                <a:solidFill>
                  <a:schemeClr val="dk1"/>
                </a:solidFill>
                <a:latin typeface="Arial"/>
                <a:ea typeface="Arial"/>
                <a:cs typeface="Arial"/>
                <a:sym typeface="Arial"/>
              </a:rPr>
              <a:t>ES only: Have you/your family been living in emergency shelters and/or on the streets continuously for a year or more?</a:t>
            </a:r>
            <a:endParaRPr i="0" sz="1400" u="none" cap="none" strike="noStrike">
              <a:solidFill>
                <a:schemeClr val="dk1"/>
              </a:solidFill>
              <a:latin typeface="Arial"/>
              <a:ea typeface="Arial"/>
              <a:cs typeface="Arial"/>
              <a:sym typeface="Arial"/>
            </a:endParaRPr>
          </a:p>
          <a:p>
            <a:pPr indent="-254000" lvl="1" marL="685800" marR="0" rtl="0" algn="l">
              <a:lnSpc>
                <a:spcPct val="90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Yes</a:t>
            </a:r>
            <a:endParaRPr sz="1400">
              <a:solidFill>
                <a:schemeClr val="dk1"/>
              </a:solidFill>
              <a:latin typeface="Arial"/>
              <a:ea typeface="Arial"/>
              <a:cs typeface="Arial"/>
              <a:sym typeface="Arial"/>
            </a:endParaRPr>
          </a:p>
          <a:p>
            <a:pPr indent="-254000" lvl="1" marL="685800" marR="0" rtl="0" algn="l">
              <a:lnSpc>
                <a:spcPct val="90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No</a:t>
            </a:r>
            <a:endParaRPr sz="1400">
              <a:solidFill>
                <a:schemeClr val="dk1"/>
              </a:solidFill>
              <a:latin typeface="Arial"/>
              <a:ea typeface="Arial"/>
              <a:cs typeface="Arial"/>
              <a:sym typeface="Arial"/>
            </a:endParaRPr>
          </a:p>
          <a:p>
            <a:pPr indent="-342900" lvl="0" marL="342900" marR="0" rtl="0" algn="l">
              <a:lnSpc>
                <a:spcPct val="90000"/>
              </a:lnSpc>
              <a:spcBef>
                <a:spcPts val="0"/>
              </a:spcBef>
              <a:spcAft>
                <a:spcPts val="0"/>
              </a:spcAft>
              <a:buClr>
                <a:schemeClr val="lt1"/>
              </a:buClr>
              <a:buSzPts val="1700"/>
              <a:buFont typeface="Century Gothic"/>
              <a:buNone/>
            </a:pPr>
            <a:r>
              <a:t/>
            </a:r>
            <a:endParaRPr i="0" sz="1400" u="none" cap="none" strike="noStrike">
              <a:solidFill>
                <a:schemeClr val="dk1"/>
              </a:solidFill>
              <a:latin typeface="Arial"/>
              <a:ea typeface="Arial"/>
              <a:cs typeface="Arial"/>
              <a:sym typeface="Arial"/>
            </a:endParaRPr>
          </a:p>
          <a:p>
            <a:pPr indent="-254000" lvl="0" marL="342900" marR="0" rtl="0" algn="l">
              <a:lnSpc>
                <a:spcPct val="90000"/>
              </a:lnSpc>
              <a:spcBef>
                <a:spcPts val="0"/>
              </a:spcBef>
              <a:spcAft>
                <a:spcPts val="0"/>
              </a:spcAft>
              <a:buClr>
                <a:schemeClr val="dk1"/>
              </a:buClr>
              <a:buSzPts val="1400"/>
              <a:buAutoNum type="arabicPeriod"/>
            </a:pPr>
            <a:r>
              <a:rPr i="0" lang="en" sz="1400" u="none" cap="none" strike="noStrike">
                <a:solidFill>
                  <a:schemeClr val="dk1"/>
                </a:solidFill>
                <a:latin typeface="Arial"/>
                <a:ea typeface="Arial"/>
                <a:cs typeface="Arial"/>
                <a:sym typeface="Arial"/>
              </a:rPr>
              <a:t>How many times have you had to stay in emergency shelters or on the streets in the past three (3) years?  </a:t>
            </a:r>
            <a:endParaRPr sz="1400">
              <a:solidFill>
                <a:schemeClr val="dk1"/>
              </a:solidFill>
              <a:latin typeface="Arial"/>
              <a:ea typeface="Arial"/>
              <a:cs typeface="Arial"/>
              <a:sym typeface="Arial"/>
            </a:endParaRPr>
          </a:p>
          <a:p>
            <a:pPr indent="-254000" lvl="1" marL="685800" marR="0" rtl="0" algn="l">
              <a:lnSpc>
                <a:spcPct val="90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Fewer</a:t>
            </a:r>
            <a:r>
              <a:rPr i="0" lang="en" sz="1400" u="none" cap="none" strike="noStrike">
                <a:solidFill>
                  <a:schemeClr val="dk1"/>
                </a:solidFill>
                <a:latin typeface="Arial"/>
                <a:ea typeface="Arial"/>
                <a:cs typeface="Arial"/>
                <a:sym typeface="Arial"/>
              </a:rPr>
              <a:t> than 4		</a:t>
            </a:r>
            <a:endParaRPr i="0" sz="1400" u="none" cap="none" strike="noStrike">
              <a:solidFill>
                <a:schemeClr val="dk1"/>
              </a:solidFill>
              <a:latin typeface="Arial"/>
              <a:ea typeface="Arial"/>
              <a:cs typeface="Arial"/>
              <a:sym typeface="Arial"/>
            </a:endParaRPr>
          </a:p>
          <a:p>
            <a:pPr indent="-254000" lvl="1" marL="685800" marR="0" rtl="0" algn="l">
              <a:lnSpc>
                <a:spcPct val="90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4</a:t>
            </a:r>
            <a:r>
              <a:rPr i="0" lang="en" sz="1400" u="none" cap="none" strike="noStrike">
                <a:solidFill>
                  <a:schemeClr val="dk1"/>
                </a:solidFill>
                <a:latin typeface="Arial"/>
                <a:ea typeface="Arial"/>
                <a:cs typeface="Arial"/>
                <a:sym typeface="Arial"/>
              </a:rPr>
              <a:t> times or more</a:t>
            </a:r>
            <a:endParaRPr sz="1400">
              <a:solidFill>
                <a:schemeClr val="dk1"/>
              </a:solidFill>
              <a:latin typeface="Arial"/>
              <a:ea typeface="Arial"/>
              <a:cs typeface="Arial"/>
              <a:sym typeface="Arial"/>
            </a:endParaRPr>
          </a:p>
          <a:p>
            <a:pPr indent="25400" lvl="0" marL="0" marR="0" rtl="0" algn="l">
              <a:lnSpc>
                <a:spcPct val="90000"/>
              </a:lnSpc>
              <a:spcBef>
                <a:spcPts val="0"/>
              </a:spcBef>
              <a:spcAft>
                <a:spcPts val="0"/>
              </a:spcAft>
              <a:buClr>
                <a:schemeClr val="lt1"/>
              </a:buClr>
              <a:buSzPts val="1700"/>
              <a:buFont typeface="Arial"/>
              <a:buNone/>
            </a:pPr>
            <a:r>
              <a:t/>
            </a:r>
            <a:endParaRPr sz="1400">
              <a:solidFill>
                <a:schemeClr val="dk1"/>
              </a:solidFill>
              <a:latin typeface="Arial"/>
              <a:ea typeface="Arial"/>
              <a:cs typeface="Arial"/>
              <a:sym typeface="Arial"/>
            </a:endParaRPr>
          </a:p>
          <a:p>
            <a:pPr indent="-254000" lvl="0" marL="342900" marR="0" rtl="0" algn="l">
              <a:lnSpc>
                <a:spcPct val="90000"/>
              </a:lnSpc>
              <a:spcBef>
                <a:spcPts val="0"/>
              </a:spcBef>
              <a:spcAft>
                <a:spcPts val="0"/>
              </a:spcAft>
              <a:buClr>
                <a:schemeClr val="dk1"/>
              </a:buClr>
              <a:buSzPts val="1400"/>
              <a:buAutoNum type="arabicPeriod"/>
            </a:pPr>
            <a:r>
              <a:rPr lang="en" sz="1400">
                <a:solidFill>
                  <a:schemeClr val="dk1"/>
                </a:solidFill>
                <a:latin typeface="Arial"/>
                <a:ea typeface="Arial"/>
                <a:cs typeface="Arial"/>
                <a:sym typeface="Arial"/>
              </a:rPr>
              <a:t>What</a:t>
            </a:r>
            <a:r>
              <a:rPr i="0" lang="en" sz="1400" u="none" cap="none" strike="noStrike">
                <a:solidFill>
                  <a:schemeClr val="dk1"/>
                </a:solidFill>
                <a:latin typeface="Arial"/>
                <a:ea typeface="Arial"/>
                <a:cs typeface="Arial"/>
                <a:sym typeface="Arial"/>
              </a:rPr>
              <a:t> was the total amount of time spent in emergency shelters or on the streets during these past three (3) years?</a:t>
            </a:r>
            <a:endParaRPr sz="1400">
              <a:solidFill>
                <a:schemeClr val="dk1"/>
              </a:solidFill>
              <a:latin typeface="Arial"/>
              <a:ea typeface="Arial"/>
              <a:cs typeface="Arial"/>
              <a:sym typeface="Arial"/>
            </a:endParaRPr>
          </a:p>
          <a:p>
            <a:pPr indent="-254000" lvl="1" marL="685800" marR="0" rtl="0" algn="l">
              <a:lnSpc>
                <a:spcPct val="90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Fewer</a:t>
            </a:r>
            <a:r>
              <a:rPr i="0" lang="en" sz="1400" u="none" cap="none" strike="noStrike">
                <a:solidFill>
                  <a:schemeClr val="dk1"/>
                </a:solidFill>
                <a:latin typeface="Arial"/>
                <a:ea typeface="Arial"/>
                <a:cs typeface="Arial"/>
                <a:sym typeface="Arial"/>
              </a:rPr>
              <a:t> than 12 months</a:t>
            </a:r>
            <a:endParaRPr sz="1400">
              <a:solidFill>
                <a:schemeClr val="dk1"/>
              </a:solidFill>
              <a:latin typeface="Arial"/>
              <a:ea typeface="Arial"/>
              <a:cs typeface="Arial"/>
              <a:sym typeface="Arial"/>
            </a:endParaRPr>
          </a:p>
          <a:p>
            <a:pPr indent="-254000" lvl="1" marL="685800" marR="0" rtl="0" algn="l">
              <a:lnSpc>
                <a:spcPct val="90000"/>
              </a:lnSpc>
              <a:spcBef>
                <a:spcPts val="0"/>
              </a:spcBef>
              <a:spcAft>
                <a:spcPts val="0"/>
              </a:spcAft>
              <a:buClr>
                <a:schemeClr val="dk1"/>
              </a:buClr>
              <a:buSzPts val="1400"/>
              <a:buChar char="❏"/>
            </a:pPr>
            <a:r>
              <a:rPr lang="en" sz="1400">
                <a:solidFill>
                  <a:schemeClr val="dk1"/>
                </a:solidFill>
                <a:latin typeface="Arial"/>
                <a:ea typeface="Arial"/>
                <a:cs typeface="Arial"/>
                <a:sym typeface="Arial"/>
              </a:rPr>
              <a:t>12</a:t>
            </a:r>
            <a:r>
              <a:rPr i="0" lang="en" sz="1400" u="none" cap="none" strike="noStrike">
                <a:solidFill>
                  <a:schemeClr val="dk1"/>
                </a:solidFill>
                <a:latin typeface="Arial"/>
                <a:ea typeface="Arial"/>
                <a:cs typeface="Arial"/>
                <a:sym typeface="Arial"/>
              </a:rPr>
              <a:t> months or more</a:t>
            </a:r>
            <a:endParaRPr i="0" sz="17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2171700" y="573280"/>
            <a:ext cx="6458100" cy="9699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r>
              <a:t/>
            </a:r>
            <a:endParaRPr/>
          </a:p>
        </p:txBody>
      </p:sp>
      <p:sp>
        <p:nvSpPr>
          <p:cNvPr id="289" name="Google Shape;289;p48"/>
          <p:cNvSpPr txBox="1"/>
          <p:nvPr>
            <p:ph idx="1" type="body"/>
          </p:nvPr>
        </p:nvSpPr>
        <p:spPr>
          <a:xfrm>
            <a:off x="514350" y="1645920"/>
            <a:ext cx="8115300" cy="3018000"/>
          </a:xfrm>
          <a:prstGeom prst="rect">
            <a:avLst/>
          </a:prstGeom>
        </p:spPr>
        <p:txBody>
          <a:bodyPr anchorCtr="0" anchor="t" bIns="68575" lIns="68575" spcFirstLastPara="1" rIns="68575" wrap="square" tIns="68575">
            <a:normAutofit/>
          </a:bodyPr>
          <a:lstStyle/>
          <a:p>
            <a:pPr indent="0" lvl="0" marL="0" rtl="0" algn="l">
              <a:spcBef>
                <a:spcPts val="800"/>
              </a:spcBef>
              <a:spcAft>
                <a:spcPts val="0"/>
              </a:spcAft>
              <a:buNone/>
            </a:pPr>
            <a:r>
              <a:t/>
            </a:r>
            <a:endParaRPr/>
          </a:p>
        </p:txBody>
      </p:sp>
      <p:sp>
        <p:nvSpPr>
          <p:cNvPr id="290" name="Google Shape;290;p48"/>
          <p:cNvSpPr txBox="1"/>
          <p:nvPr/>
        </p:nvSpPr>
        <p:spPr>
          <a:xfrm>
            <a:off x="1309500" y="274150"/>
            <a:ext cx="7625100" cy="12690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900">
                <a:solidFill>
                  <a:schemeClr val="dk1"/>
                </a:solidFill>
              </a:rPr>
              <a:t>First Section - Unsheltered Count Survey</a:t>
            </a:r>
            <a:endParaRPr sz="3900">
              <a:solidFill>
                <a:schemeClr val="dk1"/>
              </a:solidFill>
            </a:endParaRPr>
          </a:p>
        </p:txBody>
      </p:sp>
      <p:pic>
        <p:nvPicPr>
          <p:cNvPr id="291" name="Google Shape;291;p48"/>
          <p:cNvPicPr preferRelativeResize="0"/>
          <p:nvPr/>
        </p:nvPicPr>
        <p:blipFill>
          <a:blip r:embed="rId3">
            <a:alphaModFix/>
          </a:blip>
          <a:stretch>
            <a:fillRect/>
          </a:stretch>
        </p:blipFill>
        <p:spPr>
          <a:xfrm>
            <a:off x="0" y="1675163"/>
            <a:ext cx="9144000" cy="17931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49"/>
          <p:cNvSpPr txBox="1"/>
          <p:nvPr>
            <p:ph type="title"/>
          </p:nvPr>
        </p:nvSpPr>
        <p:spPr>
          <a:xfrm>
            <a:off x="2430000" y="429950"/>
            <a:ext cx="61998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3000"/>
              <a:buFont typeface="Century Gothic"/>
              <a:buNone/>
            </a:pPr>
            <a:r>
              <a:rPr lang="en">
                <a:solidFill>
                  <a:schemeClr val="dk1"/>
                </a:solidFill>
                <a:latin typeface="Arial"/>
                <a:ea typeface="Arial"/>
                <a:cs typeface="Arial"/>
                <a:sym typeface="Arial"/>
              </a:rPr>
              <a:t>Unsheltered</a:t>
            </a:r>
            <a:r>
              <a:rPr lang="en">
                <a:solidFill>
                  <a:schemeClr val="dk1"/>
                </a:solidFill>
                <a:latin typeface="Arial"/>
                <a:ea typeface="Arial"/>
                <a:cs typeface="Arial"/>
                <a:sym typeface="Arial"/>
              </a:rPr>
              <a:t> Survey Information</a:t>
            </a:r>
            <a:endParaRPr>
              <a:solidFill>
                <a:schemeClr val="dk1"/>
              </a:solidFill>
              <a:latin typeface="Arial"/>
              <a:ea typeface="Arial"/>
              <a:cs typeface="Arial"/>
              <a:sym typeface="Arial"/>
            </a:endParaRPr>
          </a:p>
        </p:txBody>
      </p:sp>
      <p:sp>
        <p:nvSpPr>
          <p:cNvPr id="297" name="Google Shape;297;p49"/>
          <p:cNvSpPr txBox="1"/>
          <p:nvPr>
            <p:ph idx="1" type="body"/>
          </p:nvPr>
        </p:nvSpPr>
        <p:spPr>
          <a:xfrm>
            <a:off x="514350" y="1306971"/>
            <a:ext cx="8115300" cy="2308800"/>
          </a:xfrm>
          <a:prstGeom prst="rect">
            <a:avLst/>
          </a:prstGeom>
          <a:noFill/>
          <a:ln>
            <a:noFill/>
          </a:ln>
        </p:spPr>
        <p:txBody>
          <a:bodyPr anchorCtr="0" anchor="t" bIns="34275" lIns="68575" spcFirstLastPara="1" rIns="68575" wrap="square" tIns="34275">
            <a:normAutofit fontScale="85000" lnSpcReduction="20000"/>
          </a:bodyPr>
          <a:lstStyle/>
          <a:p>
            <a:pPr indent="0" lvl="0" marL="0" marR="0" rtl="0" algn="l">
              <a:lnSpc>
                <a:spcPct val="90000"/>
              </a:lnSpc>
              <a:spcBef>
                <a:spcPts val="0"/>
              </a:spcBef>
              <a:spcAft>
                <a:spcPts val="0"/>
              </a:spcAft>
              <a:buClr>
                <a:schemeClr val="lt1"/>
              </a:buClr>
              <a:buSzPct val="130434"/>
              <a:buFont typeface="Arial"/>
              <a:buNone/>
            </a:pPr>
            <a:r>
              <a:rPr b="1" lang="en" sz="2300">
                <a:solidFill>
                  <a:schemeClr val="dk1"/>
                </a:solidFill>
                <a:latin typeface="Arial"/>
                <a:ea typeface="Arial"/>
                <a:cs typeface="Arial"/>
                <a:sym typeface="Arial"/>
              </a:rPr>
              <a:t>Agency</a:t>
            </a:r>
            <a:endParaRPr b="1" i="0" sz="800" u="none" cap="none" strike="noStrike">
              <a:solidFill>
                <a:schemeClr val="dk1"/>
              </a:solidFill>
              <a:latin typeface="Arial"/>
              <a:ea typeface="Arial"/>
              <a:cs typeface="Arial"/>
              <a:sym typeface="Arial"/>
            </a:endParaRPr>
          </a:p>
          <a:p>
            <a:pPr indent="-151447" lvl="1" marL="520700" marR="0" rtl="0" algn="l">
              <a:lnSpc>
                <a:spcPct val="90000"/>
              </a:lnSpc>
              <a:spcBef>
                <a:spcPts val="400"/>
              </a:spcBef>
              <a:spcAft>
                <a:spcPts val="0"/>
              </a:spcAft>
              <a:buClr>
                <a:schemeClr val="dk1"/>
              </a:buClr>
              <a:buSzPct val="100000"/>
              <a:buChar char="•"/>
            </a:pPr>
            <a:r>
              <a:rPr lang="en" sz="2100">
                <a:solidFill>
                  <a:schemeClr val="dk1"/>
                </a:solidFill>
                <a:latin typeface="Arial"/>
                <a:ea typeface="Arial"/>
                <a:cs typeface="Arial"/>
                <a:sym typeface="Arial"/>
              </a:rPr>
              <a:t>This can be the agency coordinating the count, the group who is volunteering, the geographic area being covered, the group coordinating for the county, etc. It really depends on how the region is structuring the Unsheltered Count. This should help the PIT Coordinators understand where the Unsheltered Count took place.</a:t>
            </a:r>
            <a:endParaRPr sz="2100">
              <a:solidFill>
                <a:schemeClr val="dk1"/>
              </a:solidFill>
              <a:latin typeface="Arial"/>
              <a:ea typeface="Arial"/>
              <a:cs typeface="Arial"/>
              <a:sym typeface="Arial"/>
            </a:endParaRPr>
          </a:p>
          <a:p>
            <a:pPr indent="0" lvl="0" marL="0" marR="0" rtl="0" algn="l">
              <a:lnSpc>
                <a:spcPct val="90000"/>
              </a:lnSpc>
              <a:spcBef>
                <a:spcPts val="400"/>
              </a:spcBef>
              <a:spcAft>
                <a:spcPts val="0"/>
              </a:spcAft>
              <a:buNone/>
            </a:pPr>
            <a:r>
              <a:t/>
            </a:r>
            <a:endParaRPr sz="1200">
              <a:solidFill>
                <a:schemeClr val="dk1"/>
              </a:solidFill>
              <a:latin typeface="Arial"/>
              <a:ea typeface="Arial"/>
              <a:cs typeface="Arial"/>
              <a:sym typeface="Arial"/>
            </a:endParaRPr>
          </a:p>
          <a:p>
            <a:pPr indent="0" lvl="0" marL="0" marR="0" rtl="0" algn="l">
              <a:lnSpc>
                <a:spcPct val="90000"/>
              </a:lnSpc>
              <a:spcBef>
                <a:spcPts val="400"/>
              </a:spcBef>
              <a:spcAft>
                <a:spcPts val="0"/>
              </a:spcAft>
              <a:buNone/>
            </a:pPr>
            <a:r>
              <a:rPr b="1" lang="en" sz="2100">
                <a:solidFill>
                  <a:schemeClr val="dk1"/>
                </a:solidFill>
                <a:latin typeface="Arial"/>
                <a:ea typeface="Arial"/>
                <a:cs typeface="Arial"/>
                <a:sym typeface="Arial"/>
              </a:rPr>
              <a:t>County/Interviewer/Email/Phone</a:t>
            </a:r>
            <a:endParaRPr b="1" sz="2100">
              <a:solidFill>
                <a:schemeClr val="dk1"/>
              </a:solidFill>
              <a:latin typeface="Arial"/>
              <a:ea typeface="Arial"/>
              <a:cs typeface="Arial"/>
              <a:sym typeface="Arial"/>
            </a:endParaRPr>
          </a:p>
          <a:p>
            <a:pPr indent="-151447" lvl="1" marL="520700" marR="0" rtl="0" algn="l">
              <a:lnSpc>
                <a:spcPct val="90000"/>
              </a:lnSpc>
              <a:spcBef>
                <a:spcPts val="400"/>
              </a:spcBef>
              <a:spcAft>
                <a:spcPts val="0"/>
              </a:spcAft>
              <a:buClr>
                <a:schemeClr val="dk1"/>
              </a:buClr>
              <a:buSzPct val="100000"/>
              <a:buChar char="•"/>
            </a:pPr>
            <a:r>
              <a:rPr lang="en" sz="2100">
                <a:solidFill>
                  <a:schemeClr val="dk1"/>
                </a:solidFill>
                <a:latin typeface="Arial"/>
                <a:ea typeface="Arial"/>
                <a:cs typeface="Arial"/>
                <a:sym typeface="Arial"/>
              </a:rPr>
              <a:t>The other contact information is requesting the same as the sheltered count survey so I won’t go over it again.</a:t>
            </a:r>
            <a:endParaRPr sz="2100">
              <a:solidFill>
                <a:schemeClr val="dk1"/>
              </a:solidFill>
              <a:latin typeface="Arial"/>
              <a:ea typeface="Arial"/>
              <a:cs typeface="Arial"/>
              <a:sym typeface="Arial"/>
            </a:endParaRPr>
          </a:p>
          <a:p>
            <a:pPr indent="-254000" lvl="2" marL="685800" marR="0" rtl="0" algn="l">
              <a:lnSpc>
                <a:spcPct val="90000"/>
              </a:lnSpc>
              <a:spcBef>
                <a:spcPts val="400"/>
              </a:spcBef>
              <a:spcAft>
                <a:spcPts val="0"/>
              </a:spcAft>
              <a:buClr>
                <a:schemeClr val="lt1"/>
              </a:buClr>
              <a:buSzPct val="100000"/>
              <a:buFont typeface="Arial"/>
              <a:buNone/>
            </a:pPr>
            <a:r>
              <a:t/>
            </a:r>
            <a:endParaRPr i="0" sz="1400" u="none" cap="none" strike="noStrike">
              <a:solidFill>
                <a:schemeClr val="dk1"/>
              </a:solidFill>
              <a:latin typeface="Arial"/>
              <a:ea typeface="Arial"/>
              <a:cs typeface="Arial"/>
              <a:sym typeface="Arial"/>
            </a:endParaRPr>
          </a:p>
        </p:txBody>
      </p:sp>
      <p:sp>
        <p:nvSpPr>
          <p:cNvPr id="298" name="Google Shape;298;p49"/>
          <p:cNvSpPr txBox="1"/>
          <p:nvPr/>
        </p:nvSpPr>
        <p:spPr>
          <a:xfrm>
            <a:off x="7085326" y="4766875"/>
            <a:ext cx="15441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1400"/>
              <a:buFont typeface="Century Gothic"/>
              <a:buNone/>
            </a:pPr>
            <a:r>
              <a:rPr b="1" i="0" lang="en" sz="1400" u="none" cap="none" strike="noStrike">
                <a:solidFill>
                  <a:schemeClr val="dk1"/>
                </a:solidFill>
                <a:latin typeface="Century Gothic"/>
                <a:ea typeface="Century Gothic"/>
                <a:cs typeface="Century Gothic"/>
                <a:sym typeface="Century Gothic"/>
              </a:rPr>
              <a:t>Continued…</a:t>
            </a:r>
            <a:endParaRPr sz="11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txBox="1"/>
          <p:nvPr>
            <p:ph type="title"/>
          </p:nvPr>
        </p:nvSpPr>
        <p:spPr>
          <a:xfrm>
            <a:off x="3375000" y="276275"/>
            <a:ext cx="5308800" cy="9699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rtl="0" algn="r">
              <a:spcBef>
                <a:spcPts val="0"/>
              </a:spcBef>
              <a:spcAft>
                <a:spcPts val="0"/>
              </a:spcAft>
              <a:buNone/>
            </a:pPr>
            <a:r>
              <a:rPr b="1" lang="en">
                <a:solidFill>
                  <a:schemeClr val="dk1"/>
                </a:solidFill>
                <a:latin typeface="Arial"/>
                <a:ea typeface="Arial"/>
                <a:cs typeface="Arial"/>
                <a:sym typeface="Arial"/>
              </a:rPr>
              <a:t>Left Box - Survey Questions</a:t>
            </a:r>
            <a:endParaRPr b="1">
              <a:solidFill>
                <a:schemeClr val="dk1"/>
              </a:solidFill>
              <a:latin typeface="Arial"/>
              <a:ea typeface="Arial"/>
              <a:cs typeface="Arial"/>
              <a:sym typeface="Arial"/>
            </a:endParaRPr>
          </a:p>
        </p:txBody>
      </p:sp>
      <p:sp>
        <p:nvSpPr>
          <p:cNvPr id="304" name="Google Shape;304;p50"/>
          <p:cNvSpPr txBox="1"/>
          <p:nvPr>
            <p:ph idx="1" type="body"/>
          </p:nvPr>
        </p:nvSpPr>
        <p:spPr>
          <a:xfrm>
            <a:off x="514350" y="1645925"/>
            <a:ext cx="8382300" cy="3295200"/>
          </a:xfrm>
          <a:prstGeom prst="rect">
            <a:avLst/>
          </a:prstGeom>
        </p:spPr>
        <p:txBody>
          <a:bodyPr anchorCtr="0" anchor="t" bIns="68575" lIns="68575" spcFirstLastPara="1" rIns="68575" wrap="square" tIns="68575">
            <a:normAutofit lnSpcReduction="10000"/>
          </a:bodyPr>
          <a:lstStyle/>
          <a:p>
            <a:pPr indent="-336550" lvl="0" marL="457200" rtl="0" algn="l">
              <a:spcBef>
                <a:spcPts val="800"/>
              </a:spcBef>
              <a:spcAft>
                <a:spcPts val="0"/>
              </a:spcAft>
              <a:buClr>
                <a:schemeClr val="dk1"/>
              </a:buClr>
              <a:buSzPts val="1700"/>
              <a:buAutoNum type="arabicPeriod"/>
            </a:pPr>
            <a:r>
              <a:rPr lang="en">
                <a:solidFill>
                  <a:schemeClr val="dk1"/>
                </a:solidFill>
                <a:latin typeface="Arial"/>
                <a:ea typeface="Arial"/>
                <a:cs typeface="Arial"/>
                <a:sym typeface="Arial"/>
              </a:rPr>
              <a:t>Have you already completed a Homeless Count Survey this week? </a:t>
            </a:r>
            <a:endParaRPr>
              <a:solidFill>
                <a:schemeClr val="dk1"/>
              </a:solidFill>
              <a:latin typeface="Arial"/>
              <a:ea typeface="Arial"/>
              <a:cs typeface="Arial"/>
              <a:sym typeface="Arial"/>
            </a:endParaRPr>
          </a:p>
          <a:p>
            <a:pPr indent="0" lvl="0" marL="457200" rtl="0" algn="l">
              <a:spcBef>
                <a:spcPts val="800"/>
              </a:spcBef>
              <a:spcAft>
                <a:spcPts val="0"/>
              </a:spcAft>
              <a:buNone/>
            </a:pPr>
            <a:r>
              <a:rPr lang="en">
                <a:solidFill>
                  <a:schemeClr val="dk1"/>
                </a:solidFill>
                <a:latin typeface="Arial"/>
                <a:ea typeface="Arial"/>
                <a:cs typeface="Arial"/>
                <a:sym typeface="Arial"/>
              </a:rPr>
              <a:t>Yes ☐ (Discontinue)  No ☐</a:t>
            </a:r>
            <a:endParaRPr>
              <a:solidFill>
                <a:schemeClr val="dk1"/>
              </a:solidFill>
              <a:latin typeface="Arial"/>
              <a:ea typeface="Arial"/>
              <a:cs typeface="Arial"/>
              <a:sym typeface="Arial"/>
            </a:endParaRPr>
          </a:p>
          <a:p>
            <a:pPr indent="0" lvl="0" marL="457200" rtl="0" algn="l">
              <a:spcBef>
                <a:spcPts val="800"/>
              </a:spcBef>
              <a:spcAft>
                <a:spcPts val="0"/>
              </a:spcAft>
              <a:buNone/>
            </a:pPr>
            <a:r>
              <a:t/>
            </a:r>
            <a:endParaRPr>
              <a:solidFill>
                <a:schemeClr val="dk1"/>
              </a:solidFill>
              <a:latin typeface="Arial"/>
              <a:ea typeface="Arial"/>
              <a:cs typeface="Arial"/>
              <a:sym typeface="Arial"/>
            </a:endParaRPr>
          </a:p>
          <a:p>
            <a:pPr indent="-336550" lvl="0" marL="457200" rtl="0" algn="l">
              <a:spcBef>
                <a:spcPts val="800"/>
              </a:spcBef>
              <a:spcAft>
                <a:spcPts val="0"/>
              </a:spcAft>
              <a:buClr>
                <a:schemeClr val="dk1"/>
              </a:buClr>
              <a:buSzPts val="1700"/>
              <a:buAutoNum type="arabicPeriod"/>
            </a:pPr>
            <a:r>
              <a:rPr lang="en">
                <a:solidFill>
                  <a:schemeClr val="dk1"/>
                </a:solidFill>
                <a:latin typeface="Arial"/>
                <a:ea typeface="Arial"/>
                <a:cs typeface="Arial"/>
                <a:sym typeface="Arial"/>
              </a:rPr>
              <a:t>Did you sleep outside or in any place not fit for human habitation on Tuesday Jan. 24th, 2023            Yes ☐               No ☐ (Discontinue Survey)</a:t>
            </a:r>
            <a:endParaRPr>
              <a:solidFill>
                <a:schemeClr val="dk1"/>
              </a:solidFill>
              <a:latin typeface="Arial"/>
              <a:ea typeface="Arial"/>
              <a:cs typeface="Arial"/>
              <a:sym typeface="Arial"/>
            </a:endParaRPr>
          </a:p>
          <a:p>
            <a:pPr indent="0" lvl="0" marL="0" rtl="0" algn="l">
              <a:spcBef>
                <a:spcPts val="800"/>
              </a:spcBef>
              <a:spcAft>
                <a:spcPts val="0"/>
              </a:spcAft>
              <a:buNone/>
            </a:pPr>
            <a:r>
              <a:t/>
            </a:r>
            <a:endParaRPr>
              <a:solidFill>
                <a:schemeClr val="dk1"/>
              </a:solidFill>
              <a:latin typeface="Arial"/>
              <a:ea typeface="Arial"/>
              <a:cs typeface="Arial"/>
              <a:sym typeface="Arial"/>
            </a:endParaRPr>
          </a:p>
          <a:p>
            <a:pPr indent="0" lvl="0" marL="0" rtl="0" algn="l">
              <a:spcBef>
                <a:spcPts val="800"/>
              </a:spcBef>
              <a:spcAft>
                <a:spcPts val="0"/>
              </a:spcAft>
              <a:buNone/>
            </a:pPr>
            <a:r>
              <a:rPr lang="en">
                <a:solidFill>
                  <a:schemeClr val="dk1"/>
                </a:solidFill>
                <a:latin typeface="Arial"/>
                <a:ea typeface="Arial"/>
                <a:cs typeface="Arial"/>
                <a:sym typeface="Arial"/>
              </a:rPr>
              <a:t>Questions 3-5 ask the same questions that the Sheltered Count Survey asks, so we will not go over those again to save time.</a:t>
            </a:r>
            <a:endParaRPr>
              <a:solidFill>
                <a:schemeClr val="dk1"/>
              </a:solidFill>
              <a:latin typeface="Arial"/>
              <a:ea typeface="Arial"/>
              <a:cs typeface="Arial"/>
              <a:sym typeface="Arial"/>
            </a:endParaRPr>
          </a:p>
          <a:p>
            <a:pPr indent="0" lvl="0" marL="0" rtl="0" algn="l">
              <a:spcBef>
                <a:spcPts val="800"/>
              </a:spcBef>
              <a:spcAft>
                <a:spcPts val="0"/>
              </a:spcAft>
              <a:buNone/>
            </a:pPr>
            <a:r>
              <a:t/>
            </a:r>
            <a:endParaRPr>
              <a:solidFill>
                <a:schemeClr val="dk1"/>
              </a:solidFill>
              <a:latin typeface="Arial"/>
              <a:ea typeface="Arial"/>
              <a:cs typeface="Arial"/>
              <a:sym typeface="Arial"/>
            </a:endParaRPr>
          </a:p>
          <a:p>
            <a:pPr indent="0" lvl="0" marL="0" rtl="0" algn="l">
              <a:spcBef>
                <a:spcPts val="800"/>
              </a:spcBef>
              <a:spcAft>
                <a:spcPts val="0"/>
              </a:spcAft>
              <a:buNone/>
            </a:pPr>
            <a:r>
              <a:rPr b="1" lang="en">
                <a:solidFill>
                  <a:schemeClr val="dk1"/>
                </a:solidFill>
                <a:latin typeface="Arial"/>
                <a:ea typeface="Arial"/>
                <a:cs typeface="Arial"/>
                <a:sym typeface="Arial"/>
              </a:rPr>
              <a:t>Next Up: </a:t>
            </a:r>
            <a:r>
              <a:rPr lang="en">
                <a:solidFill>
                  <a:schemeClr val="dk1"/>
                </a:solidFill>
                <a:latin typeface="Arial"/>
                <a:ea typeface="Arial"/>
                <a:cs typeface="Arial"/>
                <a:sym typeface="Arial"/>
              </a:rPr>
              <a:t>Demographic questions asked in both the Sheltered and Unsheltered Survey forms!</a:t>
            </a:r>
            <a:endParaRPr>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1"/>
          <p:cNvSpPr txBox="1"/>
          <p:nvPr>
            <p:ph type="title"/>
          </p:nvPr>
        </p:nvSpPr>
        <p:spPr>
          <a:xfrm>
            <a:off x="271350" y="94500"/>
            <a:ext cx="2361300" cy="526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lt1"/>
              </a:buClr>
              <a:buSzPts val="3000"/>
              <a:buFont typeface="Century Gothic"/>
              <a:buNone/>
            </a:pPr>
            <a:r>
              <a:rPr lang="en" sz="2500"/>
              <a:t> </a:t>
            </a:r>
            <a:r>
              <a:rPr lang="en" sz="2500">
                <a:solidFill>
                  <a:schemeClr val="dk1"/>
                </a:solidFill>
                <a:latin typeface="Arial"/>
                <a:ea typeface="Arial"/>
                <a:cs typeface="Arial"/>
                <a:sym typeface="Arial"/>
              </a:rPr>
              <a:t>Demographics</a:t>
            </a:r>
            <a:endParaRPr sz="2500">
              <a:solidFill>
                <a:schemeClr val="dk1"/>
              </a:solidFill>
              <a:latin typeface="Arial"/>
              <a:ea typeface="Arial"/>
              <a:cs typeface="Arial"/>
              <a:sym typeface="Arial"/>
            </a:endParaRPr>
          </a:p>
        </p:txBody>
      </p:sp>
      <p:pic>
        <p:nvPicPr>
          <p:cNvPr id="310" name="Google Shape;310;p51"/>
          <p:cNvPicPr preferRelativeResize="0"/>
          <p:nvPr/>
        </p:nvPicPr>
        <p:blipFill>
          <a:blip r:embed="rId3">
            <a:alphaModFix/>
          </a:blip>
          <a:stretch>
            <a:fillRect/>
          </a:stretch>
        </p:blipFill>
        <p:spPr>
          <a:xfrm>
            <a:off x="422300" y="641400"/>
            <a:ext cx="8299380" cy="4502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2"/>
          <p:cNvSpPr txBox="1"/>
          <p:nvPr>
            <p:ph type="title"/>
          </p:nvPr>
        </p:nvSpPr>
        <p:spPr>
          <a:xfrm>
            <a:off x="2171700" y="99712"/>
            <a:ext cx="6458100" cy="5955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lang="en"/>
              <a:t>Demographic</a:t>
            </a:r>
            <a:r>
              <a:rPr b="0" i="0" lang="en" sz="3000" u="none" cap="none" strike="noStrike">
                <a:solidFill>
                  <a:schemeClr val="lt1"/>
                </a:solidFill>
                <a:latin typeface="Century Gothic"/>
                <a:ea typeface="Century Gothic"/>
                <a:cs typeface="Century Gothic"/>
                <a:sym typeface="Century Gothic"/>
              </a:rPr>
              <a:t> Questions</a:t>
            </a:r>
            <a:endParaRPr/>
          </a:p>
        </p:txBody>
      </p:sp>
      <p:sp>
        <p:nvSpPr>
          <p:cNvPr id="316" name="Google Shape;316;p52"/>
          <p:cNvSpPr txBox="1"/>
          <p:nvPr>
            <p:ph idx="1" type="body"/>
          </p:nvPr>
        </p:nvSpPr>
        <p:spPr>
          <a:xfrm>
            <a:off x="3370950" y="529200"/>
            <a:ext cx="5707800" cy="4085100"/>
          </a:xfrm>
          <a:prstGeom prst="rect">
            <a:avLst/>
          </a:prstGeom>
          <a:noFill/>
          <a:ln>
            <a:noFill/>
          </a:ln>
        </p:spPr>
        <p:txBody>
          <a:bodyPr anchorCtr="0" anchor="t" bIns="68575" lIns="68575" spcFirstLastPara="1" rIns="68575" wrap="square" tIns="68575">
            <a:normAutofit/>
          </a:bodyPr>
          <a:lstStyle/>
          <a:p>
            <a:pPr indent="-101600" lvl="0" marL="101600" marR="0" rtl="0" algn="l">
              <a:lnSpc>
                <a:spcPct val="90000"/>
              </a:lnSpc>
              <a:spcBef>
                <a:spcPts val="0"/>
              </a:spcBef>
              <a:spcAft>
                <a:spcPts val="0"/>
              </a:spcAft>
              <a:buClr>
                <a:schemeClr val="lt1"/>
              </a:buClr>
              <a:buSzPts val="1700"/>
              <a:buFont typeface="Arial"/>
              <a:buNone/>
            </a:pPr>
            <a:r>
              <a:rPr i="0" lang="en" sz="1800" u="none" cap="none" strike="noStrike">
                <a:solidFill>
                  <a:schemeClr val="dk1"/>
                </a:solidFill>
                <a:latin typeface="Arial"/>
                <a:ea typeface="Arial"/>
                <a:cs typeface="Arial"/>
                <a:sym typeface="Arial"/>
              </a:rPr>
              <a:t>“Please fill in the following information for yourself </a:t>
            </a:r>
            <a:r>
              <a:rPr i="0" lang="en" sz="1800" u="sng" cap="none" strike="noStrike">
                <a:solidFill>
                  <a:schemeClr val="dk1"/>
                </a:solidFill>
                <a:latin typeface="Arial"/>
                <a:ea typeface="Arial"/>
                <a:cs typeface="Arial"/>
                <a:sym typeface="Arial"/>
              </a:rPr>
              <a:t>as well as any family member staying in the same place with you:</a:t>
            </a:r>
            <a:r>
              <a:rPr i="0" lang="en" sz="1800" u="none" cap="none" strike="noStrike">
                <a:solidFill>
                  <a:schemeClr val="dk1"/>
                </a:solidFill>
                <a:latin typeface="Arial"/>
                <a:ea typeface="Arial"/>
                <a:cs typeface="Arial"/>
                <a:sym typeface="Arial"/>
              </a:rPr>
              <a:t>”</a:t>
            </a:r>
            <a:endParaRPr i="0" sz="18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sz="1800">
              <a:solidFill>
                <a:schemeClr val="dk1"/>
              </a:solidFill>
              <a:latin typeface="Arial"/>
              <a:ea typeface="Arial"/>
              <a:cs typeface="Arial"/>
              <a:sym typeface="Arial"/>
            </a:endParaRPr>
          </a:p>
          <a:p>
            <a:pPr indent="-279400" lvl="0" marL="342900" marR="0" rtl="0" algn="l">
              <a:lnSpc>
                <a:spcPct val="90000"/>
              </a:lnSpc>
              <a:spcBef>
                <a:spcPts val="0"/>
              </a:spcBef>
              <a:spcAft>
                <a:spcPts val="0"/>
              </a:spcAft>
              <a:buClr>
                <a:schemeClr val="dk1"/>
              </a:buClr>
              <a:buSzPts val="1800"/>
              <a:buChar char="•"/>
            </a:pPr>
            <a:r>
              <a:rPr lang="en" sz="1800">
                <a:solidFill>
                  <a:schemeClr val="dk1"/>
                </a:solidFill>
                <a:latin typeface="Arial"/>
                <a:ea typeface="Arial"/>
                <a:cs typeface="Arial"/>
                <a:sym typeface="Arial"/>
              </a:rPr>
              <a:t>Make sure to use the box(es) to the right for any other household members with the Head of Household (HoH). </a:t>
            </a:r>
            <a:endParaRPr sz="1800">
              <a:solidFill>
                <a:schemeClr val="dk1"/>
              </a:solidFill>
              <a:latin typeface="Arial"/>
              <a:ea typeface="Arial"/>
              <a:cs typeface="Arial"/>
              <a:sym typeface="Arial"/>
            </a:endParaRPr>
          </a:p>
          <a:p>
            <a:pPr indent="-279400" lvl="0" marL="342900" marR="0" rtl="0" algn="l">
              <a:lnSpc>
                <a:spcPct val="90000"/>
              </a:lnSpc>
              <a:spcBef>
                <a:spcPts val="0"/>
              </a:spcBef>
              <a:spcAft>
                <a:spcPts val="0"/>
              </a:spcAft>
              <a:buClr>
                <a:schemeClr val="dk1"/>
              </a:buClr>
              <a:buSzPts val="1800"/>
              <a:buChar char="•"/>
            </a:pPr>
            <a:r>
              <a:rPr lang="en" sz="1800">
                <a:solidFill>
                  <a:schemeClr val="dk1"/>
                </a:solidFill>
                <a:latin typeface="Arial"/>
                <a:ea typeface="Arial"/>
                <a:cs typeface="Arial"/>
                <a:sym typeface="Arial"/>
              </a:rPr>
              <a:t>There are 4 boxes for household members in addition to the head of household (HoH), “Person #1 (you)” or HoH, “Person #2 (not you)”, etc.” </a:t>
            </a:r>
            <a:endParaRPr sz="1800">
              <a:solidFill>
                <a:schemeClr val="dk1"/>
              </a:solidFill>
              <a:latin typeface="Arial"/>
              <a:ea typeface="Arial"/>
              <a:cs typeface="Arial"/>
              <a:sym typeface="Arial"/>
            </a:endParaRPr>
          </a:p>
          <a:p>
            <a:pPr indent="-279400" lvl="0" marL="342900" marR="0" rtl="0" algn="l">
              <a:lnSpc>
                <a:spcPct val="90000"/>
              </a:lnSpc>
              <a:spcBef>
                <a:spcPts val="0"/>
              </a:spcBef>
              <a:spcAft>
                <a:spcPts val="0"/>
              </a:spcAft>
              <a:buClr>
                <a:schemeClr val="dk1"/>
              </a:buClr>
              <a:buSzPts val="1800"/>
              <a:buChar char="•"/>
            </a:pPr>
            <a:r>
              <a:rPr lang="en" sz="1800">
                <a:solidFill>
                  <a:schemeClr val="dk1"/>
                </a:solidFill>
                <a:latin typeface="Arial"/>
                <a:ea typeface="Arial"/>
                <a:cs typeface="Arial"/>
                <a:sym typeface="Arial"/>
              </a:rPr>
              <a:t>If there are more then four household members then use another survey, skip head of household, and make sure it’s paired with the HoH survey.</a:t>
            </a:r>
            <a:endParaRPr sz="1800">
              <a:solidFill>
                <a:schemeClr val="dk1"/>
              </a:solidFill>
              <a:latin typeface="Arial"/>
              <a:ea typeface="Arial"/>
              <a:cs typeface="Arial"/>
              <a:sym typeface="Arial"/>
            </a:endParaRPr>
          </a:p>
        </p:txBody>
      </p:sp>
      <p:pic>
        <p:nvPicPr>
          <p:cNvPr id="317" name="Google Shape;317;p52"/>
          <p:cNvPicPr preferRelativeResize="0"/>
          <p:nvPr/>
        </p:nvPicPr>
        <p:blipFill>
          <a:blip r:embed="rId3">
            <a:alphaModFix/>
          </a:blip>
          <a:stretch>
            <a:fillRect/>
          </a:stretch>
        </p:blipFill>
        <p:spPr>
          <a:xfrm>
            <a:off x="57900" y="363050"/>
            <a:ext cx="3313050" cy="44174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2277750" y="86850"/>
            <a:ext cx="6711800" cy="4969800"/>
          </a:xfrm>
          <a:prstGeom prst="rect">
            <a:avLst/>
          </a:prstGeom>
          <a:noFill/>
          <a:ln>
            <a:noFill/>
          </a:ln>
        </p:spPr>
      </p:pic>
      <p:sp>
        <p:nvSpPr>
          <p:cNvPr id="81" name="Google Shape;81;p17"/>
          <p:cNvSpPr txBox="1"/>
          <p:nvPr/>
        </p:nvSpPr>
        <p:spPr>
          <a:xfrm>
            <a:off x="301000" y="2947450"/>
            <a:ext cx="1826100" cy="155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t>“The graphic design skills and detail are amazing!” </a:t>
            </a:r>
            <a:endParaRPr i="1"/>
          </a:p>
          <a:p>
            <a:pPr indent="0" lvl="0" marL="0" rtl="0" algn="l">
              <a:spcBef>
                <a:spcPts val="0"/>
              </a:spcBef>
              <a:spcAft>
                <a:spcPts val="0"/>
              </a:spcAft>
              <a:buNone/>
            </a:pPr>
            <a:r>
              <a:rPr i="1" lang="en"/>
              <a:t>-</a:t>
            </a:r>
            <a:r>
              <a:rPr i="1" lang="en" sz="1100"/>
              <a:t>Anonymous real life reviewer that is real and exists and a professional graphic designer as well.</a:t>
            </a:r>
            <a:endParaRPr i="1" sz="1100"/>
          </a:p>
        </p:txBody>
      </p:sp>
      <p:sp>
        <p:nvSpPr>
          <p:cNvPr id="82" name="Google Shape;82;p17"/>
          <p:cNvSpPr txBox="1"/>
          <p:nvPr/>
        </p:nvSpPr>
        <p:spPr>
          <a:xfrm>
            <a:off x="150250" y="485450"/>
            <a:ext cx="2127600" cy="2093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100"/>
              <a:t>Ten </a:t>
            </a:r>
            <a:r>
              <a:rPr b="1" lang="en" sz="3100"/>
              <a:t>Regions of the CO BoS CoC</a:t>
            </a:r>
            <a:endParaRPr b="1" sz="3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3"/>
          <p:cNvSpPr txBox="1"/>
          <p:nvPr>
            <p:ph type="title"/>
          </p:nvPr>
        </p:nvSpPr>
        <p:spPr>
          <a:xfrm>
            <a:off x="1628775" y="429960"/>
            <a:ext cx="48435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Head of Household</a:t>
            </a:r>
            <a:endParaRPr>
              <a:solidFill>
                <a:schemeClr val="dk1"/>
              </a:solidFill>
              <a:latin typeface="Arial"/>
              <a:ea typeface="Arial"/>
              <a:cs typeface="Arial"/>
              <a:sym typeface="Arial"/>
            </a:endParaRPr>
          </a:p>
        </p:txBody>
      </p:sp>
      <p:sp>
        <p:nvSpPr>
          <p:cNvPr id="323" name="Google Shape;323;p53"/>
          <p:cNvSpPr txBox="1"/>
          <p:nvPr>
            <p:ph idx="1" type="body"/>
          </p:nvPr>
        </p:nvSpPr>
        <p:spPr>
          <a:xfrm>
            <a:off x="514350" y="1690878"/>
            <a:ext cx="8115300" cy="1761900"/>
          </a:xfrm>
          <a:prstGeom prst="rect">
            <a:avLst/>
          </a:prstGeom>
          <a:noFill/>
          <a:ln>
            <a:noFill/>
          </a:ln>
        </p:spPr>
        <p:txBody>
          <a:bodyPr anchorCtr="0" anchor="t" bIns="68575" lIns="68575" spcFirstLastPara="1" rIns="68575" wrap="square" tIns="68575">
            <a:normAutofit/>
          </a:bodyPr>
          <a:lstStyle/>
          <a:p>
            <a:pPr indent="-101600" lvl="0" marL="101600" marR="0" rtl="0" algn="l">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A family should include one adult or minor head of household. The surveyor will put that person’s information in the “Person #1 (You)” box.</a:t>
            </a:r>
            <a:endParaRPr>
              <a:solidFill>
                <a:schemeClr val="dk1"/>
              </a:solidFill>
              <a:latin typeface="Arial"/>
              <a:ea typeface="Arial"/>
              <a:cs typeface="Arial"/>
              <a:sym typeface="Arial"/>
            </a:endParaRPr>
          </a:p>
        </p:txBody>
      </p:sp>
      <p:pic>
        <p:nvPicPr>
          <p:cNvPr id="324" name="Google Shape;324;p53"/>
          <p:cNvPicPr preferRelativeResize="0"/>
          <p:nvPr/>
        </p:nvPicPr>
        <p:blipFill rotWithShape="1">
          <a:blip r:embed="rId3">
            <a:alphaModFix/>
          </a:blip>
          <a:srcRect b="0" l="0" r="0" t="0"/>
          <a:stretch/>
        </p:blipFill>
        <p:spPr>
          <a:xfrm>
            <a:off x="2978935" y="2602517"/>
            <a:ext cx="3186132" cy="22758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54"/>
          <p:cNvSpPr txBox="1"/>
          <p:nvPr>
            <p:ph type="title"/>
          </p:nvPr>
        </p:nvSpPr>
        <p:spPr>
          <a:xfrm>
            <a:off x="3519206" y="419306"/>
            <a:ext cx="4831500" cy="9699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b="1" lang="en" sz="4500">
                <a:solidFill>
                  <a:schemeClr val="dk1"/>
                </a:solidFill>
                <a:latin typeface="Arial"/>
                <a:ea typeface="Arial"/>
                <a:cs typeface="Arial"/>
                <a:sym typeface="Arial"/>
              </a:rPr>
              <a:t>Name</a:t>
            </a:r>
            <a:endParaRPr b="1" sz="4500">
              <a:solidFill>
                <a:schemeClr val="dk1"/>
              </a:solidFill>
              <a:latin typeface="Arial"/>
              <a:ea typeface="Arial"/>
              <a:cs typeface="Arial"/>
              <a:sym typeface="Arial"/>
            </a:endParaRPr>
          </a:p>
        </p:txBody>
      </p:sp>
      <p:sp>
        <p:nvSpPr>
          <p:cNvPr id="330" name="Google Shape;330;p54"/>
          <p:cNvSpPr txBox="1"/>
          <p:nvPr>
            <p:ph idx="1" type="body"/>
          </p:nvPr>
        </p:nvSpPr>
        <p:spPr>
          <a:xfrm>
            <a:off x="1595888" y="2046375"/>
            <a:ext cx="3686100" cy="1050900"/>
          </a:xfrm>
          <a:prstGeom prst="rect">
            <a:avLst/>
          </a:prstGeom>
          <a:noFill/>
          <a:ln>
            <a:noFill/>
          </a:ln>
        </p:spPr>
        <p:txBody>
          <a:bodyPr anchorCtr="0" anchor="t" bIns="68575" lIns="68575" spcFirstLastPara="1" rIns="68575" wrap="square" tIns="68575">
            <a:normAutofit/>
          </a:bodyPr>
          <a:lstStyle/>
          <a:p>
            <a:pPr indent="-101600" lvl="0" marL="10160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“1st 3 Letters of First Name</a:t>
            </a:r>
            <a:endParaRPr>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1st 3 Letters of Last Name”</a:t>
            </a:r>
            <a:endParaRPr>
              <a:solidFill>
                <a:schemeClr val="dk1"/>
              </a:solidFill>
              <a:latin typeface="Arial"/>
              <a:ea typeface="Arial"/>
              <a:cs typeface="Arial"/>
              <a:sym typeface="Arial"/>
            </a:endParaRPr>
          </a:p>
        </p:txBody>
      </p:sp>
      <p:pic>
        <p:nvPicPr>
          <p:cNvPr id="331" name="Google Shape;331;p54"/>
          <p:cNvPicPr preferRelativeResize="0"/>
          <p:nvPr/>
        </p:nvPicPr>
        <p:blipFill>
          <a:blip r:embed="rId3">
            <a:alphaModFix/>
          </a:blip>
          <a:stretch>
            <a:fillRect/>
          </a:stretch>
        </p:blipFill>
        <p:spPr>
          <a:xfrm>
            <a:off x="5459006" y="1690874"/>
            <a:ext cx="2891625" cy="32364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5"/>
          <p:cNvSpPr txBox="1"/>
          <p:nvPr>
            <p:ph type="title"/>
          </p:nvPr>
        </p:nvSpPr>
        <p:spPr>
          <a:xfrm>
            <a:off x="1628775" y="429960"/>
            <a:ext cx="48435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GENDER IDENTITY	</a:t>
            </a:r>
            <a:endParaRPr>
              <a:solidFill>
                <a:schemeClr val="dk1"/>
              </a:solidFill>
              <a:latin typeface="Arial"/>
              <a:ea typeface="Arial"/>
              <a:cs typeface="Arial"/>
              <a:sym typeface="Arial"/>
            </a:endParaRPr>
          </a:p>
        </p:txBody>
      </p:sp>
      <p:sp>
        <p:nvSpPr>
          <p:cNvPr id="337" name="Google Shape;337;p55"/>
          <p:cNvSpPr txBox="1"/>
          <p:nvPr>
            <p:ph idx="1" type="body"/>
          </p:nvPr>
        </p:nvSpPr>
        <p:spPr>
          <a:xfrm>
            <a:off x="514350" y="1645912"/>
            <a:ext cx="8115300" cy="32046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20</a:t>
            </a:r>
            <a:r>
              <a:rPr lang="en">
                <a:solidFill>
                  <a:schemeClr val="dk1"/>
                </a:solidFill>
                <a:latin typeface="Arial"/>
                <a:ea typeface="Arial"/>
                <a:cs typeface="Arial"/>
                <a:sym typeface="Arial"/>
              </a:rPr>
              <a:t>23’s options for gender have stayed the same as 2022’s.</a:t>
            </a:r>
            <a:endParaRPr>
              <a:solidFill>
                <a:schemeClr val="dk1"/>
              </a:solidFill>
              <a:latin typeface="Arial"/>
              <a:ea typeface="Arial"/>
              <a:cs typeface="Arial"/>
              <a:sym typeface="Arial"/>
            </a:endParaRPr>
          </a:p>
          <a:p>
            <a:pPr indent="0" lvl="0" marL="0" marR="0" rtl="0" algn="l">
              <a:lnSpc>
                <a:spcPct val="90000"/>
              </a:lnSpc>
              <a:spcBef>
                <a:spcPts val="400"/>
              </a:spcBef>
              <a:spcAft>
                <a:spcPts val="0"/>
              </a:spcAft>
              <a:buNone/>
            </a:pPr>
            <a:r>
              <a:t/>
            </a:r>
            <a:endParaRPr sz="1500">
              <a:solidFill>
                <a:schemeClr val="dk1"/>
              </a:solidFill>
              <a:latin typeface="Arial"/>
              <a:ea typeface="Arial"/>
              <a:cs typeface="Arial"/>
              <a:sym typeface="Arial"/>
            </a:endParaRPr>
          </a:p>
          <a:p>
            <a:pPr indent="0" lvl="0" marL="0" marR="0" rtl="0" algn="l">
              <a:lnSpc>
                <a:spcPct val="90000"/>
              </a:lnSpc>
              <a:spcBef>
                <a:spcPts val="400"/>
              </a:spcBef>
              <a:spcAft>
                <a:spcPts val="0"/>
              </a:spcAft>
              <a:buNone/>
            </a:pPr>
            <a:r>
              <a:rPr lang="en" sz="1500">
                <a:solidFill>
                  <a:schemeClr val="dk1"/>
                </a:solidFill>
                <a:latin typeface="Arial"/>
                <a:ea typeface="Arial"/>
                <a:cs typeface="Arial"/>
                <a:sym typeface="Arial"/>
              </a:rPr>
              <a:t>“Gender: </a:t>
            </a:r>
            <a:endParaRPr sz="1500">
              <a:solidFill>
                <a:schemeClr val="dk1"/>
              </a:solidFill>
              <a:latin typeface="Arial"/>
              <a:ea typeface="Arial"/>
              <a:cs typeface="Arial"/>
              <a:sym typeface="Arial"/>
            </a:endParaRPr>
          </a:p>
          <a:p>
            <a:pPr indent="-260350" lvl="0" marL="342900" marR="0" rtl="0" algn="l">
              <a:lnSpc>
                <a:spcPct val="90000"/>
              </a:lnSpc>
              <a:spcBef>
                <a:spcPts val="400"/>
              </a:spcBef>
              <a:spcAft>
                <a:spcPts val="0"/>
              </a:spcAft>
              <a:buClr>
                <a:schemeClr val="dk1"/>
              </a:buClr>
              <a:buSzPts val="1500"/>
              <a:buChar char="❏"/>
            </a:pPr>
            <a:r>
              <a:rPr i="0" lang="en" sz="1500" u="none" cap="none" strike="noStrike">
                <a:solidFill>
                  <a:schemeClr val="dk1"/>
                </a:solidFill>
                <a:latin typeface="Arial"/>
                <a:ea typeface="Arial"/>
                <a:cs typeface="Arial"/>
                <a:sym typeface="Arial"/>
              </a:rPr>
              <a:t>Male</a:t>
            </a:r>
            <a:endParaRPr>
              <a:solidFill>
                <a:schemeClr val="dk1"/>
              </a:solidFill>
              <a:latin typeface="Arial"/>
              <a:ea typeface="Arial"/>
              <a:cs typeface="Arial"/>
              <a:sym typeface="Arial"/>
            </a:endParaRPr>
          </a:p>
          <a:p>
            <a:pPr indent="-260350" lvl="0" marL="342900" marR="0" rtl="0" algn="l">
              <a:lnSpc>
                <a:spcPct val="90000"/>
              </a:lnSpc>
              <a:spcBef>
                <a:spcPts val="0"/>
              </a:spcBef>
              <a:spcAft>
                <a:spcPts val="0"/>
              </a:spcAft>
              <a:buClr>
                <a:schemeClr val="dk1"/>
              </a:buClr>
              <a:buSzPts val="1500"/>
              <a:buChar char="❏"/>
            </a:pPr>
            <a:r>
              <a:rPr i="0" lang="en" sz="1500" u="none" cap="none" strike="noStrike">
                <a:solidFill>
                  <a:schemeClr val="dk1"/>
                </a:solidFill>
                <a:latin typeface="Arial"/>
                <a:ea typeface="Arial"/>
                <a:cs typeface="Arial"/>
                <a:sym typeface="Arial"/>
              </a:rPr>
              <a:t>Female</a:t>
            </a:r>
            <a:endParaRPr>
              <a:solidFill>
                <a:schemeClr val="dk1"/>
              </a:solidFill>
              <a:latin typeface="Arial"/>
              <a:ea typeface="Arial"/>
              <a:cs typeface="Arial"/>
              <a:sym typeface="Arial"/>
            </a:endParaRPr>
          </a:p>
          <a:p>
            <a:pPr indent="-260350" lvl="0" marL="342900" marR="0" rtl="0" algn="l">
              <a:lnSpc>
                <a:spcPct val="90000"/>
              </a:lnSpc>
              <a:spcBef>
                <a:spcPts val="0"/>
              </a:spcBef>
              <a:spcAft>
                <a:spcPts val="0"/>
              </a:spcAft>
              <a:buClr>
                <a:schemeClr val="dk1"/>
              </a:buClr>
              <a:buSzPts val="1500"/>
              <a:buChar char="❏"/>
            </a:pPr>
            <a:r>
              <a:rPr i="0" lang="en" sz="1500" u="none" cap="none" strike="noStrike">
                <a:solidFill>
                  <a:schemeClr val="dk1"/>
                </a:solidFill>
                <a:latin typeface="Arial"/>
                <a:ea typeface="Arial"/>
                <a:cs typeface="Arial"/>
                <a:sym typeface="Arial"/>
              </a:rPr>
              <a:t>Transgender</a:t>
            </a:r>
            <a:endParaRPr>
              <a:solidFill>
                <a:schemeClr val="dk1"/>
              </a:solidFill>
              <a:latin typeface="Arial"/>
              <a:ea typeface="Arial"/>
              <a:cs typeface="Arial"/>
              <a:sym typeface="Arial"/>
            </a:endParaRPr>
          </a:p>
          <a:p>
            <a:pPr indent="-260350" lvl="0" marL="342900" marR="0" rtl="0" algn="l">
              <a:lnSpc>
                <a:spcPct val="90000"/>
              </a:lnSpc>
              <a:spcBef>
                <a:spcPts val="0"/>
              </a:spcBef>
              <a:spcAft>
                <a:spcPts val="0"/>
              </a:spcAft>
              <a:buClr>
                <a:schemeClr val="dk1"/>
              </a:buClr>
              <a:buSzPts val="1500"/>
              <a:buChar char="❏"/>
            </a:pPr>
            <a:r>
              <a:rPr lang="en" sz="1500">
                <a:solidFill>
                  <a:schemeClr val="dk1"/>
                </a:solidFill>
                <a:latin typeface="Arial"/>
                <a:ea typeface="Arial"/>
                <a:cs typeface="Arial"/>
                <a:sym typeface="Arial"/>
              </a:rPr>
              <a:t>A gender other than singularly female or male…*</a:t>
            </a:r>
            <a:endParaRPr sz="1500">
              <a:solidFill>
                <a:schemeClr val="dk1"/>
              </a:solidFill>
              <a:latin typeface="Arial"/>
              <a:ea typeface="Arial"/>
              <a:cs typeface="Arial"/>
              <a:sym typeface="Arial"/>
            </a:endParaRPr>
          </a:p>
          <a:p>
            <a:pPr indent="-260350" lvl="0" marL="342900" marR="0" rtl="0" algn="l">
              <a:lnSpc>
                <a:spcPct val="90000"/>
              </a:lnSpc>
              <a:spcBef>
                <a:spcPts val="0"/>
              </a:spcBef>
              <a:spcAft>
                <a:spcPts val="0"/>
              </a:spcAft>
              <a:buClr>
                <a:schemeClr val="dk1"/>
              </a:buClr>
              <a:buSzPts val="1500"/>
              <a:buChar char="❏"/>
            </a:pPr>
            <a:r>
              <a:rPr lang="en" sz="1500">
                <a:solidFill>
                  <a:schemeClr val="dk1"/>
                </a:solidFill>
                <a:latin typeface="Arial"/>
                <a:ea typeface="Arial"/>
                <a:cs typeface="Arial"/>
                <a:sym typeface="Arial"/>
              </a:rPr>
              <a:t>Questioning</a:t>
            </a:r>
            <a:endParaRPr sz="1500">
              <a:solidFill>
                <a:schemeClr val="dk1"/>
              </a:solidFill>
              <a:latin typeface="Arial"/>
              <a:ea typeface="Arial"/>
              <a:cs typeface="Arial"/>
              <a:sym typeface="Arial"/>
            </a:endParaRPr>
          </a:p>
          <a:p>
            <a:pPr indent="-279400" lvl="1" marL="342900" marR="0" rtl="0" algn="l">
              <a:lnSpc>
                <a:spcPct val="90000"/>
              </a:lnSpc>
              <a:spcBef>
                <a:spcPts val="400"/>
              </a:spcBef>
              <a:spcAft>
                <a:spcPts val="0"/>
              </a:spcAft>
              <a:buClr>
                <a:schemeClr val="lt1"/>
              </a:buClr>
              <a:buSzPts val="1500"/>
              <a:buFont typeface="Arial"/>
              <a:buNone/>
            </a:pPr>
            <a:r>
              <a:t/>
            </a:r>
            <a:endParaRPr i="0" sz="1500" u="none" cap="none" strike="noStrike">
              <a:solidFill>
                <a:schemeClr val="dk1"/>
              </a:solidFill>
              <a:latin typeface="Arial"/>
              <a:ea typeface="Arial"/>
              <a:cs typeface="Arial"/>
              <a:sym typeface="Arial"/>
            </a:endParaRPr>
          </a:p>
          <a:p>
            <a:pPr indent="0" lvl="1" marL="0" marR="0" rtl="0" algn="l">
              <a:lnSpc>
                <a:spcPct val="90000"/>
              </a:lnSpc>
              <a:spcBef>
                <a:spcPts val="400"/>
              </a:spcBef>
              <a:spcAft>
                <a:spcPts val="0"/>
              </a:spcAft>
              <a:buClr>
                <a:schemeClr val="lt1"/>
              </a:buClr>
              <a:buSzPts val="1500"/>
              <a:buFont typeface="Arial"/>
              <a:buNone/>
            </a:pPr>
            <a:r>
              <a:rPr lang="en">
                <a:solidFill>
                  <a:schemeClr val="dk1"/>
                </a:solidFill>
                <a:latin typeface="Arial"/>
                <a:ea typeface="Arial"/>
                <a:cs typeface="Arial"/>
                <a:sym typeface="Arial"/>
              </a:rPr>
              <a:t>See bottom of the survey for remainder of option 4.  *A gender other than singularly female or male (e.g., non-binary, genderfluid, agender, culturally specific gender)</a:t>
            </a:r>
            <a:endParaRPr i="0" sz="1500" u="none" cap="none" strike="noStrik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txBox="1"/>
          <p:nvPr>
            <p:ph type="title"/>
          </p:nvPr>
        </p:nvSpPr>
        <p:spPr>
          <a:xfrm>
            <a:off x="514350" y="651850"/>
            <a:ext cx="3549300" cy="532200"/>
          </a:xfrm>
          <a:prstGeom prst="rect">
            <a:avLst/>
          </a:prstGeom>
          <a:noFill/>
          <a:ln>
            <a:noFill/>
          </a:ln>
        </p:spPr>
        <p:txBody>
          <a:bodyPr anchorCtr="0" anchor="ctr" bIns="34275" lIns="68575" spcFirstLastPara="1" rIns="68575" wrap="square" tIns="34275">
            <a:normAutofit fontScale="90000"/>
          </a:bodyPr>
          <a:lstStyle/>
          <a:p>
            <a:pPr indent="0" lvl="0" marL="0" marR="0" rtl="0" algn="l">
              <a:lnSpc>
                <a:spcPct val="90000"/>
              </a:lnSpc>
              <a:spcBef>
                <a:spcPts val="0"/>
              </a:spcBef>
              <a:spcAft>
                <a:spcPts val="0"/>
              </a:spcAft>
              <a:buClr>
                <a:schemeClr val="lt1"/>
              </a:buClr>
              <a:buSzPct val="100000"/>
              <a:buFont typeface="Century Gothic"/>
              <a:buNone/>
            </a:pPr>
            <a:r>
              <a:rPr b="1" lang="en" u="sng">
                <a:solidFill>
                  <a:schemeClr val="dk1"/>
                </a:solidFill>
                <a:latin typeface="Arial"/>
                <a:ea typeface="Arial"/>
                <a:cs typeface="Arial"/>
                <a:sym typeface="Arial"/>
              </a:rPr>
              <a:t>Some Definitions...</a:t>
            </a:r>
            <a:endParaRPr b="1" u="sng">
              <a:solidFill>
                <a:schemeClr val="dk1"/>
              </a:solidFill>
              <a:latin typeface="Arial"/>
              <a:ea typeface="Arial"/>
              <a:cs typeface="Arial"/>
              <a:sym typeface="Arial"/>
            </a:endParaRPr>
          </a:p>
        </p:txBody>
      </p:sp>
      <p:sp>
        <p:nvSpPr>
          <p:cNvPr id="343" name="Google Shape;343;p56"/>
          <p:cNvSpPr txBox="1"/>
          <p:nvPr>
            <p:ph idx="1" type="body"/>
          </p:nvPr>
        </p:nvSpPr>
        <p:spPr>
          <a:xfrm>
            <a:off x="514350" y="1184044"/>
            <a:ext cx="8115300" cy="3860400"/>
          </a:xfrm>
          <a:prstGeom prst="rect">
            <a:avLst/>
          </a:prstGeom>
          <a:noFill/>
          <a:ln>
            <a:noFill/>
          </a:ln>
        </p:spPr>
        <p:txBody>
          <a:bodyPr anchorCtr="0" anchor="t" bIns="34275" lIns="68575" spcFirstLastPara="1" rIns="68575" wrap="square" tIns="34275">
            <a:normAutofit lnSpcReduction="20000"/>
          </a:bodyPr>
          <a:lstStyle/>
          <a:p>
            <a:pPr indent="0" lvl="0" marL="0" marR="0" rtl="0" algn="l">
              <a:lnSpc>
                <a:spcPct val="115000"/>
              </a:lnSpc>
              <a:spcBef>
                <a:spcPts val="800"/>
              </a:spcBef>
              <a:spcAft>
                <a:spcPts val="0"/>
              </a:spcAft>
              <a:buClr>
                <a:schemeClr val="lt1"/>
              </a:buClr>
              <a:buSzPts val="1700"/>
              <a:buFont typeface="Arial"/>
              <a:buNone/>
            </a:pPr>
            <a:r>
              <a:rPr b="1" lang="en" sz="1200">
                <a:solidFill>
                  <a:schemeClr val="dk1"/>
                </a:solidFill>
                <a:latin typeface="Arial"/>
                <a:ea typeface="Arial"/>
                <a:cs typeface="Arial"/>
                <a:sym typeface="Arial"/>
              </a:rPr>
              <a:t>Gender identity - </a:t>
            </a:r>
            <a:r>
              <a:rPr lang="en" sz="1200">
                <a:solidFill>
                  <a:schemeClr val="dk1"/>
                </a:solidFill>
                <a:latin typeface="Arial"/>
                <a:ea typeface="Arial"/>
                <a:cs typeface="Arial"/>
                <a:sym typeface="Arial"/>
              </a:rPr>
              <a:t>One's innermost concept of self as male, female, a blend of both or neither – how individuals perceive themselves and what they call themselves. One's gender identity can be the same or different from their sex assigned at birth.</a:t>
            </a:r>
            <a:endParaRPr sz="1200">
              <a:solidFill>
                <a:schemeClr val="dk1"/>
              </a:solidFill>
              <a:latin typeface="Arial"/>
              <a:ea typeface="Arial"/>
              <a:cs typeface="Arial"/>
              <a:sym typeface="Arial"/>
            </a:endParaRPr>
          </a:p>
          <a:p>
            <a:pPr indent="-241300" lvl="0" marL="342900" rtl="0" algn="l">
              <a:lnSpc>
                <a:spcPct val="115000"/>
              </a:lnSpc>
              <a:spcBef>
                <a:spcPts val="800"/>
              </a:spcBef>
              <a:spcAft>
                <a:spcPts val="0"/>
              </a:spcAft>
              <a:buClr>
                <a:schemeClr val="dk1"/>
              </a:buClr>
              <a:buSzPts val="1200"/>
              <a:buChar char="•"/>
            </a:pPr>
            <a:r>
              <a:rPr b="1" lang="en" sz="1200">
                <a:solidFill>
                  <a:schemeClr val="dk1"/>
                </a:solidFill>
                <a:latin typeface="Arial"/>
                <a:ea typeface="Arial"/>
                <a:cs typeface="Arial"/>
                <a:sym typeface="Arial"/>
              </a:rPr>
              <a:t>Transgender - </a:t>
            </a:r>
            <a:r>
              <a:rPr lang="en" sz="1200">
                <a:solidFill>
                  <a:schemeClr val="dk1"/>
                </a:solidFill>
                <a:latin typeface="Arial"/>
                <a:ea typeface="Arial"/>
                <a:cs typeface="Arial"/>
                <a:sym typeface="Arial"/>
              </a:rPr>
              <a:t>An umbrella term for people whose gender identity and/or expression is different from cultural expectations based on the sex they were assigned at birth. Being transgender does not imply any specific sexual orientation. Therefore, transgender people may identify as straight, gay, lesbian, bisexual, etc.</a:t>
            </a:r>
            <a:endParaRPr b="1" sz="1200">
              <a:solidFill>
                <a:schemeClr val="dk1"/>
              </a:solidFill>
              <a:latin typeface="Arial"/>
              <a:ea typeface="Arial"/>
              <a:cs typeface="Arial"/>
              <a:sym typeface="Arial"/>
            </a:endParaRPr>
          </a:p>
          <a:p>
            <a:pPr indent="-241300" lvl="0" marL="342900" marR="0" rtl="0" algn="l">
              <a:lnSpc>
                <a:spcPct val="115000"/>
              </a:lnSpc>
              <a:spcBef>
                <a:spcPts val="0"/>
              </a:spcBef>
              <a:spcAft>
                <a:spcPts val="0"/>
              </a:spcAft>
              <a:buClr>
                <a:schemeClr val="dk1"/>
              </a:buClr>
              <a:buSzPts val="1200"/>
              <a:buChar char="•"/>
            </a:pPr>
            <a:r>
              <a:rPr b="1" lang="en" sz="1200">
                <a:solidFill>
                  <a:schemeClr val="dk1"/>
                </a:solidFill>
                <a:latin typeface="Arial"/>
                <a:ea typeface="Arial"/>
                <a:cs typeface="Arial"/>
                <a:sym typeface="Arial"/>
              </a:rPr>
              <a:t>Non-binary</a:t>
            </a:r>
            <a:r>
              <a:rPr lang="en" sz="1200">
                <a:solidFill>
                  <a:schemeClr val="dk1"/>
                </a:solidFill>
                <a:latin typeface="Arial"/>
                <a:ea typeface="Arial"/>
                <a:cs typeface="Arial"/>
                <a:sym typeface="Arial"/>
              </a:rPr>
              <a:t> - is used to describe people who feel their gender cannot be defined within the margins of gender binary. (male/female) </a:t>
            </a:r>
            <a:endParaRPr sz="1200">
              <a:solidFill>
                <a:schemeClr val="dk1"/>
              </a:solidFill>
              <a:latin typeface="Arial"/>
              <a:ea typeface="Arial"/>
              <a:cs typeface="Arial"/>
              <a:sym typeface="Arial"/>
            </a:endParaRPr>
          </a:p>
          <a:p>
            <a:pPr indent="-241300" lvl="0" marL="342900" marR="0" rtl="0" algn="l">
              <a:lnSpc>
                <a:spcPct val="115000"/>
              </a:lnSpc>
              <a:spcBef>
                <a:spcPts val="0"/>
              </a:spcBef>
              <a:spcAft>
                <a:spcPts val="0"/>
              </a:spcAft>
              <a:buClr>
                <a:schemeClr val="dk1"/>
              </a:buClr>
              <a:buSzPts val="1200"/>
              <a:buChar char="•"/>
            </a:pPr>
            <a:r>
              <a:rPr b="1" lang="en" sz="1200">
                <a:solidFill>
                  <a:schemeClr val="dk1"/>
                </a:solidFill>
                <a:latin typeface="Arial"/>
                <a:ea typeface="Arial"/>
                <a:cs typeface="Arial"/>
                <a:sym typeface="Arial"/>
              </a:rPr>
              <a:t>Gender Fluid</a:t>
            </a:r>
            <a:r>
              <a:rPr lang="en" sz="1200">
                <a:solidFill>
                  <a:schemeClr val="dk1"/>
                </a:solidFill>
                <a:latin typeface="Arial"/>
                <a:ea typeface="Arial"/>
                <a:cs typeface="Arial"/>
                <a:sym typeface="Arial"/>
              </a:rPr>
              <a:t> - “...Genderfluid individuals have different gender identities at different times. A genderfluid individual's gender identity could be multiple genders at once and then switch to none at all, or move between single gender identities, or some other combination therein.”</a:t>
            </a:r>
            <a:endParaRPr sz="1200">
              <a:solidFill>
                <a:schemeClr val="dk1"/>
              </a:solidFill>
              <a:latin typeface="Arial"/>
              <a:ea typeface="Arial"/>
              <a:cs typeface="Arial"/>
              <a:sym typeface="Arial"/>
            </a:endParaRPr>
          </a:p>
          <a:p>
            <a:pPr indent="-241300" lvl="0" marL="342900" marR="0" rtl="0" algn="l">
              <a:lnSpc>
                <a:spcPct val="115000"/>
              </a:lnSpc>
              <a:spcBef>
                <a:spcPts val="0"/>
              </a:spcBef>
              <a:spcAft>
                <a:spcPts val="0"/>
              </a:spcAft>
              <a:buClr>
                <a:schemeClr val="dk1"/>
              </a:buClr>
              <a:buSzPts val="1200"/>
              <a:buChar char="•"/>
            </a:pPr>
            <a:r>
              <a:rPr b="1" lang="en" sz="1200">
                <a:solidFill>
                  <a:schemeClr val="dk1"/>
                </a:solidFill>
                <a:latin typeface="Arial"/>
                <a:ea typeface="Arial"/>
                <a:cs typeface="Arial"/>
                <a:sym typeface="Arial"/>
              </a:rPr>
              <a:t>Agender </a:t>
            </a:r>
            <a:r>
              <a:rPr lang="en" sz="1200">
                <a:solidFill>
                  <a:schemeClr val="dk1"/>
                </a:solidFill>
                <a:latin typeface="Arial"/>
                <a:ea typeface="Arial"/>
                <a:cs typeface="Arial"/>
                <a:sym typeface="Arial"/>
              </a:rPr>
              <a:t>- “…Agender individuals find that they have no gender identity, although some define it more as having a gender identity that is neutral.”</a:t>
            </a:r>
            <a:endParaRPr sz="12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lt1"/>
              </a:buClr>
              <a:buSzPts val="1700"/>
              <a:buFont typeface="Arial"/>
              <a:buNone/>
            </a:pPr>
            <a:r>
              <a:rPr b="1" lang="en" sz="1200">
                <a:solidFill>
                  <a:schemeClr val="dk1"/>
                </a:solidFill>
                <a:latin typeface="Arial"/>
                <a:ea typeface="Arial"/>
                <a:cs typeface="Arial"/>
                <a:sym typeface="Arial"/>
              </a:rPr>
              <a:t>Gender expression - </a:t>
            </a:r>
            <a:r>
              <a:rPr lang="en" sz="1200">
                <a:solidFill>
                  <a:schemeClr val="dk1"/>
                </a:solidFill>
                <a:latin typeface="Arial"/>
                <a:ea typeface="Arial"/>
                <a:cs typeface="Arial"/>
                <a:sym typeface="Arial"/>
              </a:rPr>
              <a:t>External appearance of one's gender identity, usually expressed through behavior, clothing, haircut or voice, and which may or may not conform to socially defined behaviors and characteristics typically associated with being either masculine or feminine.</a:t>
            </a:r>
            <a:endParaRPr sz="1200">
              <a:solidFill>
                <a:schemeClr val="dk1"/>
              </a:solidFill>
              <a:latin typeface="Arial"/>
              <a:ea typeface="Arial"/>
              <a:cs typeface="Arial"/>
              <a:sym typeface="Arial"/>
            </a:endParaRPr>
          </a:p>
          <a:p>
            <a:pPr indent="0" lvl="0" marL="0" marR="0" rtl="0" algn="l">
              <a:lnSpc>
                <a:spcPct val="115000"/>
              </a:lnSpc>
              <a:spcBef>
                <a:spcPts val="800"/>
              </a:spcBef>
              <a:spcAft>
                <a:spcPts val="0"/>
              </a:spcAft>
              <a:buClr>
                <a:schemeClr val="lt1"/>
              </a:buClr>
              <a:buSzPts val="1700"/>
              <a:buFont typeface="Arial"/>
              <a:buNone/>
            </a:pPr>
            <a:r>
              <a:rPr lang="en" sz="1100">
                <a:solidFill>
                  <a:schemeClr val="dk1"/>
                </a:solidFill>
                <a:latin typeface="Arial"/>
                <a:ea typeface="Arial"/>
                <a:cs typeface="Arial"/>
                <a:sym typeface="Arial"/>
              </a:rPr>
              <a:t>Definitions obtained from the Human Rights Campaign -  </a:t>
            </a:r>
            <a:r>
              <a:rPr lang="en" sz="1100" u="sng">
                <a:solidFill>
                  <a:schemeClr val="dk1"/>
                </a:solidFill>
                <a:latin typeface="Arial"/>
                <a:ea typeface="Arial"/>
                <a:cs typeface="Arial"/>
                <a:sym typeface="Arial"/>
                <a:hlinkClick r:id="rId3">
                  <a:extLst>
                    <a:ext uri="{A12FA001-AC4F-418D-AE19-62706E023703}">
                      <ahyp:hlinkClr val="tx"/>
                    </a:ext>
                  </a:extLst>
                </a:hlinkClick>
              </a:rPr>
              <a:t>https://www.hrc.org/resources/sexual-orientation-and-gender-identity-terminology-and-definitions</a:t>
            </a:r>
            <a:r>
              <a:rPr lang="en" sz="1100">
                <a:solidFill>
                  <a:schemeClr val="dk1"/>
                </a:solidFill>
                <a:latin typeface="Arial"/>
                <a:ea typeface="Arial"/>
                <a:cs typeface="Arial"/>
                <a:sym typeface="Arial"/>
              </a:rPr>
              <a:t> and the lgbt foundation - </a:t>
            </a:r>
            <a:r>
              <a:rPr lang="en" sz="1200" u="sng">
                <a:solidFill>
                  <a:schemeClr val="dk1"/>
                </a:solidFill>
                <a:latin typeface="Arial"/>
                <a:ea typeface="Arial"/>
                <a:cs typeface="Arial"/>
                <a:sym typeface="Arial"/>
                <a:hlinkClick r:id="rId4">
                  <a:extLst>
                    <a:ext uri="{A12FA001-AC4F-418D-AE19-62706E023703}">
                      <ahyp:hlinkClr val="tx"/>
                    </a:ext>
                  </a:extLst>
                </a:hlinkClick>
              </a:rPr>
              <a:t>https://lgbt.foundation/who-we-help/trans-people/non-binary</a:t>
            </a:r>
            <a:r>
              <a:rPr lang="en" sz="12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
        <p:nvSpPr>
          <p:cNvPr id="344" name="Google Shape;344;p56"/>
          <p:cNvSpPr txBox="1"/>
          <p:nvPr/>
        </p:nvSpPr>
        <p:spPr>
          <a:xfrm>
            <a:off x="4293000" y="175500"/>
            <a:ext cx="4576800" cy="6003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r">
              <a:lnSpc>
                <a:spcPct val="90000"/>
              </a:lnSpc>
              <a:spcBef>
                <a:spcPts val="0"/>
              </a:spcBef>
              <a:spcAft>
                <a:spcPts val="0"/>
              </a:spcAft>
              <a:buClr>
                <a:schemeClr val="lt1"/>
              </a:buClr>
              <a:buSzPts val="3000"/>
              <a:buFont typeface="Century Gothic"/>
              <a:buNone/>
            </a:pPr>
            <a:r>
              <a:rPr lang="en" sz="3000">
                <a:solidFill>
                  <a:schemeClr val="dk1"/>
                </a:solidFill>
              </a:rPr>
              <a:t>GENDER CONTINUED…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7"/>
          <p:cNvSpPr txBox="1"/>
          <p:nvPr>
            <p:ph type="title"/>
          </p:nvPr>
        </p:nvSpPr>
        <p:spPr>
          <a:xfrm>
            <a:off x="4085775" y="308460"/>
            <a:ext cx="48435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Gender Identity Continued</a:t>
            </a:r>
            <a:endParaRPr>
              <a:solidFill>
                <a:schemeClr val="dk1"/>
              </a:solidFill>
              <a:latin typeface="Arial"/>
              <a:ea typeface="Arial"/>
              <a:cs typeface="Arial"/>
              <a:sym typeface="Arial"/>
            </a:endParaRPr>
          </a:p>
        </p:txBody>
      </p:sp>
      <p:sp>
        <p:nvSpPr>
          <p:cNvPr id="350" name="Google Shape;350;p57"/>
          <p:cNvSpPr txBox="1"/>
          <p:nvPr>
            <p:ph idx="1" type="body"/>
          </p:nvPr>
        </p:nvSpPr>
        <p:spPr>
          <a:xfrm>
            <a:off x="385775" y="1234450"/>
            <a:ext cx="8456700" cy="3598500"/>
          </a:xfrm>
          <a:prstGeom prst="rect">
            <a:avLst/>
          </a:prstGeom>
          <a:noFill/>
          <a:ln>
            <a:noFill/>
          </a:ln>
        </p:spPr>
        <p:txBody>
          <a:bodyPr anchorCtr="0" anchor="t" bIns="68575" lIns="68575" spcFirstLastPara="1" rIns="68575" wrap="square" tIns="68575">
            <a:normAutofit/>
          </a:bodyPr>
          <a:lstStyle/>
          <a:p>
            <a:pPr indent="0" lvl="0" marL="0" marR="0" rtl="0" algn="l">
              <a:lnSpc>
                <a:spcPct val="90000"/>
              </a:lnSpc>
              <a:spcBef>
                <a:spcPts val="0"/>
              </a:spcBef>
              <a:spcAft>
                <a:spcPts val="0"/>
              </a:spcAft>
              <a:buClr>
                <a:schemeClr val="lt1"/>
              </a:buClr>
              <a:buSzPts val="1700"/>
              <a:buFont typeface="Arial"/>
              <a:buNone/>
            </a:pPr>
            <a:r>
              <a:rPr b="1" lang="en">
                <a:solidFill>
                  <a:schemeClr val="dk1"/>
                </a:solidFill>
                <a:latin typeface="Arial"/>
                <a:ea typeface="Arial"/>
                <a:cs typeface="Arial"/>
                <a:sym typeface="Arial"/>
              </a:rPr>
              <a:t>Asking for Gender Identity:</a:t>
            </a:r>
            <a:endParaRPr b="1">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i="1" lang="en">
                <a:solidFill>
                  <a:schemeClr val="dk1"/>
                </a:solidFill>
                <a:latin typeface="Arial"/>
                <a:ea typeface="Arial"/>
                <a:cs typeface="Arial"/>
                <a:sym typeface="Arial"/>
              </a:rPr>
              <a:t>“What gender do you identify with?”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b="1" lang="en">
                <a:solidFill>
                  <a:schemeClr val="dk1"/>
                </a:solidFill>
                <a:latin typeface="Arial"/>
                <a:ea typeface="Arial"/>
                <a:cs typeface="Arial"/>
                <a:sym typeface="Arial"/>
              </a:rPr>
              <a:t>If the person does not understand the question or asks for clarification...</a:t>
            </a:r>
            <a:endParaRPr b="1">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i="1" lang="en">
                <a:solidFill>
                  <a:schemeClr val="dk1"/>
                </a:solidFill>
                <a:latin typeface="Arial"/>
                <a:ea typeface="Arial"/>
                <a:cs typeface="Arial"/>
                <a:sym typeface="Arial"/>
              </a:rPr>
              <a:t>“Some examples include: Male, Female, Transgender, Gender non-binary.”</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If there are further questions about Transgender or Gender non-binary identities, a quick explanation for people who have questions can be:</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i="1" lang="en">
                <a:solidFill>
                  <a:schemeClr val="dk1"/>
                </a:solidFill>
                <a:latin typeface="Arial"/>
                <a:ea typeface="Arial"/>
                <a:cs typeface="Arial"/>
                <a:sym typeface="Arial"/>
              </a:rPr>
              <a:t>“We want to respect the identity of all the people we survey and some do</a:t>
            </a:r>
            <a:r>
              <a:rPr lang="en">
                <a:solidFill>
                  <a:schemeClr val="dk1"/>
                </a:solidFill>
                <a:latin typeface="Arial"/>
                <a:ea typeface="Arial"/>
                <a:cs typeface="Arial"/>
                <a:sym typeface="Arial"/>
              </a:rPr>
              <a:t> </a:t>
            </a:r>
            <a:r>
              <a:rPr i="1" lang="en">
                <a:solidFill>
                  <a:schemeClr val="dk1"/>
                </a:solidFill>
                <a:latin typeface="Arial"/>
                <a:ea typeface="Arial"/>
                <a:cs typeface="Arial"/>
                <a:sym typeface="Arial"/>
              </a:rPr>
              <a:t>not identify with the sex/gender they might present with or that they are assigned at birth.”</a:t>
            </a:r>
            <a:endParaRPr>
              <a:solidFill>
                <a:schemeClr val="dk1"/>
              </a:solidFill>
              <a:latin typeface="Arial"/>
              <a:ea typeface="Arial"/>
              <a:cs typeface="Arial"/>
              <a:sym typeface="Arial"/>
            </a:endParaRPr>
          </a:p>
          <a:p>
            <a:pPr indent="-76200" lvl="0" marL="1778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8"/>
          <p:cNvSpPr txBox="1"/>
          <p:nvPr>
            <p:ph type="title"/>
          </p:nvPr>
        </p:nvSpPr>
        <p:spPr>
          <a:xfrm>
            <a:off x="7479005" y="180825"/>
            <a:ext cx="14691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Age</a:t>
            </a:r>
            <a:endParaRPr>
              <a:solidFill>
                <a:schemeClr val="dk1"/>
              </a:solidFill>
              <a:latin typeface="Arial"/>
              <a:ea typeface="Arial"/>
              <a:cs typeface="Arial"/>
              <a:sym typeface="Arial"/>
            </a:endParaRPr>
          </a:p>
        </p:txBody>
      </p:sp>
      <p:sp>
        <p:nvSpPr>
          <p:cNvPr id="356" name="Google Shape;356;p58"/>
          <p:cNvSpPr txBox="1"/>
          <p:nvPr>
            <p:ph idx="1" type="body"/>
          </p:nvPr>
        </p:nvSpPr>
        <p:spPr>
          <a:xfrm>
            <a:off x="514350" y="931500"/>
            <a:ext cx="5331300" cy="4063500"/>
          </a:xfrm>
          <a:prstGeom prst="rect">
            <a:avLst/>
          </a:prstGeom>
          <a:noFill/>
          <a:ln>
            <a:noFill/>
          </a:ln>
        </p:spPr>
        <p:txBody>
          <a:bodyPr anchorCtr="0" anchor="t" bIns="68575" lIns="68575" spcFirstLastPara="1" rIns="68575" wrap="square" tIns="68575">
            <a:normAutofit/>
          </a:bodyPr>
          <a:lstStyle/>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a:t>
            </a:r>
            <a:r>
              <a:rPr b="1" lang="en">
                <a:solidFill>
                  <a:schemeClr val="dk1"/>
                </a:solidFill>
                <a:latin typeface="Arial"/>
                <a:ea typeface="Arial"/>
                <a:cs typeface="Arial"/>
                <a:sym typeface="Arial"/>
              </a:rPr>
              <a:t>Age:</a:t>
            </a:r>
            <a:r>
              <a:rPr lang="en">
                <a:solidFill>
                  <a:schemeClr val="dk1"/>
                </a:solidFill>
                <a:latin typeface="Arial"/>
                <a:ea typeface="Arial"/>
                <a:cs typeface="Arial"/>
                <a:sym typeface="Arial"/>
              </a:rPr>
              <a:t> ❑ 0-17 ❑18-24 ❑25-35 </a:t>
            </a:r>
            <a:r>
              <a:rPr lang="en">
                <a:solidFill>
                  <a:schemeClr val="dk1"/>
                </a:solidFill>
                <a:latin typeface="Arial"/>
                <a:ea typeface="Arial"/>
                <a:cs typeface="Arial"/>
                <a:sym typeface="Arial"/>
              </a:rPr>
              <a:t>❑ </a:t>
            </a:r>
            <a:r>
              <a:rPr lang="en">
                <a:solidFill>
                  <a:schemeClr val="dk1"/>
                </a:solidFill>
                <a:latin typeface="Arial"/>
                <a:ea typeface="Arial"/>
                <a:cs typeface="Arial"/>
                <a:sym typeface="Arial"/>
              </a:rPr>
              <a:t>35-44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 44-54 </a:t>
            </a:r>
            <a:r>
              <a:rPr lang="en">
                <a:solidFill>
                  <a:schemeClr val="dk1"/>
                </a:solidFill>
                <a:latin typeface="Arial"/>
                <a:ea typeface="Arial"/>
                <a:cs typeface="Arial"/>
                <a:sym typeface="Arial"/>
              </a:rPr>
              <a:t>❑55-64 </a:t>
            </a:r>
            <a:r>
              <a:rPr lang="en">
                <a:solidFill>
                  <a:schemeClr val="dk1"/>
                </a:solidFill>
                <a:latin typeface="Arial"/>
                <a:ea typeface="Arial"/>
                <a:cs typeface="Arial"/>
                <a:sym typeface="Arial"/>
              </a:rPr>
              <a:t>❑ </a:t>
            </a:r>
            <a:r>
              <a:rPr lang="en">
                <a:solidFill>
                  <a:schemeClr val="dk1"/>
                </a:solidFill>
                <a:latin typeface="Arial"/>
                <a:ea typeface="Arial"/>
                <a:cs typeface="Arial"/>
                <a:sym typeface="Arial"/>
              </a:rPr>
              <a:t>65+”</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HUD has expanded these options in 2023 to include a greater range of ages.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Enter the age reported by the participant for all household members as directed by the survey form and to the best of the head of household</a:t>
            </a:r>
            <a:r>
              <a:rPr lang="en">
                <a:solidFill>
                  <a:schemeClr val="dk1"/>
                </a:solidFill>
                <a:latin typeface="Arial"/>
                <a:ea typeface="Arial"/>
                <a:cs typeface="Arial"/>
                <a:sym typeface="Arial"/>
              </a:rPr>
              <a:t>/household members</a:t>
            </a:r>
            <a:r>
              <a:rPr i="0" lang="en" sz="1700" u="none" cap="none" strike="noStrike">
                <a:solidFill>
                  <a:schemeClr val="dk1"/>
                </a:solidFill>
                <a:latin typeface="Arial"/>
                <a:ea typeface="Arial"/>
                <a:cs typeface="Arial"/>
                <a:sym typeface="Arial"/>
              </a:rPr>
              <a:t> knowledge.</a:t>
            </a:r>
            <a:endParaRPr i="0" sz="1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Simply asking a person's age may be the simplest method of gathering this information. You may also need to use math based on a person’s date of birth.</a:t>
            </a:r>
            <a:endParaRPr>
              <a:solidFill>
                <a:schemeClr val="dk1"/>
              </a:solidFill>
              <a:latin typeface="Arial"/>
              <a:ea typeface="Arial"/>
              <a:cs typeface="Arial"/>
              <a:sym typeface="Arial"/>
            </a:endParaRPr>
          </a:p>
        </p:txBody>
      </p:sp>
      <p:pic>
        <p:nvPicPr>
          <p:cNvPr id="357" name="Google Shape;357;p58"/>
          <p:cNvPicPr preferRelativeResize="0"/>
          <p:nvPr/>
        </p:nvPicPr>
        <p:blipFill rotWithShape="1">
          <a:blip r:embed="rId3">
            <a:alphaModFix/>
          </a:blip>
          <a:srcRect b="0" l="0" r="0" t="0"/>
          <a:stretch/>
        </p:blipFill>
        <p:spPr>
          <a:xfrm>
            <a:off x="5737651" y="1764465"/>
            <a:ext cx="3210200" cy="234357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9"/>
          <p:cNvSpPr txBox="1"/>
          <p:nvPr>
            <p:ph type="title"/>
          </p:nvPr>
        </p:nvSpPr>
        <p:spPr>
          <a:xfrm>
            <a:off x="5662075" y="506950"/>
            <a:ext cx="28890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lang="en">
                <a:solidFill>
                  <a:schemeClr val="dk1"/>
                </a:solidFill>
                <a:latin typeface="Arial"/>
                <a:ea typeface="Arial"/>
                <a:cs typeface="Arial"/>
                <a:sym typeface="Arial"/>
              </a:rPr>
              <a:t>Ethnicity</a:t>
            </a:r>
            <a:endParaRPr>
              <a:solidFill>
                <a:schemeClr val="dk1"/>
              </a:solidFill>
              <a:latin typeface="Arial"/>
              <a:ea typeface="Arial"/>
              <a:cs typeface="Arial"/>
              <a:sym typeface="Arial"/>
            </a:endParaRPr>
          </a:p>
        </p:txBody>
      </p:sp>
      <p:sp>
        <p:nvSpPr>
          <p:cNvPr id="363" name="Google Shape;363;p59"/>
          <p:cNvSpPr txBox="1"/>
          <p:nvPr>
            <p:ph idx="1" type="body"/>
          </p:nvPr>
        </p:nvSpPr>
        <p:spPr>
          <a:xfrm>
            <a:off x="836403" y="1544955"/>
            <a:ext cx="7471200" cy="3342000"/>
          </a:xfrm>
          <a:prstGeom prst="rect">
            <a:avLst/>
          </a:prstGeom>
          <a:noFill/>
          <a:ln>
            <a:noFill/>
          </a:ln>
        </p:spPr>
        <p:txBody>
          <a:bodyPr anchorCtr="0" anchor="t" bIns="68575" lIns="68575" spcFirstLastPara="1" rIns="68575" wrap="square" tIns="68575">
            <a:normAutofit lnSpcReduction="10000"/>
          </a:bodyPr>
          <a:lstStyle/>
          <a:p>
            <a:pPr indent="0" lvl="0" marL="0" rtl="0" algn="l">
              <a:spcBef>
                <a:spcPts val="0"/>
              </a:spcBef>
              <a:spcAft>
                <a:spcPts val="0"/>
              </a:spcAft>
              <a:buClr>
                <a:schemeClr val="lt1"/>
              </a:buClr>
              <a:buSzPts val="1700"/>
              <a:buFont typeface="Arial"/>
              <a:buNone/>
            </a:pPr>
            <a:r>
              <a:rPr b="1" lang="en">
                <a:solidFill>
                  <a:schemeClr val="dk1"/>
                </a:solidFill>
                <a:latin typeface="Arial"/>
                <a:ea typeface="Arial"/>
                <a:cs typeface="Arial"/>
                <a:sym typeface="Arial"/>
              </a:rPr>
              <a:t>HUD guidance allows for the following “Ethnicity” categories in PIT Surveys. There are no changes in 2023 from 2022.</a:t>
            </a:r>
            <a:endParaRPr>
              <a:solidFill>
                <a:schemeClr val="dk1"/>
              </a:solidFill>
              <a:latin typeface="Arial"/>
              <a:ea typeface="Arial"/>
              <a:cs typeface="Arial"/>
              <a:sym typeface="Arial"/>
            </a:endParaRPr>
          </a:p>
          <a:p>
            <a:pPr indent="-177800" lvl="0" marL="177800" rtl="0" algn="l">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177800" lvl="0" marL="177800" rtl="0" algn="l">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“Ethnicity</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highlight>
                  <a:schemeClr val="lt1"/>
                </a:highlight>
                <a:latin typeface="Arial"/>
                <a:ea typeface="Arial"/>
                <a:cs typeface="Arial"/>
                <a:sym typeface="Arial"/>
              </a:rPr>
              <a:t>Non-Hispanic/Non-Latin(a)(o)(x)</a:t>
            </a:r>
            <a:endParaRPr>
              <a:solidFill>
                <a:schemeClr val="dk1"/>
              </a:solidFill>
              <a:highlight>
                <a:schemeClr val="lt1"/>
              </a:highlight>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Font typeface="Arial"/>
              <a:buChar char="❏"/>
            </a:pPr>
            <a:r>
              <a:rPr lang="en">
                <a:solidFill>
                  <a:schemeClr val="dk1"/>
                </a:solidFill>
                <a:highlight>
                  <a:schemeClr val="lt1"/>
                </a:highlight>
                <a:latin typeface="Arial"/>
                <a:ea typeface="Arial"/>
                <a:cs typeface="Arial"/>
                <a:sym typeface="Arial"/>
              </a:rPr>
              <a:t>Hispanic/Latin(a)(o)(x)”</a:t>
            </a:r>
            <a:endParaRPr>
              <a:solidFill>
                <a:schemeClr val="dk1"/>
              </a:solidFill>
              <a:highlight>
                <a:schemeClr val="lt1"/>
              </a:highlight>
              <a:latin typeface="Arial"/>
              <a:ea typeface="Arial"/>
              <a:cs typeface="Arial"/>
              <a:sym typeface="Arial"/>
            </a:endParaRPr>
          </a:p>
          <a:p>
            <a:pPr indent="0" lvl="0" marL="0" marR="0" rtl="0" algn="l">
              <a:lnSpc>
                <a:spcPct val="90000"/>
              </a:lnSpc>
              <a:spcBef>
                <a:spcPts val="0"/>
              </a:spcBef>
              <a:spcAft>
                <a:spcPts val="0"/>
              </a:spcAft>
              <a:buNone/>
            </a:pPr>
            <a:r>
              <a:t/>
            </a:r>
            <a:endParaRPr>
              <a:solidFill>
                <a:schemeClr val="dk1"/>
              </a:solidFill>
              <a:highlight>
                <a:schemeClr val="lt1"/>
              </a:highlight>
              <a:latin typeface="Arial"/>
              <a:ea typeface="Arial"/>
              <a:cs typeface="Arial"/>
              <a:sym typeface="Arial"/>
            </a:endParaRPr>
          </a:p>
          <a:p>
            <a:pPr indent="0" lvl="0" marL="0" rtl="0" algn="l">
              <a:spcBef>
                <a:spcPts val="0"/>
              </a:spcBef>
              <a:spcAft>
                <a:spcPts val="0"/>
              </a:spcAft>
              <a:buNone/>
            </a:pPr>
            <a:r>
              <a:rPr b="1" lang="en">
                <a:solidFill>
                  <a:schemeClr val="dk1"/>
                </a:solidFill>
                <a:highlight>
                  <a:schemeClr val="lt1"/>
                </a:highlight>
                <a:latin typeface="Arial"/>
                <a:ea typeface="Arial"/>
                <a:cs typeface="Arial"/>
                <a:sym typeface="Arial"/>
              </a:rPr>
              <a:t>Hispanic/Latin(a)(o)(x)</a:t>
            </a:r>
            <a:r>
              <a:rPr lang="en">
                <a:solidFill>
                  <a:schemeClr val="dk1"/>
                </a:solidFill>
                <a:highlight>
                  <a:schemeClr val="lt1"/>
                </a:highlight>
                <a:latin typeface="Arial"/>
                <a:ea typeface="Arial"/>
                <a:cs typeface="Arial"/>
                <a:sym typeface="Arial"/>
              </a:rPr>
              <a:t> - HUD defines this as “A person of Cuban, Mexican, Puerto Rican, South or Central American, or other Spanish culture or origin, regardless of race.  The term “Spanish origin” can be used in addition to “Hispanic” or “Latin(a),(o)(x).”</a:t>
            </a:r>
            <a:endParaRPr>
              <a:solidFill>
                <a:schemeClr val="dk1"/>
              </a:solidFill>
              <a:highlight>
                <a:schemeClr val="lt1"/>
              </a:highlight>
              <a:latin typeface="Arial"/>
              <a:ea typeface="Arial"/>
              <a:cs typeface="Arial"/>
              <a:sym typeface="Arial"/>
            </a:endParaRPr>
          </a:p>
          <a:p>
            <a:pPr indent="0" lvl="0" marL="0" rtl="0" algn="l">
              <a:spcBef>
                <a:spcPts val="0"/>
              </a:spcBef>
              <a:spcAft>
                <a:spcPts val="0"/>
              </a:spcAft>
              <a:buNone/>
            </a:pPr>
            <a:r>
              <a:t/>
            </a:r>
            <a:endParaRPr>
              <a:solidFill>
                <a:schemeClr val="dk1"/>
              </a:solidFill>
              <a:highlight>
                <a:schemeClr val="lt1"/>
              </a:highlight>
              <a:latin typeface="Arial"/>
              <a:ea typeface="Arial"/>
              <a:cs typeface="Arial"/>
              <a:sym typeface="Arial"/>
            </a:endParaRPr>
          </a:p>
          <a:p>
            <a:pPr indent="0" lvl="0" marL="0" rtl="0" algn="l">
              <a:spcBef>
                <a:spcPts val="0"/>
              </a:spcBef>
              <a:spcAft>
                <a:spcPts val="0"/>
              </a:spcAft>
              <a:buNone/>
            </a:pPr>
            <a:r>
              <a:rPr b="1" lang="en">
                <a:solidFill>
                  <a:schemeClr val="dk1"/>
                </a:solidFill>
                <a:highlight>
                  <a:schemeClr val="lt1"/>
                </a:highlight>
                <a:latin typeface="Arial"/>
                <a:ea typeface="Arial"/>
                <a:cs typeface="Arial"/>
                <a:sym typeface="Arial"/>
              </a:rPr>
              <a:t>Not Hispanic or Latin(a),(o),(x)</a:t>
            </a:r>
            <a:r>
              <a:rPr lang="en">
                <a:solidFill>
                  <a:schemeClr val="dk1"/>
                </a:solidFill>
                <a:highlight>
                  <a:schemeClr val="lt1"/>
                </a:highlight>
                <a:latin typeface="Arial"/>
                <a:ea typeface="Arial"/>
                <a:cs typeface="Arial"/>
                <a:sym typeface="Arial"/>
              </a:rPr>
              <a:t> - HUD defines this as “A person not of Cuban, Mexican, Puerto Rican, South or Central American, or other Spanish culture or origin, regardless of race.”</a:t>
            </a:r>
            <a:endParaRPr>
              <a:solidFill>
                <a:schemeClr val="dk1"/>
              </a:solidFill>
              <a:highlight>
                <a:schemeClr val="lt1"/>
              </a:highlight>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7074000" y="506950"/>
            <a:ext cx="14772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Race</a:t>
            </a:r>
            <a:endParaRPr>
              <a:solidFill>
                <a:schemeClr val="dk1"/>
              </a:solidFill>
              <a:latin typeface="Arial"/>
              <a:ea typeface="Arial"/>
              <a:cs typeface="Arial"/>
              <a:sym typeface="Arial"/>
            </a:endParaRPr>
          </a:p>
        </p:txBody>
      </p:sp>
      <p:sp>
        <p:nvSpPr>
          <p:cNvPr id="369" name="Google Shape;369;p60"/>
          <p:cNvSpPr txBox="1"/>
          <p:nvPr>
            <p:ph idx="1" type="body"/>
          </p:nvPr>
        </p:nvSpPr>
        <p:spPr>
          <a:xfrm>
            <a:off x="836403" y="1544955"/>
            <a:ext cx="7471200" cy="3342000"/>
          </a:xfrm>
          <a:prstGeom prst="rect">
            <a:avLst/>
          </a:prstGeom>
          <a:noFill/>
          <a:ln>
            <a:noFill/>
          </a:ln>
        </p:spPr>
        <p:txBody>
          <a:bodyPr anchorCtr="0" anchor="t" bIns="68575" lIns="68575" spcFirstLastPara="1" rIns="68575" wrap="square" tIns="68575">
            <a:normAutofit/>
          </a:bodyPr>
          <a:lstStyle/>
          <a:p>
            <a:pPr indent="0" lvl="0" marL="0" rtl="0" algn="l">
              <a:spcBef>
                <a:spcPts val="0"/>
              </a:spcBef>
              <a:spcAft>
                <a:spcPts val="0"/>
              </a:spcAft>
              <a:buClr>
                <a:schemeClr val="lt1"/>
              </a:buClr>
              <a:buSzPts val="1700"/>
              <a:buFont typeface="Arial"/>
              <a:buNone/>
            </a:pPr>
            <a:r>
              <a:rPr b="1" lang="en">
                <a:solidFill>
                  <a:schemeClr val="dk1"/>
                </a:solidFill>
                <a:latin typeface="Arial"/>
                <a:ea typeface="Arial"/>
                <a:cs typeface="Arial"/>
                <a:sym typeface="Arial"/>
              </a:rPr>
              <a:t>HUD guidance allows for the following “Race” categories in PIT Surveys. There are no changes in 2023 from 2022.</a:t>
            </a:r>
            <a:endParaRPr>
              <a:solidFill>
                <a:schemeClr val="dk1"/>
              </a:solidFill>
              <a:latin typeface="Arial"/>
              <a:ea typeface="Arial"/>
              <a:cs typeface="Arial"/>
              <a:sym typeface="Arial"/>
            </a:endParaRPr>
          </a:p>
          <a:p>
            <a:pPr indent="-177800" lvl="0" marL="177800" rtl="0" algn="l">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177800" lvl="0" marL="177800" rtl="0" algn="l">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“Race:</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highlight>
                  <a:schemeClr val="lt1"/>
                </a:highlight>
                <a:latin typeface="Arial"/>
                <a:ea typeface="Arial"/>
                <a:cs typeface="Arial"/>
                <a:sym typeface="Arial"/>
              </a:rPr>
              <a:t>American Indian, Alaska Native or Indigenous</a:t>
            </a:r>
            <a:endParaRPr>
              <a:solidFill>
                <a:schemeClr val="dk1"/>
              </a:solidFill>
              <a:highlight>
                <a:schemeClr val="lt1"/>
              </a:highlight>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highlight>
                  <a:schemeClr val="lt1"/>
                </a:highlight>
                <a:latin typeface="Arial"/>
                <a:ea typeface="Arial"/>
                <a:cs typeface="Arial"/>
                <a:sym typeface="Arial"/>
              </a:rPr>
              <a:t>Asian or Asian American</a:t>
            </a:r>
            <a:endParaRPr>
              <a:solidFill>
                <a:schemeClr val="dk1"/>
              </a:solidFill>
              <a:highlight>
                <a:schemeClr val="lt1"/>
              </a:highlight>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highlight>
                  <a:schemeClr val="lt1"/>
                </a:highlight>
                <a:latin typeface="Arial"/>
                <a:ea typeface="Arial"/>
                <a:cs typeface="Arial"/>
                <a:sym typeface="Arial"/>
              </a:rPr>
              <a:t>Black</a:t>
            </a:r>
            <a:r>
              <a:rPr lang="en">
                <a:solidFill>
                  <a:schemeClr val="dk1"/>
                </a:solidFill>
                <a:highlight>
                  <a:schemeClr val="lt1"/>
                </a:highlight>
                <a:latin typeface="Arial"/>
                <a:ea typeface="Arial"/>
                <a:cs typeface="Arial"/>
                <a:sym typeface="Arial"/>
              </a:rPr>
              <a:t>, </a:t>
            </a:r>
            <a:r>
              <a:rPr i="0" lang="en" sz="1700" u="none" cap="none" strike="noStrike">
                <a:solidFill>
                  <a:schemeClr val="dk1"/>
                </a:solidFill>
                <a:highlight>
                  <a:schemeClr val="lt1"/>
                </a:highlight>
                <a:latin typeface="Arial"/>
                <a:ea typeface="Arial"/>
                <a:cs typeface="Arial"/>
                <a:sym typeface="Arial"/>
              </a:rPr>
              <a:t>African-American or African</a:t>
            </a:r>
            <a:endParaRPr>
              <a:solidFill>
                <a:schemeClr val="dk1"/>
              </a:solidFill>
              <a:highlight>
                <a:schemeClr val="lt1"/>
              </a:highlight>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highlight>
                  <a:schemeClr val="lt1"/>
                </a:highlight>
                <a:latin typeface="Arial"/>
                <a:ea typeface="Arial"/>
                <a:cs typeface="Arial"/>
                <a:sym typeface="Arial"/>
              </a:rPr>
              <a:t>Native Hawaiian or</a:t>
            </a:r>
            <a:r>
              <a:rPr lang="en">
                <a:solidFill>
                  <a:schemeClr val="dk1"/>
                </a:solidFill>
                <a:highlight>
                  <a:schemeClr val="lt1"/>
                </a:highlight>
                <a:latin typeface="Arial"/>
                <a:ea typeface="Arial"/>
                <a:cs typeface="Arial"/>
                <a:sym typeface="Arial"/>
              </a:rPr>
              <a:t> </a:t>
            </a:r>
            <a:r>
              <a:rPr i="0" lang="en" sz="1700" u="none" cap="none" strike="noStrike">
                <a:solidFill>
                  <a:schemeClr val="dk1"/>
                </a:solidFill>
                <a:highlight>
                  <a:schemeClr val="lt1"/>
                </a:highlight>
                <a:latin typeface="Arial"/>
                <a:ea typeface="Arial"/>
                <a:cs typeface="Arial"/>
                <a:sym typeface="Arial"/>
              </a:rPr>
              <a:t>Pacific Islander</a:t>
            </a:r>
            <a:endParaRPr i="0" sz="1700" u="none" cap="none" strike="noStrike">
              <a:solidFill>
                <a:schemeClr val="dk1"/>
              </a:solidFill>
              <a:highlight>
                <a:schemeClr val="lt1"/>
              </a:highlight>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a:solidFill>
                  <a:schemeClr val="dk1"/>
                </a:solidFill>
                <a:highlight>
                  <a:schemeClr val="lt1"/>
                </a:highlight>
                <a:latin typeface="Arial"/>
                <a:ea typeface="Arial"/>
                <a:cs typeface="Arial"/>
                <a:sym typeface="Arial"/>
              </a:rPr>
              <a:t>White</a:t>
            </a:r>
            <a:endParaRPr>
              <a:solidFill>
                <a:schemeClr val="dk1"/>
              </a:solidFill>
              <a:highlight>
                <a:schemeClr val="lt1"/>
              </a:highlight>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lang="en" sz="1500">
                <a:solidFill>
                  <a:schemeClr val="dk1"/>
                </a:solidFill>
                <a:highlight>
                  <a:schemeClr val="lt1"/>
                </a:highlight>
                <a:latin typeface="Arial"/>
                <a:ea typeface="Arial"/>
                <a:cs typeface="Arial"/>
                <a:sym typeface="Arial"/>
              </a:rPr>
              <a:t>Multiple Races”</a:t>
            </a:r>
            <a:endParaRPr>
              <a:solidFill>
                <a:schemeClr val="dk1"/>
              </a:solidFill>
              <a:highlight>
                <a:schemeClr val="lt1"/>
              </a:highlight>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1"/>
          <p:cNvSpPr txBox="1"/>
          <p:nvPr>
            <p:ph type="title"/>
          </p:nvPr>
        </p:nvSpPr>
        <p:spPr>
          <a:xfrm>
            <a:off x="4837950" y="510950"/>
            <a:ext cx="37917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Multiple Races</a:t>
            </a:r>
            <a:endParaRPr>
              <a:solidFill>
                <a:schemeClr val="dk1"/>
              </a:solidFill>
              <a:latin typeface="Arial"/>
              <a:ea typeface="Arial"/>
              <a:cs typeface="Arial"/>
              <a:sym typeface="Arial"/>
            </a:endParaRPr>
          </a:p>
        </p:txBody>
      </p:sp>
      <p:sp>
        <p:nvSpPr>
          <p:cNvPr id="375" name="Google Shape;375;p61"/>
          <p:cNvSpPr txBox="1"/>
          <p:nvPr>
            <p:ph idx="1" type="body"/>
          </p:nvPr>
        </p:nvSpPr>
        <p:spPr>
          <a:xfrm>
            <a:off x="514350" y="1543039"/>
            <a:ext cx="8115300" cy="3018000"/>
          </a:xfrm>
          <a:prstGeom prst="rect">
            <a:avLst/>
          </a:prstGeom>
          <a:noFill/>
          <a:ln>
            <a:noFill/>
          </a:ln>
        </p:spPr>
        <p:txBody>
          <a:bodyPr anchorCtr="0" anchor="t" bIns="68575" lIns="68575" spcFirstLastPara="1" rIns="68575" wrap="square" tIns="68575">
            <a:normAutofit/>
          </a:bodyPr>
          <a:lstStyle/>
          <a:p>
            <a:pPr indent="-177800" lvl="0" marL="1778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For the purpose of HUD data reporting, people that identify with </a:t>
            </a:r>
            <a:r>
              <a:rPr b="1" i="0" lang="en" sz="1700" u="none" cap="none" strike="noStrike">
                <a:solidFill>
                  <a:schemeClr val="dk1"/>
                </a:solidFill>
                <a:latin typeface="Arial"/>
                <a:ea typeface="Arial"/>
                <a:cs typeface="Arial"/>
                <a:sym typeface="Arial"/>
              </a:rPr>
              <a:t>multiple race</a:t>
            </a:r>
            <a:r>
              <a:rPr i="0" lang="en" sz="1700" u="none" cap="none" strike="noStrike">
                <a:solidFill>
                  <a:schemeClr val="dk1"/>
                </a:solidFill>
                <a:latin typeface="Arial"/>
                <a:ea typeface="Arial"/>
                <a:cs typeface="Arial"/>
                <a:sym typeface="Arial"/>
              </a:rPr>
              <a:t> categories should </a:t>
            </a:r>
            <a:r>
              <a:rPr b="1" i="0" lang="en" sz="1700" u="sng" cap="none" strike="noStrike">
                <a:solidFill>
                  <a:schemeClr val="dk1"/>
                </a:solidFill>
                <a:latin typeface="Arial"/>
                <a:ea typeface="Arial"/>
                <a:cs typeface="Arial"/>
                <a:sym typeface="Arial"/>
              </a:rPr>
              <a:t>only</a:t>
            </a:r>
            <a:r>
              <a:rPr i="0" lang="en" sz="1700" u="none" cap="none" strike="noStrike">
                <a:solidFill>
                  <a:schemeClr val="dk1"/>
                </a:solidFill>
                <a:latin typeface="Arial"/>
                <a:ea typeface="Arial"/>
                <a:cs typeface="Arial"/>
                <a:sym typeface="Arial"/>
              </a:rPr>
              <a:t> be counted under “multiple races” and should not be counted in each specific race category they identify with.</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Example: “Jane indicated that </a:t>
            </a:r>
            <a:r>
              <a:rPr lang="en">
                <a:solidFill>
                  <a:schemeClr val="dk1"/>
                </a:solidFill>
                <a:latin typeface="Arial"/>
                <a:ea typeface="Arial"/>
                <a:cs typeface="Arial"/>
                <a:sym typeface="Arial"/>
              </a:rPr>
              <a:t>they are</a:t>
            </a:r>
            <a:r>
              <a:rPr i="0" lang="en" sz="1700" u="none" cap="none" strike="noStrike">
                <a:solidFill>
                  <a:schemeClr val="dk1"/>
                </a:solidFill>
                <a:latin typeface="Arial"/>
                <a:ea typeface="Arial"/>
                <a:cs typeface="Arial"/>
                <a:sym typeface="Arial"/>
              </a:rPr>
              <a:t> “Black</a:t>
            </a:r>
            <a:r>
              <a:rPr lang="en">
                <a:solidFill>
                  <a:schemeClr val="dk1"/>
                </a:solidFill>
                <a:latin typeface="Arial"/>
                <a:ea typeface="Arial"/>
                <a:cs typeface="Arial"/>
                <a:sym typeface="Arial"/>
              </a:rPr>
              <a:t>, </a:t>
            </a:r>
            <a:r>
              <a:rPr i="0" lang="en" sz="1700" u="none" cap="none" strike="noStrike">
                <a:solidFill>
                  <a:schemeClr val="dk1"/>
                </a:solidFill>
                <a:latin typeface="Arial"/>
                <a:ea typeface="Arial"/>
                <a:cs typeface="Arial"/>
                <a:sym typeface="Arial"/>
              </a:rPr>
              <a:t>African American or African” and “White.” For the PIT count, Jane is only included in the count of persons who are “multiple races” and is not included the count of persons who are “Black</a:t>
            </a:r>
            <a:r>
              <a:rPr lang="en">
                <a:solidFill>
                  <a:schemeClr val="dk1"/>
                </a:solidFill>
                <a:latin typeface="Arial"/>
                <a:ea typeface="Arial"/>
                <a:cs typeface="Arial"/>
                <a:sym typeface="Arial"/>
              </a:rPr>
              <a:t>, </a:t>
            </a:r>
            <a:r>
              <a:rPr i="0" lang="en" sz="1700" u="none" cap="none" strike="noStrike">
                <a:solidFill>
                  <a:schemeClr val="dk1"/>
                </a:solidFill>
                <a:latin typeface="Arial"/>
                <a:ea typeface="Arial"/>
                <a:cs typeface="Arial"/>
                <a:sym typeface="Arial"/>
              </a:rPr>
              <a:t>African American or African” or “White.”</a:t>
            </a:r>
            <a:endParaRPr>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2"/>
          <p:cNvSpPr txBox="1"/>
          <p:nvPr>
            <p:ph type="title"/>
          </p:nvPr>
        </p:nvSpPr>
        <p:spPr>
          <a:xfrm>
            <a:off x="4508998" y="145525"/>
            <a:ext cx="41397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Veteran Households</a:t>
            </a:r>
            <a:endParaRPr>
              <a:solidFill>
                <a:schemeClr val="dk1"/>
              </a:solidFill>
              <a:latin typeface="Arial"/>
              <a:ea typeface="Arial"/>
              <a:cs typeface="Arial"/>
              <a:sym typeface="Arial"/>
            </a:endParaRPr>
          </a:p>
        </p:txBody>
      </p:sp>
      <p:sp>
        <p:nvSpPr>
          <p:cNvPr id="381" name="Google Shape;381;p62"/>
          <p:cNvSpPr txBox="1"/>
          <p:nvPr>
            <p:ph idx="1" type="body"/>
          </p:nvPr>
        </p:nvSpPr>
        <p:spPr>
          <a:xfrm>
            <a:off x="648000" y="1598400"/>
            <a:ext cx="4347000" cy="2964600"/>
          </a:xfrm>
          <a:prstGeom prst="rect">
            <a:avLst/>
          </a:prstGeom>
          <a:noFill/>
          <a:ln>
            <a:noFill/>
          </a:ln>
        </p:spPr>
        <p:txBody>
          <a:bodyPr anchorCtr="0" anchor="t" bIns="68575" lIns="68575" spcFirstLastPara="1" rIns="68575" wrap="square" tIns="68575">
            <a:normAutofit/>
          </a:bodyPr>
          <a:lstStyle/>
          <a:p>
            <a:pPr indent="0" lvl="0" marL="0" marR="0" rtl="0" algn="l">
              <a:lnSpc>
                <a:spcPct val="10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“Veteran: ❑Yes ❑No”</a:t>
            </a:r>
            <a:endParaRPr>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A “veteran” household includes households with one or more veterans who might be presenting with other persons.</a:t>
            </a:r>
            <a:endParaRPr i="0" sz="17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You check the box only for the household member who is a veteran.</a:t>
            </a:r>
            <a:endParaRPr>
              <a:solidFill>
                <a:schemeClr val="dk1"/>
              </a:solidFill>
              <a:latin typeface="Arial"/>
              <a:ea typeface="Arial"/>
              <a:cs typeface="Arial"/>
              <a:sym typeface="Arial"/>
            </a:endParaRPr>
          </a:p>
        </p:txBody>
      </p:sp>
      <p:pic>
        <p:nvPicPr>
          <p:cNvPr id="382" name="Google Shape;382;p62"/>
          <p:cNvPicPr preferRelativeResize="0"/>
          <p:nvPr/>
        </p:nvPicPr>
        <p:blipFill rotWithShape="1">
          <a:blip r:embed="rId3">
            <a:alphaModFix/>
          </a:blip>
          <a:srcRect b="0" l="0" r="0" t="0"/>
          <a:stretch/>
        </p:blipFill>
        <p:spPr>
          <a:xfrm>
            <a:off x="5610825" y="1317769"/>
            <a:ext cx="2508038" cy="30748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128600" y="352550"/>
            <a:ext cx="7164900" cy="8034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p>
            <a:pPr indent="0" lvl="0" marL="0" rtl="0" algn="l">
              <a:spcBef>
                <a:spcPts val="0"/>
              </a:spcBef>
              <a:spcAft>
                <a:spcPts val="0"/>
              </a:spcAft>
              <a:buNone/>
            </a:pPr>
            <a:r>
              <a:rPr b="1" lang="en"/>
              <a:t>Intro to the</a:t>
            </a:r>
            <a:r>
              <a:rPr b="1" lang="en"/>
              <a:t> Point-in-Time (PIT) Count</a:t>
            </a:r>
            <a:endParaRPr b="1" sz="1300"/>
          </a:p>
          <a:p>
            <a:pPr indent="0" lvl="0" marL="0" rtl="0" algn="l">
              <a:spcBef>
                <a:spcPts val="0"/>
              </a:spcBef>
              <a:spcAft>
                <a:spcPts val="0"/>
              </a:spcAft>
              <a:buNone/>
            </a:pPr>
            <a:r>
              <a:rPr i="1" lang="en" sz="1200"/>
              <a:t>(PLEASE SEE THE “POINT-IN-TIME COUNT FACT SHEET” FOR MORE IN-DEPTH INFORMATION.)</a:t>
            </a:r>
            <a:endParaRPr i="1" sz="1200"/>
          </a:p>
        </p:txBody>
      </p:sp>
      <p:sp>
        <p:nvSpPr>
          <p:cNvPr id="88" name="Google Shape;88;p18"/>
          <p:cNvSpPr txBox="1"/>
          <p:nvPr>
            <p:ph idx="1" type="body"/>
          </p:nvPr>
        </p:nvSpPr>
        <p:spPr>
          <a:xfrm>
            <a:off x="311700" y="1468350"/>
            <a:ext cx="8520600" cy="3455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t>What is a </a:t>
            </a:r>
            <a:r>
              <a:rPr b="1" lang="en"/>
              <a:t>A point-in-time (PIT) count?</a:t>
            </a:r>
            <a:r>
              <a:rPr lang="en"/>
              <a:t> </a:t>
            </a:r>
            <a:endParaRPr/>
          </a:p>
          <a:p>
            <a:pPr indent="0" lvl="0" marL="0" rtl="0" algn="l">
              <a:lnSpc>
                <a:spcPct val="100000"/>
              </a:lnSpc>
              <a:spcBef>
                <a:spcPts val="0"/>
              </a:spcBef>
              <a:spcAft>
                <a:spcPts val="0"/>
              </a:spcAft>
              <a:buNone/>
            </a:pPr>
            <a:r>
              <a:rPr lang="en" sz="1600"/>
              <a:t>A PIT Count is an annual survey of the number and characteristics of unhoused people at a single point in time. Methodology requires the Point-in-Time take place on a single night in the last 10 days in January.</a:t>
            </a:r>
            <a:endParaRPr sz="1600"/>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
              <a:t>Date of the Count:</a:t>
            </a:r>
            <a:r>
              <a:rPr lang="en"/>
              <a:t> </a:t>
            </a:r>
            <a:endParaRPr/>
          </a:p>
          <a:p>
            <a:pPr indent="0" lvl="0" marL="0" rtl="0" algn="l">
              <a:lnSpc>
                <a:spcPct val="100000"/>
              </a:lnSpc>
              <a:spcBef>
                <a:spcPts val="0"/>
              </a:spcBef>
              <a:spcAft>
                <a:spcPts val="0"/>
              </a:spcAft>
              <a:buNone/>
            </a:pPr>
            <a:r>
              <a:rPr lang="en" sz="1600"/>
              <a:t>The BoS CoC has typically chosen Tuesday evenings to hold the PIT count and the count for 2023 will take place on </a:t>
            </a:r>
            <a:r>
              <a:rPr b="1" lang="en" sz="1600" u="sng"/>
              <a:t>Tuesday January 24th, 2023</a:t>
            </a:r>
            <a:r>
              <a:rPr lang="en" sz="1600"/>
              <a:t>. We will be conducting a sheltered &amp; unsheltered Point-in-Time Count in 2023.</a:t>
            </a:r>
            <a:endParaRPr sz="1600"/>
          </a:p>
        </p:txBody>
      </p:sp>
      <p:pic>
        <p:nvPicPr>
          <p:cNvPr id="89" name="Google Shape;89;p18"/>
          <p:cNvPicPr preferRelativeResize="0"/>
          <p:nvPr/>
        </p:nvPicPr>
        <p:blipFill>
          <a:blip r:embed="rId3">
            <a:alphaModFix/>
          </a:blip>
          <a:stretch>
            <a:fillRect/>
          </a:stretch>
        </p:blipFill>
        <p:spPr>
          <a:xfrm>
            <a:off x="3467053" y="2571738"/>
            <a:ext cx="1104951" cy="7357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3"/>
          <p:cNvSpPr txBox="1"/>
          <p:nvPr>
            <p:ph type="title"/>
          </p:nvPr>
        </p:nvSpPr>
        <p:spPr>
          <a:xfrm>
            <a:off x="4572000" y="402950"/>
            <a:ext cx="40578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Domestic Violence</a:t>
            </a:r>
            <a:endParaRPr>
              <a:solidFill>
                <a:schemeClr val="dk1"/>
              </a:solidFill>
              <a:latin typeface="Arial"/>
              <a:ea typeface="Arial"/>
              <a:cs typeface="Arial"/>
              <a:sym typeface="Arial"/>
            </a:endParaRPr>
          </a:p>
        </p:txBody>
      </p:sp>
      <p:sp>
        <p:nvSpPr>
          <p:cNvPr id="388" name="Google Shape;388;p63"/>
          <p:cNvSpPr txBox="1"/>
          <p:nvPr>
            <p:ph idx="1" type="body"/>
          </p:nvPr>
        </p:nvSpPr>
        <p:spPr>
          <a:xfrm>
            <a:off x="514350" y="1645914"/>
            <a:ext cx="8115300" cy="2342100"/>
          </a:xfrm>
          <a:prstGeom prst="rect">
            <a:avLst/>
          </a:prstGeom>
          <a:noFill/>
          <a:ln>
            <a:noFill/>
          </a:ln>
        </p:spPr>
        <p:txBody>
          <a:bodyPr anchorCtr="0" anchor="t" bIns="68575" lIns="68575" spcFirstLastPara="1" rIns="68575" wrap="square" tIns="68575">
            <a:normAutofit/>
          </a:bodyPr>
          <a:lstStyle/>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“Currently Fleeing Domestic Violence: ❑Yes ❑No”</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Since 2018,</a:t>
            </a:r>
            <a:r>
              <a:rPr i="0" lang="en" sz="1700" u="none" cap="none" strike="noStrike">
                <a:solidFill>
                  <a:schemeClr val="dk1"/>
                </a:solidFill>
                <a:latin typeface="Arial"/>
                <a:ea typeface="Arial"/>
                <a:cs typeface="Arial"/>
                <a:sym typeface="Arial"/>
              </a:rPr>
              <a:t> HUD </a:t>
            </a:r>
            <a:r>
              <a:rPr lang="en">
                <a:solidFill>
                  <a:schemeClr val="dk1"/>
                </a:solidFill>
                <a:latin typeface="Arial"/>
                <a:ea typeface="Arial"/>
                <a:cs typeface="Arial"/>
                <a:sym typeface="Arial"/>
              </a:rPr>
              <a:t>has required</a:t>
            </a:r>
            <a:r>
              <a:rPr i="0" lang="en" sz="1700" u="none" cap="none" strike="noStrike">
                <a:solidFill>
                  <a:schemeClr val="dk1"/>
                </a:solidFill>
                <a:latin typeface="Arial"/>
                <a:ea typeface="Arial"/>
                <a:cs typeface="Arial"/>
                <a:sym typeface="Arial"/>
              </a:rPr>
              <a:t> that data reported on survivors of domestic violence should be limited to reporting on those who are currently experiencing homelessness because they are fleeing domestic violence, dating violence, sexual assault, or stalking, as opposed to reporting on survivors who have ever experienced these circumstances.</a:t>
            </a:r>
            <a:endParaRPr>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4"/>
          <p:cNvSpPr txBox="1"/>
          <p:nvPr>
            <p:ph type="title"/>
          </p:nvPr>
        </p:nvSpPr>
        <p:spPr>
          <a:xfrm>
            <a:off x="4495500" y="99100"/>
            <a:ext cx="4134300" cy="673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Disab</a:t>
            </a:r>
            <a:r>
              <a:rPr lang="en">
                <a:solidFill>
                  <a:schemeClr val="dk1"/>
                </a:solidFill>
                <a:latin typeface="Arial"/>
                <a:ea typeface="Arial"/>
                <a:cs typeface="Arial"/>
                <a:sym typeface="Arial"/>
              </a:rPr>
              <a:t>ling Condition(s)?</a:t>
            </a:r>
            <a:endParaRPr>
              <a:solidFill>
                <a:schemeClr val="dk1"/>
              </a:solidFill>
              <a:latin typeface="Arial"/>
              <a:ea typeface="Arial"/>
              <a:cs typeface="Arial"/>
              <a:sym typeface="Arial"/>
            </a:endParaRPr>
          </a:p>
        </p:txBody>
      </p:sp>
      <p:sp>
        <p:nvSpPr>
          <p:cNvPr id="394" name="Google Shape;394;p64"/>
          <p:cNvSpPr txBox="1"/>
          <p:nvPr>
            <p:ph idx="1" type="body"/>
          </p:nvPr>
        </p:nvSpPr>
        <p:spPr>
          <a:xfrm>
            <a:off x="122850" y="772600"/>
            <a:ext cx="9021300" cy="3831000"/>
          </a:xfrm>
          <a:prstGeom prst="rect">
            <a:avLst/>
          </a:prstGeom>
          <a:noFill/>
          <a:ln>
            <a:noFill/>
          </a:ln>
        </p:spPr>
        <p:txBody>
          <a:bodyPr anchorCtr="0" anchor="t" bIns="68575" lIns="68575" spcFirstLastPara="1" rIns="68575" wrap="square" tIns="68575">
            <a:normAutofit lnSpcReduction="20000"/>
          </a:bodyPr>
          <a:lstStyle/>
          <a:p>
            <a:pPr indent="0" lvl="0" marL="0" marR="0" rtl="0" algn="l">
              <a:lnSpc>
                <a:spcPct val="90000"/>
              </a:lnSpc>
              <a:spcBef>
                <a:spcPts val="0"/>
              </a:spcBef>
              <a:spcAft>
                <a:spcPts val="0"/>
              </a:spcAft>
              <a:buNone/>
            </a:pPr>
            <a:r>
              <a:rPr lang="en">
                <a:solidFill>
                  <a:schemeClr val="dk1"/>
                </a:solidFill>
                <a:latin typeface="Arial"/>
                <a:ea typeface="Arial"/>
                <a:cs typeface="Arial"/>
                <a:sym typeface="Arial"/>
              </a:rPr>
              <a:t>“Disabling Condition(s)?</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rPr lang="en">
                <a:solidFill>
                  <a:schemeClr val="dk1"/>
                </a:solidFill>
                <a:latin typeface="Arial"/>
                <a:ea typeface="Arial"/>
                <a:cs typeface="Arial"/>
                <a:sym typeface="Arial"/>
              </a:rPr>
              <a:t>(Check </a:t>
            </a:r>
            <a:r>
              <a:rPr lang="en" u="sng">
                <a:solidFill>
                  <a:schemeClr val="dk1"/>
                </a:solidFill>
                <a:latin typeface="Arial"/>
                <a:ea typeface="Arial"/>
                <a:cs typeface="Arial"/>
                <a:sym typeface="Arial"/>
              </a:rPr>
              <a:t>only</a:t>
            </a:r>
            <a:r>
              <a:rPr lang="en">
                <a:solidFill>
                  <a:schemeClr val="dk1"/>
                </a:solidFill>
                <a:latin typeface="Arial"/>
                <a:ea typeface="Arial"/>
                <a:cs typeface="Arial"/>
                <a:sym typeface="Arial"/>
              </a:rPr>
              <a:t> reported/known:)</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Serious Mental Illness</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Developmental Disability</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Substance </a:t>
            </a:r>
            <a:r>
              <a:rPr lang="en">
                <a:solidFill>
                  <a:schemeClr val="dk1"/>
                </a:solidFill>
                <a:latin typeface="Arial"/>
                <a:ea typeface="Arial"/>
                <a:cs typeface="Arial"/>
                <a:sym typeface="Arial"/>
              </a:rPr>
              <a:t>U</a:t>
            </a:r>
            <a:r>
              <a:rPr i="0" lang="en" sz="1700" u="none" cap="none" strike="noStrike">
                <a:solidFill>
                  <a:schemeClr val="dk1"/>
                </a:solidFill>
                <a:latin typeface="Arial"/>
                <a:ea typeface="Arial"/>
                <a:cs typeface="Arial"/>
                <a:sym typeface="Arial"/>
              </a:rPr>
              <a:t>se Disorder</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HIV/AIDS</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PTSD</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Brain Injury</a:t>
            </a:r>
            <a:endParaRPr>
              <a:solidFill>
                <a:schemeClr val="dk1"/>
              </a:solidFill>
              <a:latin typeface="Arial"/>
              <a:ea typeface="Arial"/>
              <a:cs typeface="Arial"/>
              <a:sym typeface="Arial"/>
            </a:endParaRPr>
          </a:p>
          <a:p>
            <a:pPr indent="-273050" lvl="0" marL="342900" marR="0" rtl="0" algn="l">
              <a:lnSpc>
                <a:spcPct val="90000"/>
              </a:lnSpc>
              <a:spcBef>
                <a:spcPts val="0"/>
              </a:spcBef>
              <a:spcAft>
                <a:spcPts val="0"/>
              </a:spcAft>
              <a:buClr>
                <a:schemeClr val="dk1"/>
              </a:buClr>
              <a:buSzPts val="1700"/>
              <a:buChar char="❏"/>
            </a:pPr>
            <a:r>
              <a:rPr i="0" lang="en" sz="1700" u="none" cap="none" strike="noStrike">
                <a:solidFill>
                  <a:schemeClr val="dk1"/>
                </a:solidFill>
                <a:latin typeface="Arial"/>
                <a:ea typeface="Arial"/>
                <a:cs typeface="Arial"/>
                <a:sym typeface="Arial"/>
              </a:rPr>
              <a:t>Chronic Physical Illness/Disability</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rtl="0" algn="l">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Check off </a:t>
            </a:r>
            <a:r>
              <a:rPr lang="en" u="sng">
                <a:solidFill>
                  <a:schemeClr val="dk1"/>
                </a:solidFill>
                <a:latin typeface="Arial"/>
                <a:ea typeface="Arial"/>
                <a:cs typeface="Arial"/>
                <a:sym typeface="Arial"/>
              </a:rPr>
              <a:t>only</a:t>
            </a:r>
            <a:r>
              <a:rPr lang="en">
                <a:solidFill>
                  <a:schemeClr val="dk1"/>
                </a:solidFill>
                <a:latin typeface="Arial"/>
                <a:ea typeface="Arial"/>
                <a:cs typeface="Arial"/>
                <a:sym typeface="Arial"/>
              </a:rPr>
              <a:t> Disabling Conditions the survey participants report being diagnosed with or experiencing. If you know of some conditions that the participant may have forgotten/left out, you can add them. </a:t>
            </a:r>
            <a:endParaRPr>
              <a:solidFill>
                <a:schemeClr val="dk1"/>
              </a:solidFill>
              <a:latin typeface="Arial"/>
              <a:ea typeface="Arial"/>
              <a:cs typeface="Arial"/>
              <a:sym typeface="Arial"/>
            </a:endParaRPr>
          </a:p>
          <a:p>
            <a:pPr indent="0" lvl="0" marL="0" rtl="0" algn="l">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Similarly to other categories, a surveyor should seek the closest answer based on the participant’s understanding of their condition and their understanding based on the relationship they</a:t>
            </a:r>
            <a:r>
              <a:rPr lang="en">
                <a:solidFill>
                  <a:schemeClr val="dk1"/>
                </a:solidFill>
                <a:latin typeface="Arial"/>
                <a:ea typeface="Arial"/>
                <a:cs typeface="Arial"/>
                <a:sym typeface="Arial"/>
              </a:rPr>
              <a:t> have developed with the participant</a:t>
            </a:r>
            <a:r>
              <a:rPr i="0" lang="en" sz="1700" u="none" cap="none" strike="noStrike">
                <a:solidFill>
                  <a:schemeClr val="dk1"/>
                </a:solidFill>
                <a:latin typeface="Arial"/>
                <a:ea typeface="Arial"/>
                <a:cs typeface="Arial"/>
                <a:sym typeface="Arial"/>
              </a:rPr>
              <a:t>. </a:t>
            </a:r>
            <a:endParaRPr>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5"/>
          <p:cNvSpPr txBox="1"/>
          <p:nvPr>
            <p:ph type="title"/>
          </p:nvPr>
        </p:nvSpPr>
        <p:spPr>
          <a:xfrm>
            <a:off x="3942000" y="99100"/>
            <a:ext cx="4687800" cy="673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Disab</a:t>
            </a:r>
            <a:r>
              <a:rPr lang="en">
                <a:solidFill>
                  <a:schemeClr val="dk1"/>
                </a:solidFill>
                <a:latin typeface="Arial"/>
                <a:ea typeface="Arial"/>
                <a:cs typeface="Arial"/>
                <a:sym typeface="Arial"/>
              </a:rPr>
              <a:t>ling Condition(s)?</a:t>
            </a:r>
            <a:endParaRPr>
              <a:solidFill>
                <a:schemeClr val="dk1"/>
              </a:solidFill>
              <a:latin typeface="Arial"/>
              <a:ea typeface="Arial"/>
              <a:cs typeface="Arial"/>
              <a:sym typeface="Arial"/>
            </a:endParaRPr>
          </a:p>
        </p:txBody>
      </p:sp>
      <p:sp>
        <p:nvSpPr>
          <p:cNvPr id="400" name="Google Shape;400;p65"/>
          <p:cNvSpPr txBox="1"/>
          <p:nvPr>
            <p:ph idx="1" type="body"/>
          </p:nvPr>
        </p:nvSpPr>
        <p:spPr>
          <a:xfrm>
            <a:off x="243000" y="889500"/>
            <a:ext cx="8748000" cy="3943500"/>
          </a:xfrm>
          <a:prstGeom prst="rect">
            <a:avLst/>
          </a:prstGeom>
          <a:noFill/>
          <a:ln>
            <a:noFill/>
          </a:ln>
        </p:spPr>
        <p:txBody>
          <a:bodyPr anchorCtr="0" anchor="t" bIns="68575" lIns="68575" spcFirstLastPara="1" rIns="68575" wrap="square" tIns="68575">
            <a:normAutofit/>
          </a:bodyPr>
          <a:lstStyle/>
          <a:p>
            <a:pPr indent="0" lvl="0" marL="0" marR="0" rtl="0" algn="l">
              <a:lnSpc>
                <a:spcPct val="90000"/>
              </a:lnSpc>
              <a:spcBef>
                <a:spcPts val="0"/>
              </a:spcBef>
              <a:spcAft>
                <a:spcPts val="0"/>
              </a:spcAft>
              <a:buClr>
                <a:schemeClr val="lt1"/>
              </a:buClr>
              <a:buSzPts val="1700"/>
              <a:buFont typeface="Arial"/>
              <a:buNone/>
            </a:pPr>
            <a:r>
              <a:rPr lang="en" sz="1500">
                <a:solidFill>
                  <a:schemeClr val="dk1"/>
                </a:solidFill>
                <a:latin typeface="Arial"/>
                <a:ea typeface="Arial"/>
                <a:cs typeface="Arial"/>
                <a:sym typeface="Arial"/>
              </a:rPr>
              <a:t>You should record the clients answer as they understand their condition(s), but if it’s helpful to describe what to look for, here are some definitions for those unfamiliar with these terms…</a:t>
            </a:r>
            <a:endParaRPr sz="1500">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sz="1500">
              <a:solidFill>
                <a:schemeClr val="dk1"/>
              </a:solidFill>
              <a:latin typeface="Arial"/>
              <a:ea typeface="Arial"/>
              <a:cs typeface="Arial"/>
              <a:sym typeface="Arial"/>
            </a:endParaRPr>
          </a:p>
          <a:p>
            <a:pPr indent="-260350" lvl="0" marL="342900" rtl="0" algn="l">
              <a:lnSpc>
                <a:spcPct val="100000"/>
              </a:lnSpc>
              <a:spcBef>
                <a:spcPts val="0"/>
              </a:spcBef>
              <a:spcAft>
                <a:spcPts val="0"/>
              </a:spcAft>
              <a:buClr>
                <a:schemeClr val="dk1"/>
              </a:buClr>
              <a:buSzPts val="1500"/>
              <a:buChar char="•"/>
            </a:pPr>
            <a:r>
              <a:rPr b="1" lang="en" sz="1500">
                <a:solidFill>
                  <a:schemeClr val="dk1"/>
                </a:solidFill>
                <a:latin typeface="Arial"/>
                <a:ea typeface="Arial"/>
                <a:cs typeface="Arial"/>
                <a:sym typeface="Arial"/>
              </a:rPr>
              <a:t>Serious Mental Illness </a:t>
            </a:r>
            <a:r>
              <a:rPr lang="en" sz="1500">
                <a:solidFill>
                  <a:schemeClr val="dk1"/>
                </a:solidFill>
                <a:latin typeface="Arial"/>
                <a:ea typeface="Arial"/>
                <a:cs typeface="Arial"/>
                <a:sym typeface="Arial"/>
              </a:rPr>
              <a:t>- Examples: Major Depressive Disorder (Depression), Bipolar DIsorder, Anxiety Disorder, Schizophrenia, Schizoaffective DIsorder, Delusional Disorder, etc. </a:t>
            </a:r>
            <a:endParaRPr sz="1500">
              <a:solidFill>
                <a:schemeClr val="dk1"/>
              </a:solidFill>
              <a:latin typeface="Arial"/>
              <a:ea typeface="Arial"/>
              <a:cs typeface="Arial"/>
              <a:sym typeface="Arial"/>
            </a:endParaRPr>
          </a:p>
          <a:p>
            <a:pPr indent="0" lvl="0" marL="342900" rtl="0" algn="l">
              <a:lnSpc>
                <a:spcPct val="100000"/>
              </a:lnSpc>
              <a:spcBef>
                <a:spcPts val="0"/>
              </a:spcBef>
              <a:spcAft>
                <a:spcPts val="0"/>
              </a:spcAft>
              <a:buNone/>
            </a:pPr>
            <a:r>
              <a:t/>
            </a:r>
            <a:endParaRPr sz="1500">
              <a:solidFill>
                <a:schemeClr val="dk1"/>
              </a:solidFill>
              <a:latin typeface="Arial"/>
              <a:ea typeface="Arial"/>
              <a:cs typeface="Arial"/>
              <a:sym typeface="Arial"/>
            </a:endParaRPr>
          </a:p>
          <a:p>
            <a:pPr indent="-260350" lvl="0" marL="342900" rtl="0" algn="l">
              <a:lnSpc>
                <a:spcPct val="100000"/>
              </a:lnSpc>
              <a:spcBef>
                <a:spcPts val="0"/>
              </a:spcBef>
              <a:spcAft>
                <a:spcPts val="0"/>
              </a:spcAft>
              <a:buClr>
                <a:schemeClr val="dk1"/>
              </a:buClr>
              <a:buSzPts val="1500"/>
              <a:buChar char="•"/>
            </a:pPr>
            <a:r>
              <a:rPr b="1" lang="en" sz="1500">
                <a:solidFill>
                  <a:schemeClr val="dk1"/>
                </a:solidFill>
                <a:latin typeface="Arial"/>
                <a:ea typeface="Arial"/>
                <a:cs typeface="Arial"/>
                <a:sym typeface="Arial"/>
              </a:rPr>
              <a:t>Developmental Disability</a:t>
            </a:r>
            <a:r>
              <a:rPr lang="en" sz="1500">
                <a:solidFill>
                  <a:schemeClr val="dk1"/>
                </a:solidFill>
                <a:latin typeface="Arial"/>
                <a:ea typeface="Arial"/>
                <a:cs typeface="Arial"/>
                <a:sym typeface="Arial"/>
              </a:rPr>
              <a:t> - Examples: Intellectual Disability (Previously Mental Retardation), chromosomal disorders, Autism Spectrum Disorder (ASD). Another definition can be “generalized neurodevelopmental disorder characterized by significantly impaired intellectual and adaptive functioning.” </a:t>
            </a:r>
            <a:endParaRPr sz="1500">
              <a:solidFill>
                <a:schemeClr val="dk1"/>
              </a:solidFill>
              <a:latin typeface="Arial"/>
              <a:ea typeface="Arial"/>
              <a:cs typeface="Arial"/>
              <a:sym typeface="Arial"/>
            </a:endParaRPr>
          </a:p>
          <a:p>
            <a:pPr indent="0" lvl="0" marL="342900" rtl="0" algn="l">
              <a:lnSpc>
                <a:spcPct val="100000"/>
              </a:lnSpc>
              <a:spcBef>
                <a:spcPts val="0"/>
              </a:spcBef>
              <a:spcAft>
                <a:spcPts val="0"/>
              </a:spcAft>
              <a:buNone/>
            </a:pPr>
            <a:r>
              <a:t/>
            </a:r>
            <a:endParaRPr sz="1500">
              <a:solidFill>
                <a:schemeClr val="dk1"/>
              </a:solidFill>
              <a:latin typeface="Arial"/>
              <a:ea typeface="Arial"/>
              <a:cs typeface="Arial"/>
              <a:sym typeface="Arial"/>
            </a:endParaRPr>
          </a:p>
          <a:p>
            <a:pPr indent="-260350" lvl="0" marL="342900" rtl="0" algn="l">
              <a:lnSpc>
                <a:spcPct val="100000"/>
              </a:lnSpc>
              <a:spcBef>
                <a:spcPts val="0"/>
              </a:spcBef>
              <a:spcAft>
                <a:spcPts val="0"/>
              </a:spcAft>
              <a:buClr>
                <a:schemeClr val="dk1"/>
              </a:buClr>
              <a:buSzPts val="1500"/>
              <a:buChar char="•"/>
            </a:pPr>
            <a:r>
              <a:rPr b="1" lang="en" sz="1500">
                <a:solidFill>
                  <a:schemeClr val="dk1"/>
                </a:solidFill>
                <a:latin typeface="Arial"/>
                <a:ea typeface="Arial"/>
                <a:cs typeface="Arial"/>
                <a:sym typeface="Arial"/>
              </a:rPr>
              <a:t>Substance Use Disorder </a:t>
            </a:r>
            <a:r>
              <a:rPr lang="en" sz="1500">
                <a:solidFill>
                  <a:schemeClr val="dk1"/>
                </a:solidFill>
                <a:latin typeface="Arial"/>
                <a:ea typeface="Arial"/>
                <a:cs typeface="Arial"/>
                <a:sym typeface="Arial"/>
              </a:rPr>
              <a:t>- Includes any diagnosis of substance use disorder. “Substance use disorders occur when the recurrent use of alcohol and/or drugs causes clinically and functionally significant impairment, such as health problems, disability, and failure to meet major responsibilities at work, school, or home.”</a:t>
            </a:r>
            <a:endParaRPr>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6"/>
          <p:cNvSpPr txBox="1"/>
          <p:nvPr>
            <p:ph type="title"/>
          </p:nvPr>
        </p:nvSpPr>
        <p:spPr>
          <a:xfrm>
            <a:off x="4131000" y="197075"/>
            <a:ext cx="4498800" cy="673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Disab</a:t>
            </a:r>
            <a:r>
              <a:rPr lang="en">
                <a:solidFill>
                  <a:schemeClr val="dk1"/>
                </a:solidFill>
                <a:latin typeface="Arial"/>
                <a:ea typeface="Arial"/>
                <a:cs typeface="Arial"/>
                <a:sym typeface="Arial"/>
              </a:rPr>
              <a:t>ling Condition(s)?</a:t>
            </a:r>
            <a:endParaRPr>
              <a:solidFill>
                <a:schemeClr val="dk1"/>
              </a:solidFill>
              <a:latin typeface="Arial"/>
              <a:ea typeface="Arial"/>
              <a:cs typeface="Arial"/>
              <a:sym typeface="Arial"/>
            </a:endParaRPr>
          </a:p>
        </p:txBody>
      </p:sp>
      <p:sp>
        <p:nvSpPr>
          <p:cNvPr id="406" name="Google Shape;406;p66"/>
          <p:cNvSpPr txBox="1"/>
          <p:nvPr>
            <p:ph idx="1" type="body"/>
          </p:nvPr>
        </p:nvSpPr>
        <p:spPr>
          <a:xfrm>
            <a:off x="514350" y="992971"/>
            <a:ext cx="8115300" cy="3364500"/>
          </a:xfrm>
          <a:prstGeom prst="rect">
            <a:avLst/>
          </a:prstGeom>
          <a:noFill/>
          <a:ln>
            <a:noFill/>
          </a:ln>
        </p:spPr>
        <p:txBody>
          <a:bodyPr anchorCtr="0" anchor="t" bIns="68575" lIns="68575" spcFirstLastPara="1" rIns="68575" wrap="square" tIns="68575">
            <a:normAutofit lnSpcReduction="10000"/>
          </a:bodyPr>
          <a:lstStyle/>
          <a:p>
            <a:pPr indent="-273050" lvl="0" marL="342900" marR="0" rtl="0" algn="l">
              <a:lnSpc>
                <a:spcPct val="90000"/>
              </a:lnSpc>
              <a:spcBef>
                <a:spcPts val="0"/>
              </a:spcBef>
              <a:spcAft>
                <a:spcPts val="0"/>
              </a:spcAft>
              <a:buClr>
                <a:schemeClr val="dk1"/>
              </a:buClr>
              <a:buSzPts val="1700"/>
              <a:buChar char="•"/>
            </a:pPr>
            <a:r>
              <a:rPr b="1" lang="en">
                <a:solidFill>
                  <a:schemeClr val="dk1"/>
                </a:solidFill>
                <a:latin typeface="Arial"/>
                <a:ea typeface="Arial"/>
                <a:cs typeface="Arial"/>
                <a:sym typeface="Arial"/>
              </a:rPr>
              <a:t>HIV/AIDS</a:t>
            </a:r>
            <a:r>
              <a:rPr lang="en">
                <a:solidFill>
                  <a:schemeClr val="dk1"/>
                </a:solidFill>
                <a:latin typeface="Arial"/>
                <a:ea typeface="Arial"/>
                <a:cs typeface="Arial"/>
                <a:sym typeface="Arial"/>
              </a:rPr>
              <a:t> - </a:t>
            </a:r>
            <a:r>
              <a:rPr lang="en" sz="1500">
                <a:solidFill>
                  <a:schemeClr val="dk1"/>
                </a:solidFill>
                <a:latin typeface="Arial"/>
                <a:ea typeface="Arial"/>
                <a:cs typeface="Arial"/>
                <a:sym typeface="Arial"/>
              </a:rPr>
              <a:t>Diagnosed with either HIV or AIDS</a:t>
            </a:r>
            <a:endParaRPr sz="1500">
              <a:solidFill>
                <a:schemeClr val="dk1"/>
              </a:solidFill>
              <a:latin typeface="Arial"/>
              <a:ea typeface="Arial"/>
              <a:cs typeface="Arial"/>
              <a:sym typeface="Arial"/>
            </a:endParaRPr>
          </a:p>
          <a:p>
            <a:pPr indent="0" lvl="0" marL="342900" marR="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0" lvl="0" marL="342900" marR="0" rtl="0" algn="l">
              <a:lnSpc>
                <a:spcPct val="90000"/>
              </a:lnSpc>
              <a:spcBef>
                <a:spcPts val="0"/>
              </a:spcBef>
              <a:spcAft>
                <a:spcPts val="0"/>
              </a:spcAft>
              <a:buNone/>
            </a:pPr>
            <a:r>
              <a:t/>
            </a:r>
            <a:endParaRPr sz="500">
              <a:solidFill>
                <a:schemeClr val="dk1"/>
              </a:solidFill>
              <a:latin typeface="Arial"/>
              <a:ea typeface="Arial"/>
              <a:cs typeface="Arial"/>
              <a:sym typeface="Arial"/>
            </a:endParaRPr>
          </a:p>
          <a:p>
            <a:pPr indent="-273050" lvl="0" marL="342900" rtl="0" algn="l">
              <a:spcBef>
                <a:spcPts val="0"/>
              </a:spcBef>
              <a:spcAft>
                <a:spcPts val="0"/>
              </a:spcAft>
              <a:buClr>
                <a:schemeClr val="dk1"/>
              </a:buClr>
              <a:buSzPts val="1700"/>
              <a:buChar char="•"/>
            </a:pPr>
            <a:r>
              <a:rPr b="1" lang="en">
                <a:solidFill>
                  <a:schemeClr val="dk1"/>
                </a:solidFill>
                <a:latin typeface="Arial"/>
                <a:ea typeface="Arial"/>
                <a:cs typeface="Arial"/>
                <a:sym typeface="Arial"/>
              </a:rPr>
              <a:t>PTSD</a:t>
            </a:r>
            <a:r>
              <a:rPr lang="en">
                <a:solidFill>
                  <a:schemeClr val="dk1"/>
                </a:solidFill>
                <a:latin typeface="Arial"/>
                <a:ea typeface="Arial"/>
                <a:cs typeface="Arial"/>
                <a:sym typeface="Arial"/>
              </a:rPr>
              <a:t> - </a:t>
            </a:r>
            <a:r>
              <a:rPr b="1" lang="en">
                <a:solidFill>
                  <a:schemeClr val="dk1"/>
                </a:solidFill>
                <a:latin typeface="Arial"/>
                <a:ea typeface="Arial"/>
                <a:cs typeface="Arial"/>
                <a:sym typeface="Arial"/>
              </a:rPr>
              <a:t>Post Traumatic Stress DIsorder </a:t>
            </a:r>
            <a:r>
              <a:rPr lang="en">
                <a:solidFill>
                  <a:schemeClr val="dk1"/>
                </a:solidFill>
                <a:latin typeface="Arial"/>
                <a:ea typeface="Arial"/>
                <a:cs typeface="Arial"/>
                <a:sym typeface="Arial"/>
              </a:rPr>
              <a:t>- </a:t>
            </a:r>
            <a:r>
              <a:rPr lang="en" sz="1500">
                <a:solidFill>
                  <a:schemeClr val="dk1"/>
                </a:solidFill>
                <a:latin typeface="Arial"/>
                <a:ea typeface="Arial"/>
                <a:cs typeface="Arial"/>
                <a:sym typeface="Arial"/>
              </a:rPr>
              <a:t>“PTSD (posttraumatic stress disorder) is a mental health problem that some people develop after experiencing or witnessing a life-threatening event, like combat, a natural disaster, a car accident, or sexual assault.”</a:t>
            </a:r>
            <a:endParaRPr sz="1500">
              <a:solidFill>
                <a:schemeClr val="dk1"/>
              </a:solidFill>
              <a:latin typeface="Arial"/>
              <a:ea typeface="Arial"/>
              <a:cs typeface="Arial"/>
              <a:sym typeface="Arial"/>
            </a:endParaRPr>
          </a:p>
          <a:p>
            <a:pPr indent="0" lvl="0" marL="342900" rtl="0" algn="l">
              <a:spcBef>
                <a:spcPts val="0"/>
              </a:spcBef>
              <a:spcAft>
                <a:spcPts val="0"/>
              </a:spcAft>
              <a:buNone/>
            </a:pPr>
            <a:r>
              <a:t/>
            </a:r>
            <a:endParaRPr>
              <a:solidFill>
                <a:schemeClr val="dk1"/>
              </a:solidFill>
              <a:latin typeface="Arial"/>
              <a:ea typeface="Arial"/>
              <a:cs typeface="Arial"/>
              <a:sym typeface="Arial"/>
            </a:endParaRPr>
          </a:p>
          <a:p>
            <a:pPr indent="0" lvl="0" marL="342900" rtl="0" algn="l">
              <a:spcBef>
                <a:spcPts val="0"/>
              </a:spcBef>
              <a:spcAft>
                <a:spcPts val="0"/>
              </a:spcAft>
              <a:buNone/>
            </a:pPr>
            <a:r>
              <a:t/>
            </a:r>
            <a:endParaRPr sz="500">
              <a:solidFill>
                <a:schemeClr val="dk1"/>
              </a:solidFill>
              <a:latin typeface="Arial"/>
              <a:ea typeface="Arial"/>
              <a:cs typeface="Arial"/>
              <a:sym typeface="Arial"/>
            </a:endParaRPr>
          </a:p>
          <a:p>
            <a:pPr indent="-273050" lvl="0" marL="342900" rtl="0" algn="l">
              <a:spcBef>
                <a:spcPts val="0"/>
              </a:spcBef>
              <a:spcAft>
                <a:spcPts val="0"/>
              </a:spcAft>
              <a:buClr>
                <a:schemeClr val="dk1"/>
              </a:buClr>
              <a:buSzPts val="1700"/>
              <a:buChar char="•"/>
            </a:pPr>
            <a:r>
              <a:rPr b="1" lang="en">
                <a:solidFill>
                  <a:schemeClr val="dk1"/>
                </a:solidFill>
                <a:latin typeface="Arial"/>
                <a:ea typeface="Arial"/>
                <a:cs typeface="Arial"/>
                <a:sym typeface="Arial"/>
              </a:rPr>
              <a:t>Brain Injury</a:t>
            </a:r>
            <a:r>
              <a:rPr lang="en">
                <a:solidFill>
                  <a:schemeClr val="dk1"/>
                </a:solidFill>
                <a:latin typeface="Arial"/>
                <a:ea typeface="Arial"/>
                <a:cs typeface="Arial"/>
                <a:sym typeface="Arial"/>
              </a:rPr>
              <a:t> - </a:t>
            </a:r>
            <a:r>
              <a:rPr lang="en" sz="1500">
                <a:solidFill>
                  <a:schemeClr val="dk1"/>
                </a:solidFill>
                <a:latin typeface="Arial"/>
                <a:ea typeface="Arial"/>
                <a:cs typeface="Arial"/>
                <a:sym typeface="Arial"/>
              </a:rPr>
              <a:t>As the name implies, injury to the brain either from direct trauma like a car accident or shaken baby syndrome or indirect trauma like complications during childbirth or oxygen deprivation. Traumatic Brain Injury (TBI) is a common name associated with this type of injury.  </a:t>
            </a:r>
            <a:endParaRPr sz="1500">
              <a:solidFill>
                <a:schemeClr val="dk1"/>
              </a:solidFill>
              <a:latin typeface="Arial"/>
              <a:ea typeface="Arial"/>
              <a:cs typeface="Arial"/>
              <a:sym typeface="Arial"/>
            </a:endParaRPr>
          </a:p>
          <a:p>
            <a:pPr indent="0" lvl="0" marL="342900" rtl="0" algn="l">
              <a:spcBef>
                <a:spcPts val="0"/>
              </a:spcBef>
              <a:spcAft>
                <a:spcPts val="0"/>
              </a:spcAft>
              <a:buNone/>
            </a:pPr>
            <a:r>
              <a:t/>
            </a:r>
            <a:endParaRPr>
              <a:solidFill>
                <a:schemeClr val="dk1"/>
              </a:solidFill>
              <a:latin typeface="Arial"/>
              <a:ea typeface="Arial"/>
              <a:cs typeface="Arial"/>
              <a:sym typeface="Arial"/>
            </a:endParaRPr>
          </a:p>
          <a:p>
            <a:pPr indent="0" lvl="0" marL="342900" rtl="0" algn="l">
              <a:spcBef>
                <a:spcPts val="0"/>
              </a:spcBef>
              <a:spcAft>
                <a:spcPts val="0"/>
              </a:spcAft>
              <a:buNone/>
            </a:pPr>
            <a:r>
              <a:t/>
            </a:r>
            <a:endParaRPr sz="500">
              <a:solidFill>
                <a:schemeClr val="dk1"/>
              </a:solidFill>
              <a:latin typeface="Arial"/>
              <a:ea typeface="Arial"/>
              <a:cs typeface="Arial"/>
              <a:sym typeface="Arial"/>
            </a:endParaRPr>
          </a:p>
          <a:p>
            <a:pPr indent="-273050" lvl="0" marL="342900" rtl="0" algn="l">
              <a:spcBef>
                <a:spcPts val="0"/>
              </a:spcBef>
              <a:spcAft>
                <a:spcPts val="0"/>
              </a:spcAft>
              <a:buClr>
                <a:schemeClr val="dk1"/>
              </a:buClr>
              <a:buSzPts val="1700"/>
              <a:buChar char="•"/>
            </a:pPr>
            <a:r>
              <a:rPr b="1" lang="en">
                <a:solidFill>
                  <a:schemeClr val="dk1"/>
                </a:solidFill>
                <a:latin typeface="Arial"/>
                <a:ea typeface="Arial"/>
                <a:cs typeface="Arial"/>
                <a:sym typeface="Arial"/>
              </a:rPr>
              <a:t>Chronic Physical Illness/Disability </a:t>
            </a:r>
            <a:r>
              <a:rPr lang="en">
                <a:solidFill>
                  <a:schemeClr val="dk1"/>
                </a:solidFill>
                <a:latin typeface="Arial"/>
                <a:ea typeface="Arial"/>
                <a:cs typeface="Arial"/>
                <a:sym typeface="Arial"/>
              </a:rPr>
              <a:t>-</a:t>
            </a:r>
            <a:r>
              <a:rPr lang="en" sz="1500">
                <a:solidFill>
                  <a:schemeClr val="dk1"/>
                </a:solidFill>
                <a:latin typeface="Arial"/>
                <a:ea typeface="Arial"/>
                <a:cs typeface="Arial"/>
                <a:sym typeface="Arial"/>
              </a:rPr>
              <a:t> an enduring health problem that will not go away – for example: diabetes, asthma, arthritis. Chronic physical illnesses can be managed, but they cannot be cured. </a:t>
            </a:r>
            <a:endParaRPr sz="1500">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7"/>
          <p:cNvSpPr txBox="1"/>
          <p:nvPr>
            <p:ph type="title"/>
          </p:nvPr>
        </p:nvSpPr>
        <p:spPr>
          <a:xfrm>
            <a:off x="5211000" y="197075"/>
            <a:ext cx="3418800" cy="673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lang="en">
                <a:solidFill>
                  <a:schemeClr val="dk1"/>
                </a:solidFill>
                <a:latin typeface="Arial"/>
                <a:ea typeface="Arial"/>
                <a:cs typeface="Arial"/>
                <a:sym typeface="Arial"/>
              </a:rPr>
              <a:t>Electronic Survey</a:t>
            </a:r>
            <a:endParaRPr>
              <a:solidFill>
                <a:schemeClr val="dk1"/>
              </a:solidFill>
              <a:latin typeface="Arial"/>
              <a:ea typeface="Arial"/>
              <a:cs typeface="Arial"/>
              <a:sym typeface="Arial"/>
            </a:endParaRPr>
          </a:p>
        </p:txBody>
      </p:sp>
      <p:sp>
        <p:nvSpPr>
          <p:cNvPr id="412" name="Google Shape;412;p67"/>
          <p:cNvSpPr txBox="1"/>
          <p:nvPr>
            <p:ph idx="1" type="body"/>
          </p:nvPr>
        </p:nvSpPr>
        <p:spPr>
          <a:xfrm>
            <a:off x="514350" y="992976"/>
            <a:ext cx="8115300" cy="4002000"/>
          </a:xfrm>
          <a:prstGeom prst="rect">
            <a:avLst/>
          </a:prstGeom>
          <a:noFill/>
          <a:ln>
            <a:noFill/>
          </a:ln>
        </p:spPr>
        <p:txBody>
          <a:bodyPr anchorCtr="0" anchor="t" bIns="68575" lIns="68575" spcFirstLastPara="1" rIns="68575" wrap="square" tIns="68575">
            <a:normAutofit fontScale="85000" lnSpcReduction="20000"/>
          </a:bodyPr>
          <a:lstStyle/>
          <a:p>
            <a:pPr indent="0" lvl="0" marL="0" rtl="0" algn="l">
              <a:spcBef>
                <a:spcPts val="0"/>
              </a:spcBef>
              <a:spcAft>
                <a:spcPts val="0"/>
              </a:spcAft>
              <a:buNone/>
            </a:pPr>
            <a:r>
              <a:rPr lang="en">
                <a:solidFill>
                  <a:schemeClr val="dk1"/>
                </a:solidFill>
                <a:latin typeface="Arial"/>
                <a:ea typeface="Arial"/>
                <a:cs typeface="Arial"/>
                <a:sym typeface="Arial"/>
              </a:rPr>
              <a:t>Let’s take some time to go through the PIT Electronic Survey. To save time I will go through the Unsheltered Count Survey only and complete a survey with fake information. However, here are the links for all surveys.</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ct val="1000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ct val="100000"/>
              <a:buFont typeface="Arial"/>
              <a:buNone/>
            </a:pPr>
            <a:r>
              <a:t/>
            </a:r>
            <a:endParaRPr>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ct val="91666"/>
              <a:buFont typeface="Arial"/>
              <a:buNone/>
            </a:pPr>
            <a:r>
              <a:rPr b="1" lang="en" sz="1200" u="sng">
                <a:solidFill>
                  <a:srgbClr val="242424"/>
                </a:solidFill>
                <a:highlight>
                  <a:srgbClr val="FFFFFF"/>
                </a:highlight>
                <a:latin typeface="Arial"/>
                <a:ea typeface="Arial"/>
                <a:cs typeface="Arial"/>
                <a:sym typeface="Arial"/>
              </a:rPr>
              <a:t>Unsheltered count survey</a:t>
            </a:r>
            <a:endParaRPr b="1" sz="1200" u="sng">
              <a:solidFill>
                <a:srgbClr val="242424"/>
              </a:solidFill>
              <a:highlight>
                <a:srgbClr val="FFFFFF"/>
              </a:highlight>
              <a:latin typeface="Arial"/>
              <a:ea typeface="Arial"/>
              <a:cs typeface="Arial"/>
              <a:sym typeface="Arial"/>
            </a:endParaRPr>
          </a:p>
          <a:p>
            <a:pPr indent="-293370" lvl="0" marL="457200" rtl="0" algn="l">
              <a:lnSpc>
                <a:spcPct val="115000"/>
              </a:lnSpc>
              <a:spcBef>
                <a:spcPts val="0"/>
              </a:spcBef>
              <a:spcAft>
                <a:spcPts val="0"/>
              </a:spcAft>
              <a:buClr>
                <a:srgbClr val="242424"/>
              </a:buClr>
              <a:buSzPct val="100000"/>
              <a:buFont typeface="Arial"/>
              <a:buChar char="●"/>
            </a:pPr>
            <a:r>
              <a:rPr lang="en" sz="1200">
                <a:solidFill>
                  <a:srgbClr val="242424"/>
                </a:solidFill>
                <a:highlight>
                  <a:srgbClr val="FFFFFF"/>
                </a:highlight>
                <a:latin typeface="Arial"/>
                <a:ea typeface="Arial"/>
                <a:cs typeface="Arial"/>
                <a:sym typeface="Arial"/>
              </a:rPr>
              <a:t>Browser link: </a:t>
            </a:r>
            <a:r>
              <a:rPr lang="en" sz="1200" u="sng">
                <a:solidFill>
                  <a:srgbClr val="0563C1"/>
                </a:solidFill>
                <a:highlight>
                  <a:srgbClr val="FFFFFF"/>
                </a:highlight>
                <a:latin typeface="Arial"/>
                <a:ea typeface="Arial"/>
                <a:cs typeface="Arial"/>
                <a:sym typeface="Arial"/>
                <a:hlinkClick r:id="rId3">
                  <a:extLst>
                    <a:ext uri="{A12FA001-AC4F-418D-AE19-62706E023703}">
                      <ahyp:hlinkClr val="tx"/>
                    </a:ext>
                  </a:extLst>
                </a:hlinkClick>
              </a:rPr>
              <a:t>https://arcg.is/1emnCz</a:t>
            </a:r>
            <a:endParaRPr sz="1200" u="sng">
              <a:solidFill>
                <a:srgbClr val="0563C1"/>
              </a:solidFill>
              <a:highlight>
                <a:srgbClr val="FFFFFF"/>
              </a:highlight>
              <a:latin typeface="Arial"/>
              <a:ea typeface="Arial"/>
              <a:cs typeface="Arial"/>
              <a:sym typeface="Arial"/>
            </a:endParaRPr>
          </a:p>
          <a:p>
            <a:pPr indent="-293369" lvl="1" marL="914400" rtl="0" algn="l">
              <a:lnSpc>
                <a:spcPct val="115000"/>
              </a:lnSpc>
              <a:spcBef>
                <a:spcPts val="0"/>
              </a:spcBef>
              <a:spcAft>
                <a:spcPts val="0"/>
              </a:spcAft>
              <a:buClr>
                <a:schemeClr val="dk1"/>
              </a:buClr>
              <a:buSzPct val="100000"/>
              <a:buAutoNum type="alphaLcPeriod"/>
            </a:pPr>
            <a:r>
              <a:rPr lang="en" sz="1200">
                <a:solidFill>
                  <a:srgbClr val="242424"/>
                </a:solidFill>
                <a:highlight>
                  <a:srgbClr val="FFFFFF"/>
                </a:highlight>
                <a:latin typeface="Arial"/>
                <a:ea typeface="Arial"/>
                <a:cs typeface="Arial"/>
                <a:sym typeface="Arial"/>
              </a:rPr>
              <a:t>Brings you to a web browser you can use to complete surveys.</a:t>
            </a:r>
            <a:endParaRPr sz="1200">
              <a:solidFill>
                <a:srgbClr val="242424"/>
              </a:solidFill>
              <a:highlight>
                <a:srgbClr val="FFFFFF"/>
              </a:highlight>
              <a:latin typeface="Arial"/>
              <a:ea typeface="Arial"/>
              <a:cs typeface="Arial"/>
              <a:sym typeface="Arial"/>
            </a:endParaRPr>
          </a:p>
          <a:p>
            <a:pPr indent="-293369" lvl="1" marL="914400" rtl="0" algn="l">
              <a:lnSpc>
                <a:spcPct val="115000"/>
              </a:lnSpc>
              <a:spcBef>
                <a:spcPts val="0"/>
              </a:spcBef>
              <a:spcAft>
                <a:spcPts val="0"/>
              </a:spcAft>
              <a:buClr>
                <a:srgbClr val="242424"/>
              </a:buClr>
              <a:buSzPct val="100000"/>
              <a:buFont typeface="Arial"/>
              <a:buAutoNum type="alphaLcPeriod"/>
            </a:pPr>
            <a:r>
              <a:rPr lang="en" sz="1200">
                <a:solidFill>
                  <a:srgbClr val="242424"/>
                </a:solidFill>
                <a:highlight>
                  <a:srgbClr val="FFFFFF"/>
                </a:highlight>
                <a:latin typeface="Arial"/>
                <a:ea typeface="Arial"/>
                <a:cs typeface="Arial"/>
                <a:sym typeface="Arial"/>
              </a:rPr>
              <a:t>You must be connected to the internet to use this option.</a:t>
            </a:r>
            <a:endParaRPr sz="1200">
              <a:solidFill>
                <a:srgbClr val="242424"/>
              </a:solidFill>
              <a:highlight>
                <a:srgbClr val="FFFFFF"/>
              </a:highlight>
              <a:latin typeface="Arial"/>
              <a:ea typeface="Arial"/>
              <a:cs typeface="Arial"/>
              <a:sym typeface="Arial"/>
            </a:endParaRPr>
          </a:p>
          <a:p>
            <a:pPr indent="-293370" lvl="0" marL="457200" rtl="0" algn="l">
              <a:lnSpc>
                <a:spcPct val="115000"/>
              </a:lnSpc>
              <a:spcBef>
                <a:spcPts val="0"/>
              </a:spcBef>
              <a:spcAft>
                <a:spcPts val="0"/>
              </a:spcAft>
              <a:buClr>
                <a:srgbClr val="242424"/>
              </a:buClr>
              <a:buSzPct val="100000"/>
              <a:buFont typeface="Arial"/>
              <a:buChar char="●"/>
            </a:pPr>
            <a:r>
              <a:rPr lang="en" sz="1200">
                <a:solidFill>
                  <a:srgbClr val="242424"/>
                </a:solidFill>
                <a:highlight>
                  <a:srgbClr val="FFFFFF"/>
                </a:highlight>
                <a:latin typeface="Arial"/>
                <a:ea typeface="Arial"/>
                <a:cs typeface="Arial"/>
                <a:sym typeface="Arial"/>
              </a:rPr>
              <a:t>App Link: </a:t>
            </a:r>
            <a:r>
              <a:rPr lang="en" sz="1200" u="sng">
                <a:solidFill>
                  <a:srgbClr val="0563C1"/>
                </a:solidFill>
                <a:highlight>
                  <a:srgbClr val="FFFFFF"/>
                </a:highlight>
                <a:latin typeface="Arial"/>
                <a:ea typeface="Arial"/>
                <a:cs typeface="Arial"/>
                <a:sym typeface="Arial"/>
                <a:hlinkClick r:id="rId4">
                  <a:extLst>
                    <a:ext uri="{A12FA001-AC4F-418D-AE19-62706E023703}">
                      <ahyp:hlinkClr val="tx"/>
                    </a:ext>
                  </a:extLst>
                </a:hlinkClick>
              </a:rPr>
              <a:t>https://survey123.arcgis.app?itemID=09763a2829234afea79b9cc2f50bd53b</a:t>
            </a:r>
            <a:endParaRPr sz="1200" u="sng">
              <a:solidFill>
                <a:srgbClr val="0563C1"/>
              </a:solidFill>
              <a:highlight>
                <a:srgbClr val="FFFFFF"/>
              </a:highlight>
              <a:latin typeface="Arial"/>
              <a:ea typeface="Arial"/>
              <a:cs typeface="Arial"/>
              <a:sym typeface="Arial"/>
            </a:endParaRPr>
          </a:p>
          <a:p>
            <a:pPr indent="-293369" lvl="1" marL="914400" rtl="0" algn="l">
              <a:lnSpc>
                <a:spcPct val="115000"/>
              </a:lnSpc>
              <a:spcBef>
                <a:spcPts val="0"/>
              </a:spcBef>
              <a:spcAft>
                <a:spcPts val="0"/>
              </a:spcAft>
              <a:buClr>
                <a:schemeClr val="dk1"/>
              </a:buClr>
              <a:buSzPct val="100000"/>
              <a:buAutoNum type="alphaLcPeriod"/>
            </a:pPr>
            <a:r>
              <a:rPr lang="en" sz="1200">
                <a:solidFill>
                  <a:srgbClr val="242424"/>
                </a:solidFill>
                <a:highlight>
                  <a:srgbClr val="FFFFFF"/>
                </a:highlight>
                <a:latin typeface="Arial"/>
                <a:ea typeface="Arial"/>
                <a:cs typeface="Arial"/>
                <a:sym typeface="Arial"/>
              </a:rPr>
              <a:t>App link brings you to a page to download the app to your device. Microsoft, Apple, </a:t>
            </a:r>
            <a:endParaRPr sz="1200">
              <a:solidFill>
                <a:srgbClr val="242424"/>
              </a:solidFill>
              <a:highlight>
                <a:srgbClr val="FFFFFF"/>
              </a:highlight>
              <a:latin typeface="Arial"/>
              <a:ea typeface="Arial"/>
              <a:cs typeface="Arial"/>
              <a:sym typeface="Arial"/>
            </a:endParaRPr>
          </a:p>
          <a:p>
            <a:pPr indent="0" lvl="0" marL="914400" rtl="0" algn="l">
              <a:lnSpc>
                <a:spcPct val="115000"/>
              </a:lnSpc>
              <a:spcBef>
                <a:spcPts val="0"/>
              </a:spcBef>
              <a:spcAft>
                <a:spcPts val="0"/>
              </a:spcAft>
              <a:buNone/>
            </a:pPr>
            <a:r>
              <a:rPr lang="en" sz="1200">
                <a:solidFill>
                  <a:srgbClr val="242424"/>
                </a:solidFill>
                <a:highlight>
                  <a:srgbClr val="FFFFFF"/>
                </a:highlight>
                <a:latin typeface="Arial"/>
                <a:ea typeface="Arial"/>
                <a:cs typeface="Arial"/>
                <a:sym typeface="Arial"/>
              </a:rPr>
              <a:t>and Google compatible.</a:t>
            </a:r>
            <a:endParaRPr sz="1200">
              <a:solidFill>
                <a:srgbClr val="242424"/>
              </a:solidFill>
              <a:highlight>
                <a:srgbClr val="FFFFFF"/>
              </a:highlight>
              <a:latin typeface="Arial"/>
              <a:ea typeface="Arial"/>
              <a:cs typeface="Arial"/>
              <a:sym typeface="Arial"/>
            </a:endParaRPr>
          </a:p>
          <a:p>
            <a:pPr indent="-293369" lvl="1" marL="914400" marR="0" rtl="0" algn="l">
              <a:lnSpc>
                <a:spcPct val="115000"/>
              </a:lnSpc>
              <a:spcBef>
                <a:spcPts val="0"/>
              </a:spcBef>
              <a:spcAft>
                <a:spcPts val="0"/>
              </a:spcAft>
              <a:buClr>
                <a:schemeClr val="dk1"/>
              </a:buClr>
              <a:buSzPct val="100000"/>
              <a:buAutoNum type="alphaLcPeriod"/>
            </a:pPr>
            <a:r>
              <a:rPr lang="en" sz="1200">
                <a:solidFill>
                  <a:srgbClr val="242424"/>
                </a:solidFill>
                <a:highlight>
                  <a:srgbClr val="FFFFFF"/>
                </a:highlight>
                <a:latin typeface="Arial"/>
                <a:ea typeface="Arial"/>
                <a:cs typeface="Arial"/>
                <a:sym typeface="Arial"/>
              </a:rPr>
              <a:t>Offline mode available.</a:t>
            </a:r>
            <a:endParaRPr sz="1200">
              <a:solidFill>
                <a:srgbClr val="242424"/>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ct val="91666"/>
              <a:buFont typeface="Arial"/>
              <a:buNone/>
            </a:pPr>
            <a:r>
              <a:rPr lang="en" sz="1200">
                <a:solidFill>
                  <a:srgbClr val="242424"/>
                </a:solidFill>
                <a:highlight>
                  <a:srgbClr val="FFFFFF"/>
                </a:highlight>
                <a:latin typeface="Arial"/>
                <a:ea typeface="Arial"/>
                <a:cs typeface="Arial"/>
                <a:sym typeface="Arial"/>
              </a:rPr>
              <a:t> </a:t>
            </a:r>
            <a:endParaRPr sz="1200">
              <a:solidFill>
                <a:srgbClr val="242424"/>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ct val="91666"/>
              <a:buFont typeface="Arial"/>
              <a:buNone/>
            </a:pPr>
            <a:r>
              <a:t/>
            </a:r>
            <a:endParaRPr sz="1200">
              <a:solidFill>
                <a:srgbClr val="242424"/>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ct val="91666"/>
              <a:buFont typeface="Arial"/>
              <a:buNone/>
            </a:pPr>
            <a:r>
              <a:rPr lang="en" sz="1200">
                <a:solidFill>
                  <a:srgbClr val="242424"/>
                </a:solidFill>
                <a:highlight>
                  <a:srgbClr val="FFFFFF"/>
                </a:highlight>
                <a:latin typeface="Arial"/>
                <a:ea typeface="Arial"/>
                <a:cs typeface="Arial"/>
                <a:sym typeface="Arial"/>
              </a:rPr>
              <a:t>—----------------------------------------------------------------------------------------------------------------------------------------------------------</a:t>
            </a:r>
            <a:endParaRPr sz="1200">
              <a:solidFill>
                <a:srgbClr val="242424"/>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ct val="91666"/>
              <a:buFont typeface="Arial"/>
              <a:buNone/>
            </a:pPr>
            <a:r>
              <a:t/>
            </a:r>
            <a:endParaRPr sz="1200">
              <a:solidFill>
                <a:srgbClr val="242424"/>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ct val="91666"/>
              <a:buFont typeface="Arial"/>
              <a:buNone/>
            </a:pPr>
            <a:r>
              <a:rPr b="1" lang="en" sz="1200" u="sng">
                <a:solidFill>
                  <a:srgbClr val="242424"/>
                </a:solidFill>
                <a:highlight>
                  <a:srgbClr val="FFFFFF"/>
                </a:highlight>
                <a:latin typeface="Arial"/>
                <a:ea typeface="Arial"/>
                <a:cs typeface="Arial"/>
                <a:sym typeface="Arial"/>
              </a:rPr>
              <a:t>Sheltered count survey</a:t>
            </a:r>
            <a:endParaRPr b="1" sz="1200" u="sng">
              <a:solidFill>
                <a:srgbClr val="242424"/>
              </a:solidFill>
              <a:highlight>
                <a:srgbClr val="FFFFFF"/>
              </a:highlight>
              <a:latin typeface="Arial"/>
              <a:ea typeface="Arial"/>
              <a:cs typeface="Arial"/>
              <a:sym typeface="Arial"/>
            </a:endParaRPr>
          </a:p>
          <a:p>
            <a:pPr indent="-293370" lvl="0" marL="457200" rtl="0" algn="l">
              <a:lnSpc>
                <a:spcPct val="115000"/>
              </a:lnSpc>
              <a:spcBef>
                <a:spcPts val="0"/>
              </a:spcBef>
              <a:spcAft>
                <a:spcPts val="0"/>
              </a:spcAft>
              <a:buClr>
                <a:srgbClr val="242424"/>
              </a:buClr>
              <a:buSzPct val="100000"/>
              <a:buFont typeface="Arial"/>
              <a:buChar char="●"/>
            </a:pPr>
            <a:r>
              <a:rPr lang="en" sz="1200">
                <a:solidFill>
                  <a:srgbClr val="242424"/>
                </a:solidFill>
                <a:highlight>
                  <a:srgbClr val="FFFFFF"/>
                </a:highlight>
                <a:latin typeface="Arial"/>
                <a:ea typeface="Arial"/>
                <a:cs typeface="Arial"/>
                <a:sym typeface="Arial"/>
              </a:rPr>
              <a:t>Browser link: </a:t>
            </a:r>
            <a:r>
              <a:rPr lang="en" sz="1200" u="sng">
                <a:solidFill>
                  <a:srgbClr val="0563C1"/>
                </a:solidFill>
                <a:highlight>
                  <a:srgbClr val="FFFFFF"/>
                </a:highlight>
                <a:latin typeface="Arial"/>
                <a:ea typeface="Arial"/>
                <a:cs typeface="Arial"/>
                <a:sym typeface="Arial"/>
                <a:hlinkClick r:id="rId5">
                  <a:extLst>
                    <a:ext uri="{A12FA001-AC4F-418D-AE19-62706E023703}">
                      <ahyp:hlinkClr val="tx"/>
                    </a:ext>
                  </a:extLst>
                </a:hlinkClick>
              </a:rPr>
              <a:t>https://arcg.is/uKLru</a:t>
            </a:r>
            <a:endParaRPr sz="1200" u="sng">
              <a:solidFill>
                <a:srgbClr val="0563C1"/>
              </a:solidFill>
              <a:highlight>
                <a:srgbClr val="FFFFFF"/>
              </a:highlight>
              <a:latin typeface="Arial"/>
              <a:ea typeface="Arial"/>
              <a:cs typeface="Arial"/>
              <a:sym typeface="Arial"/>
            </a:endParaRPr>
          </a:p>
          <a:p>
            <a:pPr indent="-293369" lvl="1" marL="914400" rtl="0" algn="l">
              <a:lnSpc>
                <a:spcPct val="115000"/>
              </a:lnSpc>
              <a:spcBef>
                <a:spcPts val="0"/>
              </a:spcBef>
              <a:spcAft>
                <a:spcPts val="0"/>
              </a:spcAft>
              <a:buClr>
                <a:schemeClr val="dk1"/>
              </a:buClr>
              <a:buSzPct val="100000"/>
              <a:buAutoNum type="alphaLcPeriod"/>
            </a:pPr>
            <a:r>
              <a:rPr lang="en" sz="1200">
                <a:solidFill>
                  <a:srgbClr val="242424"/>
                </a:solidFill>
                <a:highlight>
                  <a:srgbClr val="FFFFFF"/>
                </a:highlight>
                <a:latin typeface="Arial"/>
                <a:ea typeface="Arial"/>
                <a:cs typeface="Arial"/>
                <a:sym typeface="Arial"/>
              </a:rPr>
              <a:t>Brings you to a web browser you can use to complete surveys.</a:t>
            </a:r>
            <a:endParaRPr sz="1200">
              <a:solidFill>
                <a:srgbClr val="242424"/>
              </a:solidFill>
              <a:highlight>
                <a:srgbClr val="FFFFFF"/>
              </a:highlight>
              <a:latin typeface="Arial"/>
              <a:ea typeface="Arial"/>
              <a:cs typeface="Arial"/>
              <a:sym typeface="Arial"/>
            </a:endParaRPr>
          </a:p>
          <a:p>
            <a:pPr indent="-293369" lvl="1" marL="914400" rtl="0" algn="l">
              <a:lnSpc>
                <a:spcPct val="115000"/>
              </a:lnSpc>
              <a:spcBef>
                <a:spcPts val="0"/>
              </a:spcBef>
              <a:spcAft>
                <a:spcPts val="0"/>
              </a:spcAft>
              <a:buClr>
                <a:srgbClr val="242424"/>
              </a:buClr>
              <a:buSzPct val="100000"/>
              <a:buFont typeface="Arial"/>
              <a:buAutoNum type="alphaLcPeriod"/>
            </a:pPr>
            <a:r>
              <a:rPr lang="en" sz="1200">
                <a:solidFill>
                  <a:srgbClr val="242424"/>
                </a:solidFill>
                <a:highlight>
                  <a:srgbClr val="FFFFFF"/>
                </a:highlight>
                <a:latin typeface="Arial"/>
                <a:ea typeface="Arial"/>
                <a:cs typeface="Arial"/>
                <a:sym typeface="Arial"/>
              </a:rPr>
              <a:t>You must be connected to the internet to use this option.</a:t>
            </a:r>
            <a:endParaRPr sz="1200">
              <a:solidFill>
                <a:srgbClr val="242424"/>
              </a:solidFill>
              <a:highlight>
                <a:srgbClr val="FFFFFF"/>
              </a:highlight>
              <a:latin typeface="Arial"/>
              <a:ea typeface="Arial"/>
              <a:cs typeface="Arial"/>
              <a:sym typeface="Arial"/>
            </a:endParaRPr>
          </a:p>
          <a:p>
            <a:pPr indent="-293370" lvl="0" marL="457200" rtl="0" algn="l">
              <a:lnSpc>
                <a:spcPct val="115000"/>
              </a:lnSpc>
              <a:spcBef>
                <a:spcPts val="0"/>
              </a:spcBef>
              <a:spcAft>
                <a:spcPts val="0"/>
              </a:spcAft>
              <a:buClr>
                <a:srgbClr val="242424"/>
              </a:buClr>
              <a:buSzPct val="100000"/>
              <a:buFont typeface="Arial"/>
              <a:buChar char="●"/>
            </a:pPr>
            <a:r>
              <a:rPr lang="en" sz="1200">
                <a:solidFill>
                  <a:srgbClr val="242424"/>
                </a:solidFill>
                <a:highlight>
                  <a:srgbClr val="FFFFFF"/>
                </a:highlight>
                <a:latin typeface="Arial"/>
                <a:ea typeface="Arial"/>
                <a:cs typeface="Arial"/>
                <a:sym typeface="Arial"/>
              </a:rPr>
              <a:t>App link: </a:t>
            </a:r>
            <a:r>
              <a:rPr lang="en" sz="1200" u="sng">
                <a:solidFill>
                  <a:srgbClr val="0563C1"/>
                </a:solidFill>
                <a:highlight>
                  <a:srgbClr val="FFFFFF"/>
                </a:highlight>
                <a:latin typeface="Arial"/>
                <a:ea typeface="Arial"/>
                <a:cs typeface="Arial"/>
                <a:sym typeface="Arial"/>
                <a:hlinkClick r:id="rId6">
                  <a:extLst>
                    <a:ext uri="{A12FA001-AC4F-418D-AE19-62706E023703}">
                      <ahyp:hlinkClr val="tx"/>
                    </a:ext>
                  </a:extLst>
                </a:hlinkClick>
              </a:rPr>
              <a:t>https://survey123.arcgis.app?itemID=aa2140bf59904d438e182ecb2f36d57b</a:t>
            </a:r>
            <a:endParaRPr sz="1800">
              <a:solidFill>
                <a:schemeClr val="dk1"/>
              </a:solidFill>
              <a:latin typeface="Arial"/>
              <a:ea typeface="Arial"/>
              <a:cs typeface="Arial"/>
              <a:sym typeface="Arial"/>
            </a:endParaRPr>
          </a:p>
          <a:p>
            <a:pPr indent="-293369" lvl="1" marL="914400" marR="0" rtl="0" algn="l">
              <a:lnSpc>
                <a:spcPct val="115000"/>
              </a:lnSpc>
              <a:spcBef>
                <a:spcPts val="0"/>
              </a:spcBef>
              <a:spcAft>
                <a:spcPts val="0"/>
              </a:spcAft>
              <a:buClr>
                <a:schemeClr val="dk1"/>
              </a:buClr>
              <a:buSzPct val="100000"/>
              <a:buFont typeface="Arial"/>
              <a:buAutoNum type="alphaLcPeriod"/>
            </a:pPr>
            <a:r>
              <a:rPr lang="en" sz="1200">
                <a:solidFill>
                  <a:srgbClr val="242424"/>
                </a:solidFill>
                <a:highlight>
                  <a:srgbClr val="FFFFFF"/>
                </a:highlight>
                <a:latin typeface="Arial"/>
                <a:ea typeface="Arial"/>
                <a:cs typeface="Arial"/>
                <a:sym typeface="Arial"/>
              </a:rPr>
              <a:t>App link brings you to a page to download the app to your device. Microsoft, Apple, </a:t>
            </a:r>
            <a:endParaRPr sz="1200">
              <a:solidFill>
                <a:srgbClr val="242424"/>
              </a:solidFill>
              <a:highlight>
                <a:srgbClr val="FFFFFF"/>
              </a:highlight>
              <a:latin typeface="Arial"/>
              <a:ea typeface="Arial"/>
              <a:cs typeface="Arial"/>
              <a:sym typeface="Arial"/>
            </a:endParaRPr>
          </a:p>
          <a:p>
            <a:pPr indent="0" lvl="0" marL="914400" marR="0" rtl="0" algn="l">
              <a:lnSpc>
                <a:spcPct val="115000"/>
              </a:lnSpc>
              <a:spcBef>
                <a:spcPts val="0"/>
              </a:spcBef>
              <a:spcAft>
                <a:spcPts val="0"/>
              </a:spcAft>
              <a:buNone/>
            </a:pPr>
            <a:r>
              <a:rPr lang="en" sz="1200">
                <a:solidFill>
                  <a:srgbClr val="242424"/>
                </a:solidFill>
                <a:highlight>
                  <a:srgbClr val="FFFFFF"/>
                </a:highlight>
                <a:latin typeface="Arial"/>
                <a:ea typeface="Arial"/>
                <a:cs typeface="Arial"/>
                <a:sym typeface="Arial"/>
              </a:rPr>
              <a:t>and Google compatible.</a:t>
            </a:r>
            <a:endParaRPr sz="1200">
              <a:solidFill>
                <a:srgbClr val="242424"/>
              </a:solidFill>
              <a:highlight>
                <a:srgbClr val="FFFFFF"/>
              </a:highlight>
              <a:latin typeface="Arial"/>
              <a:ea typeface="Arial"/>
              <a:cs typeface="Arial"/>
              <a:sym typeface="Arial"/>
            </a:endParaRPr>
          </a:p>
          <a:p>
            <a:pPr indent="-293369" lvl="1" marL="914400" marR="0" rtl="0" algn="l">
              <a:lnSpc>
                <a:spcPct val="115000"/>
              </a:lnSpc>
              <a:spcBef>
                <a:spcPts val="0"/>
              </a:spcBef>
              <a:spcAft>
                <a:spcPts val="0"/>
              </a:spcAft>
              <a:buClr>
                <a:schemeClr val="dk1"/>
              </a:buClr>
              <a:buSzPct val="100000"/>
              <a:buAutoNum type="alphaLcPeriod" startAt="2"/>
            </a:pPr>
            <a:r>
              <a:rPr lang="en" sz="1200">
                <a:solidFill>
                  <a:srgbClr val="242424"/>
                </a:solidFill>
                <a:highlight>
                  <a:srgbClr val="FFFFFF"/>
                </a:highlight>
                <a:latin typeface="Arial"/>
                <a:ea typeface="Arial"/>
                <a:cs typeface="Arial"/>
                <a:sym typeface="Arial"/>
              </a:rPr>
              <a:t>Offline mode available.</a:t>
            </a:r>
            <a:endParaRPr sz="1200">
              <a:solidFill>
                <a:srgbClr val="242424"/>
              </a:solidFill>
              <a:highlight>
                <a:srgbClr val="FFFFFF"/>
              </a:highlight>
              <a:latin typeface="Arial"/>
              <a:ea typeface="Arial"/>
              <a:cs typeface="Arial"/>
              <a:sym typeface="Arial"/>
            </a:endParaRPr>
          </a:p>
        </p:txBody>
      </p:sp>
      <p:pic>
        <p:nvPicPr>
          <p:cNvPr id="413" name="Google Shape;413;p67"/>
          <p:cNvPicPr preferRelativeResize="0"/>
          <p:nvPr/>
        </p:nvPicPr>
        <p:blipFill>
          <a:blip r:embed="rId7">
            <a:alphaModFix/>
          </a:blip>
          <a:stretch>
            <a:fillRect/>
          </a:stretch>
        </p:blipFill>
        <p:spPr>
          <a:xfrm>
            <a:off x="7188538" y="1619913"/>
            <a:ext cx="1235250" cy="1235250"/>
          </a:xfrm>
          <a:prstGeom prst="rect">
            <a:avLst/>
          </a:prstGeom>
          <a:noFill/>
          <a:ln>
            <a:noFill/>
          </a:ln>
        </p:spPr>
      </p:pic>
      <p:pic>
        <p:nvPicPr>
          <p:cNvPr id="414" name="Google Shape;414;p67"/>
          <p:cNvPicPr preferRelativeResize="0"/>
          <p:nvPr/>
        </p:nvPicPr>
        <p:blipFill>
          <a:blip r:embed="rId8">
            <a:alphaModFix/>
          </a:blip>
          <a:stretch>
            <a:fillRect/>
          </a:stretch>
        </p:blipFill>
        <p:spPr>
          <a:xfrm>
            <a:off x="7158200" y="3456000"/>
            <a:ext cx="1295974" cy="129597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p68"/>
          <p:cNvSpPr txBox="1"/>
          <p:nvPr>
            <p:ph type="title"/>
          </p:nvPr>
        </p:nvSpPr>
        <p:spPr>
          <a:xfrm>
            <a:off x="4415369" y="263249"/>
            <a:ext cx="4417800" cy="8364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fontScale="90000"/>
          </a:bodyPr>
          <a:lstStyle/>
          <a:p>
            <a:pPr indent="0" lvl="0" marL="0" marR="0" rtl="0" algn="r">
              <a:lnSpc>
                <a:spcPct val="90000"/>
              </a:lnSpc>
              <a:spcBef>
                <a:spcPts val="0"/>
              </a:spcBef>
              <a:spcAft>
                <a:spcPts val="0"/>
              </a:spcAft>
              <a:buClr>
                <a:schemeClr val="lt1"/>
              </a:buClr>
              <a:buSzPct val="61111"/>
              <a:buFont typeface="Century Gothic"/>
              <a:buNone/>
            </a:pPr>
            <a:r>
              <a:rPr b="1" i="0" lang="en" sz="3600" u="none" cap="none" strike="noStrike">
                <a:solidFill>
                  <a:schemeClr val="dk1"/>
                </a:solidFill>
                <a:latin typeface="Arial"/>
                <a:ea typeface="Arial"/>
                <a:cs typeface="Arial"/>
                <a:sym typeface="Arial"/>
              </a:rPr>
              <a:t>Unsheltered Counts - Observational Counts</a:t>
            </a:r>
            <a:endParaRPr b="1" sz="3600">
              <a:solidFill>
                <a:schemeClr val="dk1"/>
              </a:solidFill>
              <a:latin typeface="Arial"/>
              <a:ea typeface="Arial"/>
              <a:cs typeface="Arial"/>
              <a:sym typeface="Arial"/>
            </a:endParaRPr>
          </a:p>
        </p:txBody>
      </p:sp>
      <p:sp>
        <p:nvSpPr>
          <p:cNvPr id="420" name="Google Shape;420;p68"/>
          <p:cNvSpPr txBox="1"/>
          <p:nvPr>
            <p:ph idx="1" type="body"/>
          </p:nvPr>
        </p:nvSpPr>
        <p:spPr>
          <a:xfrm>
            <a:off x="297750" y="1545150"/>
            <a:ext cx="8548500" cy="34500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chemeClr val="lt1"/>
              </a:buClr>
              <a:buSzPts val="1700"/>
              <a:buFont typeface="Arial"/>
              <a:buNone/>
            </a:pPr>
            <a:r>
              <a:rPr b="1" lang="en">
                <a:solidFill>
                  <a:schemeClr val="dk1"/>
                </a:solidFill>
                <a:latin typeface="Arial"/>
                <a:ea typeface="Arial"/>
                <a:cs typeface="Arial"/>
                <a:sym typeface="Arial"/>
              </a:rPr>
              <a:t>Observation-only counts:</a:t>
            </a:r>
            <a:r>
              <a:rPr lang="en">
                <a:solidFill>
                  <a:schemeClr val="dk1"/>
                </a:solidFill>
                <a:latin typeface="Arial"/>
                <a:ea typeface="Arial"/>
                <a:cs typeface="Arial"/>
                <a:sym typeface="Arial"/>
              </a:rPr>
              <a:t> produce a head count without verbal or physical interaction between people experiencing unsheltered homelessness and those conducting the PIT count. Thus, observation-based data collection activities must be conducted late at night, when it is reasonable to assume someone is experiencing unsheltered homelessness by virtue of the time and place they are located or sleeping. Typically, observation-only counts are conducted only on the night designated for the PIT count.</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rPr lang="en">
                <a:solidFill>
                  <a:schemeClr val="dk1"/>
                </a:solidFill>
                <a:latin typeface="Arial"/>
                <a:ea typeface="Arial"/>
                <a:cs typeface="Arial"/>
                <a:sym typeface="Arial"/>
              </a:rPr>
              <a:t>(i.e., between the hours of 10pm on the night of the count and 6am the next morning), though HUD is providing some flexibility to count people in distinct geographies on consecutive nights if needed to reduce the number of volunteers needed to conduct the count.</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t/>
            </a:r>
            <a:endParaRPr>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69"/>
          <p:cNvSpPr txBox="1"/>
          <p:nvPr>
            <p:ph type="title"/>
          </p:nvPr>
        </p:nvSpPr>
        <p:spPr>
          <a:xfrm>
            <a:off x="4415369" y="263249"/>
            <a:ext cx="4417800" cy="8364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fontScale="90000"/>
          </a:bodyPr>
          <a:lstStyle/>
          <a:p>
            <a:pPr indent="0" lvl="0" marL="0" marR="0" rtl="0" algn="r">
              <a:lnSpc>
                <a:spcPct val="90000"/>
              </a:lnSpc>
              <a:spcBef>
                <a:spcPts val="0"/>
              </a:spcBef>
              <a:spcAft>
                <a:spcPts val="0"/>
              </a:spcAft>
              <a:buClr>
                <a:schemeClr val="lt1"/>
              </a:buClr>
              <a:buSzPct val="61111"/>
              <a:buFont typeface="Century Gothic"/>
              <a:buNone/>
            </a:pPr>
            <a:r>
              <a:rPr b="1" i="0" lang="en" sz="3600" u="none" cap="none" strike="noStrike">
                <a:solidFill>
                  <a:schemeClr val="dk1"/>
                </a:solidFill>
                <a:latin typeface="Arial"/>
                <a:ea typeface="Arial"/>
                <a:cs typeface="Arial"/>
                <a:sym typeface="Arial"/>
              </a:rPr>
              <a:t>Unsheltered Counts - Observational Counts</a:t>
            </a:r>
            <a:endParaRPr b="1" sz="3600">
              <a:solidFill>
                <a:schemeClr val="dk1"/>
              </a:solidFill>
              <a:latin typeface="Arial"/>
              <a:ea typeface="Arial"/>
              <a:cs typeface="Arial"/>
              <a:sym typeface="Arial"/>
            </a:endParaRPr>
          </a:p>
        </p:txBody>
      </p:sp>
      <p:sp>
        <p:nvSpPr>
          <p:cNvPr id="426" name="Google Shape;426;p69"/>
          <p:cNvSpPr txBox="1"/>
          <p:nvPr>
            <p:ph idx="1" type="body"/>
          </p:nvPr>
        </p:nvSpPr>
        <p:spPr>
          <a:xfrm>
            <a:off x="284663" y="1099650"/>
            <a:ext cx="8548500" cy="3926100"/>
          </a:xfrm>
          <a:prstGeom prst="rect">
            <a:avLst/>
          </a:prstGeom>
          <a:noFill/>
          <a:ln>
            <a:noFill/>
          </a:ln>
        </p:spPr>
        <p:txBody>
          <a:bodyPr anchorCtr="0" anchor="t" bIns="34275" lIns="68575" spcFirstLastPara="1" rIns="68575" wrap="square" tIns="34275">
            <a:normAutofit lnSpcReduction="10000"/>
          </a:bodyPr>
          <a:lstStyle/>
          <a:p>
            <a:pPr indent="0" lvl="0" marL="0" marR="0" rtl="0" algn="l">
              <a:lnSpc>
                <a:spcPct val="90000"/>
              </a:lnSpc>
              <a:spcBef>
                <a:spcPts val="80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rPr lang="en">
                <a:solidFill>
                  <a:schemeClr val="dk1"/>
                </a:solidFill>
                <a:latin typeface="Arial"/>
                <a:ea typeface="Arial"/>
                <a:cs typeface="Arial"/>
                <a:sym typeface="Arial"/>
              </a:rPr>
              <a:t>To document surveys of observational counts, utilize unsheltered surveys for each individual or family being observed and Agency names like “Encampment 1”, “Encampment 2”, “3rd &amp; Main Street Encampment”, etc. </a:t>
            </a:r>
            <a:r>
              <a:rPr lang="en">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rPr lang="en">
                <a:solidFill>
                  <a:schemeClr val="dk1"/>
                </a:solidFill>
                <a:latin typeface="Arial"/>
                <a:ea typeface="Arial"/>
                <a:cs typeface="Arial"/>
                <a:sym typeface="Arial"/>
              </a:rPr>
              <a:t>You must deduce the number of people and other information in the survey to the best of your ability. If you can see physical characteristics, provide them. Descriptors, clothing, etc. Observational counts are used just to gain a ‘head count’, so please avoid recording demographic traits like gender, race, etc. This can complicate things and unless you know for certain isn’t advisable. </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br>
              <a:rPr lang="en">
                <a:solidFill>
                  <a:schemeClr val="dk1"/>
                </a:solidFill>
                <a:latin typeface="Arial"/>
                <a:ea typeface="Arial"/>
                <a:cs typeface="Arial"/>
                <a:sym typeface="Arial"/>
              </a:rPr>
            </a:br>
            <a:r>
              <a:rPr lang="en">
                <a:solidFill>
                  <a:schemeClr val="dk1"/>
                </a:solidFill>
                <a:latin typeface="Arial"/>
                <a:ea typeface="Arial"/>
                <a:cs typeface="Arial"/>
                <a:sym typeface="Arial"/>
              </a:rPr>
              <a:t>System of documentation for survey differentiation can include Obs1, Obs2, Obs3, etc. The information regarding the different geographic locations further assists with deduplication especially when the observational counts are done closest to 1/24 or in geographic areas not easily accessible. There is an electronic survey available for Observational Counts.</a:t>
            </a:r>
            <a:endParaRPr>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0" name="Shape 430"/>
        <p:cNvGrpSpPr/>
        <p:nvPr/>
      </p:nvGrpSpPr>
      <p:grpSpPr>
        <a:xfrm>
          <a:off x="0" y="0"/>
          <a:ext cx="0" cy="0"/>
          <a:chOff x="0" y="0"/>
          <a:chExt cx="0" cy="0"/>
        </a:xfrm>
      </p:grpSpPr>
      <p:sp>
        <p:nvSpPr>
          <p:cNvPr id="431" name="Google Shape;431;p70"/>
          <p:cNvSpPr txBox="1"/>
          <p:nvPr>
            <p:ph type="title"/>
          </p:nvPr>
        </p:nvSpPr>
        <p:spPr>
          <a:xfrm>
            <a:off x="284700" y="263250"/>
            <a:ext cx="8548500" cy="19374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fontScale="90000"/>
          </a:bodyPr>
          <a:lstStyle/>
          <a:p>
            <a:pPr indent="0" lvl="0" marL="0" marR="0" rtl="0" algn="ctr">
              <a:lnSpc>
                <a:spcPct val="90000"/>
              </a:lnSpc>
              <a:spcBef>
                <a:spcPts val="0"/>
              </a:spcBef>
              <a:spcAft>
                <a:spcPts val="0"/>
              </a:spcAft>
              <a:buNone/>
            </a:pPr>
            <a:r>
              <a:rPr b="1" lang="en" sz="3600">
                <a:solidFill>
                  <a:schemeClr val="dk1"/>
                </a:solidFill>
                <a:latin typeface="Arial"/>
                <a:ea typeface="Arial"/>
                <a:cs typeface="Arial"/>
                <a:sym typeface="Arial"/>
              </a:rPr>
              <a:t>Rapid Rehousing (RRH) </a:t>
            </a:r>
            <a:endParaRPr b="1" sz="3600">
              <a:solidFill>
                <a:schemeClr val="dk1"/>
              </a:solidFill>
              <a:latin typeface="Arial"/>
              <a:ea typeface="Arial"/>
              <a:cs typeface="Arial"/>
              <a:sym typeface="Arial"/>
            </a:endParaRPr>
          </a:p>
          <a:p>
            <a:pPr indent="0" lvl="0" marL="0" marR="0" rtl="0" algn="ctr">
              <a:lnSpc>
                <a:spcPct val="90000"/>
              </a:lnSpc>
              <a:spcBef>
                <a:spcPts val="0"/>
              </a:spcBef>
              <a:spcAft>
                <a:spcPts val="0"/>
              </a:spcAft>
              <a:buNone/>
            </a:pPr>
            <a:r>
              <a:rPr b="1" lang="en" sz="3600">
                <a:solidFill>
                  <a:schemeClr val="dk1"/>
                </a:solidFill>
                <a:latin typeface="Arial"/>
                <a:ea typeface="Arial"/>
                <a:cs typeface="Arial"/>
                <a:sym typeface="Arial"/>
              </a:rPr>
              <a:t>&amp; </a:t>
            </a:r>
            <a:endParaRPr b="1" sz="3600">
              <a:solidFill>
                <a:schemeClr val="dk1"/>
              </a:solidFill>
              <a:latin typeface="Arial"/>
              <a:ea typeface="Arial"/>
              <a:cs typeface="Arial"/>
              <a:sym typeface="Arial"/>
            </a:endParaRPr>
          </a:p>
          <a:p>
            <a:pPr indent="0" lvl="0" marL="0" marR="0" rtl="0" algn="ctr">
              <a:lnSpc>
                <a:spcPct val="90000"/>
              </a:lnSpc>
              <a:spcBef>
                <a:spcPts val="0"/>
              </a:spcBef>
              <a:spcAft>
                <a:spcPts val="0"/>
              </a:spcAft>
              <a:buNone/>
            </a:pPr>
            <a:r>
              <a:rPr b="1" lang="en" sz="3600">
                <a:solidFill>
                  <a:schemeClr val="dk1"/>
                </a:solidFill>
                <a:latin typeface="Arial"/>
                <a:ea typeface="Arial"/>
                <a:cs typeface="Arial"/>
                <a:sym typeface="Arial"/>
              </a:rPr>
              <a:t>Permanent Supportive Housing (PSH) Programs</a:t>
            </a:r>
            <a:endParaRPr b="1" sz="3600">
              <a:solidFill>
                <a:schemeClr val="dk1"/>
              </a:solidFill>
              <a:latin typeface="Arial"/>
              <a:ea typeface="Arial"/>
              <a:cs typeface="Arial"/>
              <a:sym typeface="Arial"/>
            </a:endParaRPr>
          </a:p>
        </p:txBody>
      </p:sp>
      <p:sp>
        <p:nvSpPr>
          <p:cNvPr id="432" name="Google Shape;432;p70"/>
          <p:cNvSpPr txBox="1"/>
          <p:nvPr>
            <p:ph idx="1" type="body"/>
          </p:nvPr>
        </p:nvSpPr>
        <p:spPr>
          <a:xfrm>
            <a:off x="284675" y="2403000"/>
            <a:ext cx="8548500" cy="26229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chemeClr val="lt1"/>
              </a:buClr>
              <a:buSzPts val="1700"/>
              <a:buFont typeface="Arial"/>
              <a:buNone/>
            </a:pPr>
            <a:r>
              <a:rPr lang="en">
                <a:solidFill>
                  <a:schemeClr val="dk1"/>
                </a:solidFill>
                <a:latin typeface="Arial"/>
                <a:ea typeface="Arial"/>
                <a:cs typeface="Arial"/>
                <a:sym typeface="Arial"/>
              </a:rPr>
              <a:t>Shawn will send you a separate email with the forms and directions to count he individuals in your programs if the data cannot be pulled directly from the Homeless Management Information System. </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t/>
            </a:r>
            <a:endParaRPr>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rPr lang="en">
                <a:solidFill>
                  <a:schemeClr val="dk1"/>
                </a:solidFill>
                <a:latin typeface="Arial"/>
                <a:ea typeface="Arial"/>
                <a:cs typeface="Arial"/>
                <a:sym typeface="Arial"/>
              </a:rPr>
              <a:t>YOU DO NOT NEED TO DO ANY SURVEYS FOR YOUR PARTICIPANTS. We just need a count of the total number of people in your programs with a special breakdown for RRH participants.</a:t>
            </a:r>
            <a:endParaRPr>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71"/>
          <p:cNvSpPr txBox="1"/>
          <p:nvPr>
            <p:ph type="title"/>
          </p:nvPr>
        </p:nvSpPr>
        <p:spPr>
          <a:xfrm>
            <a:off x="2538000" y="429950"/>
            <a:ext cx="39342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lt1"/>
              </a:buClr>
              <a:buSzPts val="2200"/>
              <a:buFont typeface="Century Gothic"/>
              <a:buNone/>
            </a:pPr>
            <a:r>
              <a:rPr b="1" i="0" lang="en" sz="2200" u="none" cap="none" strike="noStrike">
                <a:solidFill>
                  <a:schemeClr val="dk1"/>
                </a:solidFill>
                <a:latin typeface="Arial"/>
                <a:ea typeface="Arial"/>
                <a:cs typeface="Arial"/>
                <a:sym typeface="Arial"/>
              </a:rPr>
              <a:t>Youth Supplemental Survey</a:t>
            </a:r>
            <a:r>
              <a:rPr b="0" i="0" lang="en" sz="2200" u="none" cap="none" strike="noStrike">
                <a:solidFill>
                  <a:schemeClr val="dk1"/>
                </a:solidFill>
                <a:latin typeface="Century Gothic"/>
                <a:ea typeface="Century Gothic"/>
                <a:cs typeface="Century Gothic"/>
                <a:sym typeface="Century Gothic"/>
              </a:rPr>
              <a:t> </a:t>
            </a:r>
            <a:endParaRPr>
              <a:solidFill>
                <a:schemeClr val="dk1"/>
              </a:solidFill>
            </a:endParaRPr>
          </a:p>
        </p:txBody>
      </p:sp>
      <p:sp>
        <p:nvSpPr>
          <p:cNvPr id="438" name="Google Shape;438;p71"/>
          <p:cNvSpPr txBox="1"/>
          <p:nvPr>
            <p:ph idx="1" type="body"/>
          </p:nvPr>
        </p:nvSpPr>
        <p:spPr>
          <a:xfrm>
            <a:off x="514350" y="2747888"/>
            <a:ext cx="8115300" cy="15285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700"/>
              <a:buFont typeface="Arial"/>
              <a:buNone/>
            </a:pPr>
            <a:r>
              <a:t/>
            </a:r>
            <a:endParaRPr b="0" i="0" u="none" cap="none" strike="noStrike">
              <a:solidFill>
                <a:schemeClr val="dk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1700"/>
              <a:buFont typeface="Arial"/>
              <a:buNone/>
            </a:pPr>
            <a:r>
              <a:rPr b="0" i="0" lang="en" u="none" cap="none" strike="noStrike">
                <a:solidFill>
                  <a:schemeClr val="dk1"/>
                </a:solidFill>
                <a:latin typeface="Century Gothic"/>
                <a:ea typeface="Century Gothic"/>
                <a:cs typeface="Century Gothic"/>
                <a:sym typeface="Century Gothic"/>
              </a:rPr>
              <a:t>The Office of Homeless Youth Services (OHYS) and the Advisory Council for Homeless Youth (ACHY) will work in collaboration with the Rural Collaborative for Homeless Youth (RCHY) to conduct a Youth Unsheltered Count along with a Youth Supplemental Survey in 20</a:t>
            </a:r>
            <a:r>
              <a:rPr lang="en">
                <a:solidFill>
                  <a:schemeClr val="dk1"/>
                </a:solidFill>
              </a:rPr>
              <a:t>23</a:t>
            </a:r>
            <a:r>
              <a:rPr b="0" i="0" lang="en" u="none" cap="none" strike="noStrike">
                <a:solidFill>
                  <a:schemeClr val="dk1"/>
                </a:solidFill>
                <a:latin typeface="Century Gothic"/>
                <a:ea typeface="Century Gothic"/>
                <a:cs typeface="Century Gothic"/>
                <a:sym typeface="Century Gothic"/>
              </a:rPr>
              <a:t>.</a:t>
            </a:r>
            <a:endParaRPr b="0" i="0" u="none" cap="none" strike="noStrike">
              <a:solidFill>
                <a:schemeClr val="dk1"/>
              </a:solidFill>
              <a:latin typeface="Century Gothic"/>
              <a:ea typeface="Century Gothic"/>
              <a:cs typeface="Century Gothic"/>
              <a:sym typeface="Century Gothic"/>
            </a:endParaRPr>
          </a:p>
        </p:txBody>
      </p:sp>
      <p:pic>
        <p:nvPicPr>
          <p:cNvPr id="439" name="Google Shape;439;p71"/>
          <p:cNvPicPr preferRelativeResize="0"/>
          <p:nvPr/>
        </p:nvPicPr>
        <p:blipFill rotWithShape="1">
          <a:blip r:embed="rId3">
            <a:alphaModFix/>
          </a:blip>
          <a:srcRect b="0" l="0" r="0" t="0"/>
          <a:stretch/>
        </p:blipFill>
        <p:spPr>
          <a:xfrm>
            <a:off x="1210866" y="1690621"/>
            <a:ext cx="6722269" cy="10572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2"/>
          <p:cNvSpPr txBox="1"/>
          <p:nvPr>
            <p:ph type="title"/>
          </p:nvPr>
        </p:nvSpPr>
        <p:spPr>
          <a:xfrm>
            <a:off x="6358500" y="252125"/>
            <a:ext cx="22713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rtl="0" algn="r">
              <a:lnSpc>
                <a:spcPct val="90000"/>
              </a:lnSpc>
              <a:spcBef>
                <a:spcPts val="0"/>
              </a:spcBef>
              <a:spcAft>
                <a:spcPts val="0"/>
              </a:spcAft>
              <a:buSzPts val="3000"/>
              <a:buNone/>
            </a:pPr>
            <a:r>
              <a:rPr lang="en">
                <a:solidFill>
                  <a:schemeClr val="dk1"/>
                </a:solidFill>
                <a:latin typeface="Arial"/>
                <a:ea typeface="Arial"/>
                <a:cs typeface="Arial"/>
                <a:sym typeface="Arial"/>
              </a:rPr>
              <a:t>Clarification</a:t>
            </a:r>
            <a:endParaRPr>
              <a:solidFill>
                <a:schemeClr val="dk1"/>
              </a:solidFill>
              <a:latin typeface="Arial"/>
              <a:ea typeface="Arial"/>
              <a:cs typeface="Arial"/>
              <a:sym typeface="Arial"/>
            </a:endParaRPr>
          </a:p>
        </p:txBody>
      </p:sp>
      <p:sp>
        <p:nvSpPr>
          <p:cNvPr id="445" name="Google Shape;445;p72"/>
          <p:cNvSpPr txBox="1"/>
          <p:nvPr>
            <p:ph idx="1" type="body"/>
          </p:nvPr>
        </p:nvSpPr>
        <p:spPr>
          <a:xfrm>
            <a:off x="514350" y="1505531"/>
            <a:ext cx="8115300" cy="3266400"/>
          </a:xfrm>
          <a:prstGeom prst="rect">
            <a:avLst/>
          </a:prstGeom>
          <a:noFill/>
          <a:ln>
            <a:noFill/>
          </a:ln>
        </p:spPr>
        <p:txBody>
          <a:bodyPr anchorCtr="0" anchor="t" bIns="68575" lIns="68575" spcFirstLastPara="1" rIns="68575" wrap="square" tIns="68575">
            <a:normAutofit lnSpcReduction="10000"/>
          </a:bodyPr>
          <a:lstStyle/>
          <a:p>
            <a:pPr indent="-273050" lvl="0" marL="342900" rtl="0" algn="l">
              <a:lnSpc>
                <a:spcPct val="90000"/>
              </a:lnSpc>
              <a:spcBef>
                <a:spcPts val="800"/>
              </a:spcBef>
              <a:spcAft>
                <a:spcPts val="0"/>
              </a:spcAft>
              <a:buClr>
                <a:schemeClr val="dk1"/>
              </a:buClr>
              <a:buSzPts val="1700"/>
              <a:buAutoNum type="arabicPeriod"/>
            </a:pPr>
            <a:r>
              <a:rPr lang="en">
                <a:solidFill>
                  <a:schemeClr val="dk1"/>
                </a:solidFill>
                <a:latin typeface="Arial"/>
                <a:ea typeface="Arial"/>
                <a:cs typeface="Arial"/>
                <a:sym typeface="Arial"/>
              </a:rPr>
              <a:t>The Youth Supplemental Survey is conducted </a:t>
            </a:r>
            <a:r>
              <a:rPr lang="en" u="sng">
                <a:solidFill>
                  <a:schemeClr val="dk1"/>
                </a:solidFill>
                <a:latin typeface="Arial"/>
                <a:ea typeface="Arial"/>
                <a:cs typeface="Arial"/>
                <a:sym typeface="Arial"/>
              </a:rPr>
              <a:t>independent</a:t>
            </a:r>
            <a:r>
              <a:rPr lang="en">
                <a:solidFill>
                  <a:schemeClr val="dk1"/>
                </a:solidFill>
                <a:latin typeface="Arial"/>
                <a:ea typeface="Arial"/>
                <a:cs typeface="Arial"/>
                <a:sym typeface="Arial"/>
              </a:rPr>
              <a:t>  of the 2023 BoS PIT Count, though we’re all working in collaboration with each other!</a:t>
            </a:r>
            <a:endParaRPr>
              <a:solidFill>
                <a:schemeClr val="dk1"/>
              </a:solidFill>
              <a:latin typeface="Arial"/>
              <a:ea typeface="Arial"/>
              <a:cs typeface="Arial"/>
              <a:sym typeface="Arial"/>
            </a:endParaRPr>
          </a:p>
          <a:p>
            <a:pPr indent="-273050" lvl="0" marL="342900" rtl="0" algn="l">
              <a:lnSpc>
                <a:spcPct val="90000"/>
              </a:lnSpc>
              <a:spcBef>
                <a:spcPts val="800"/>
              </a:spcBef>
              <a:spcAft>
                <a:spcPts val="0"/>
              </a:spcAft>
              <a:buClr>
                <a:schemeClr val="dk1"/>
              </a:buClr>
              <a:buSzPts val="1700"/>
              <a:buAutoNum type="arabicPeriod"/>
            </a:pPr>
            <a:r>
              <a:rPr lang="en">
                <a:solidFill>
                  <a:schemeClr val="dk1"/>
                </a:solidFill>
                <a:latin typeface="Arial"/>
                <a:ea typeface="Arial"/>
                <a:cs typeface="Arial"/>
                <a:sym typeface="Arial"/>
              </a:rPr>
              <a:t>The BoS 2023 PIT Sheltered Count Surveys should be given priority over the Youth Supplemental Survey, as it is required by HUD and also collects necessary data the YSS does not.</a:t>
            </a:r>
            <a:endParaRPr>
              <a:solidFill>
                <a:schemeClr val="dk1"/>
              </a:solidFill>
              <a:latin typeface="Arial"/>
              <a:ea typeface="Arial"/>
              <a:cs typeface="Arial"/>
              <a:sym typeface="Arial"/>
            </a:endParaRPr>
          </a:p>
          <a:p>
            <a:pPr indent="-273050" lvl="0" marL="342900" rtl="0" algn="l">
              <a:lnSpc>
                <a:spcPct val="90000"/>
              </a:lnSpc>
              <a:spcBef>
                <a:spcPts val="800"/>
              </a:spcBef>
              <a:spcAft>
                <a:spcPts val="0"/>
              </a:spcAft>
              <a:buClr>
                <a:schemeClr val="dk1"/>
              </a:buClr>
              <a:buSzPts val="1700"/>
              <a:buAutoNum type="arabicPeriod"/>
            </a:pPr>
            <a:r>
              <a:rPr lang="en">
                <a:solidFill>
                  <a:schemeClr val="dk1"/>
                </a:solidFill>
                <a:latin typeface="Arial"/>
                <a:ea typeface="Arial"/>
                <a:cs typeface="Arial"/>
                <a:sym typeface="Arial"/>
              </a:rPr>
              <a:t>Information gathered from the 2023 Youth Supplemental Survey will be used by communities to better understand their regional youth homeless needs, but is not reported to HUD though it is vital to collect and understand youth homelessness in Colorado!</a:t>
            </a:r>
            <a:endParaRPr>
              <a:solidFill>
                <a:schemeClr val="dk1"/>
              </a:solidFill>
              <a:latin typeface="Arial"/>
              <a:ea typeface="Arial"/>
              <a:cs typeface="Arial"/>
              <a:sym typeface="Arial"/>
            </a:endParaRPr>
          </a:p>
          <a:p>
            <a:pPr indent="-260350" lvl="1" marL="685800" rtl="0" algn="l">
              <a:lnSpc>
                <a:spcPct val="90000"/>
              </a:lnSpc>
              <a:spcBef>
                <a:spcPts val="800"/>
              </a:spcBef>
              <a:spcAft>
                <a:spcPts val="0"/>
              </a:spcAft>
              <a:buClr>
                <a:schemeClr val="dk1"/>
              </a:buClr>
              <a:buSzPts val="1500"/>
              <a:buChar char="•"/>
            </a:pPr>
            <a:r>
              <a:rPr lang="en">
                <a:solidFill>
                  <a:schemeClr val="dk1"/>
                </a:solidFill>
                <a:latin typeface="Arial"/>
                <a:ea typeface="Arial"/>
                <a:cs typeface="Arial"/>
                <a:sym typeface="Arial"/>
              </a:rPr>
              <a:t>The completed report will be available on the </a:t>
            </a:r>
            <a:r>
              <a:rPr lang="en" u="sng">
                <a:solidFill>
                  <a:srgbClr val="0000FF"/>
                </a:solidFill>
                <a:latin typeface="Arial"/>
                <a:ea typeface="Arial"/>
                <a:cs typeface="Arial"/>
                <a:sym typeface="Arial"/>
                <a:hlinkClick r:id="rId3">
                  <a:extLst>
                    <a:ext uri="{A12FA001-AC4F-418D-AE19-62706E023703}">
                      <ahyp:hlinkClr val="tx"/>
                    </a:ext>
                  </a:extLst>
                </a:hlinkClick>
              </a:rPr>
              <a:t>OHYS website</a:t>
            </a:r>
            <a:r>
              <a:rPr lang="en">
                <a:solidFill>
                  <a:schemeClr val="dk1"/>
                </a:solidFill>
                <a:latin typeface="Arial"/>
                <a:ea typeface="Arial"/>
                <a:cs typeface="Arial"/>
                <a:sym typeface="Arial"/>
              </a:rPr>
              <a:t>, check out the website for past years reports. </a:t>
            </a:r>
            <a:endParaRPr>
              <a:solidFill>
                <a:schemeClr val="dk1"/>
              </a:solidFill>
              <a:latin typeface="Arial"/>
              <a:ea typeface="Arial"/>
              <a:cs typeface="Arial"/>
              <a:sym typeface="Arial"/>
            </a:endParaRPr>
          </a:p>
          <a:p>
            <a:pPr indent="-273050" lvl="0" marL="342900" rtl="0" algn="l">
              <a:lnSpc>
                <a:spcPct val="90000"/>
              </a:lnSpc>
              <a:spcBef>
                <a:spcPts val="800"/>
              </a:spcBef>
              <a:spcAft>
                <a:spcPts val="0"/>
              </a:spcAft>
              <a:buClr>
                <a:schemeClr val="dk1"/>
              </a:buClr>
              <a:buSzPts val="1700"/>
              <a:buAutoNum type="arabicPeriod"/>
            </a:pPr>
            <a:r>
              <a:rPr lang="en">
                <a:solidFill>
                  <a:schemeClr val="dk1"/>
                </a:solidFill>
                <a:latin typeface="Arial"/>
                <a:ea typeface="Arial"/>
                <a:cs typeface="Arial"/>
                <a:sym typeface="Arial"/>
              </a:rPr>
              <a:t>The 2023 BoS PIT Sheltered Count data will be the only data reported to HUD in 2023.</a:t>
            </a:r>
            <a:endParaRPr>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138325" y="260125"/>
            <a:ext cx="5548500" cy="5727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b="1" lang="en"/>
              <a:t>Intro to the PIT Count Continued…</a:t>
            </a:r>
            <a:endParaRPr b="1"/>
          </a:p>
        </p:txBody>
      </p:sp>
      <p:sp>
        <p:nvSpPr>
          <p:cNvPr id="95" name="Google Shape;95;p19"/>
          <p:cNvSpPr txBox="1"/>
          <p:nvPr>
            <p:ph idx="1" type="body"/>
          </p:nvPr>
        </p:nvSpPr>
        <p:spPr>
          <a:xfrm>
            <a:off x="138325" y="1152475"/>
            <a:ext cx="88080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Again, we</a:t>
            </a:r>
            <a:r>
              <a:rPr lang="en"/>
              <a:t> are surveying individuals based on where they spent the night on </a:t>
            </a:r>
            <a:r>
              <a:rPr b="1" lang="en" u="sng"/>
              <a:t>Tuesday January 24th, 2023</a:t>
            </a:r>
            <a:r>
              <a:rPr lang="en"/>
              <a:t>.</a:t>
            </a:r>
            <a:endParaRPr/>
          </a:p>
          <a:p>
            <a:pPr indent="-325755" lvl="0" marL="457200" rtl="0" algn="l">
              <a:spcBef>
                <a:spcPts val="1200"/>
              </a:spcBef>
              <a:spcAft>
                <a:spcPts val="0"/>
              </a:spcAft>
              <a:buSzPct val="100000"/>
              <a:buChar char="●"/>
            </a:pPr>
            <a:r>
              <a:rPr lang="en"/>
              <a:t>Because of this, surveys for a sheltered and unsheltered count will generally begin after 10:30 PM on Tuesday January 24th and 12AM on Wednesday the 25th of January, 2023 into the early mornings. This ensures accuracy as to where someone spent the night on 1/24/2023.</a:t>
            </a:r>
            <a:endParaRPr/>
          </a:p>
          <a:p>
            <a:pPr indent="-325755" lvl="0" marL="457200" rtl="0" algn="l">
              <a:spcBef>
                <a:spcPts val="0"/>
              </a:spcBef>
              <a:spcAft>
                <a:spcPts val="0"/>
              </a:spcAft>
              <a:buSzPct val="100000"/>
              <a:buChar char="●"/>
            </a:pPr>
            <a:r>
              <a:rPr lang="en"/>
              <a:t>Many communities opt to begin surveying individuals on Wednesday 1/25/2023 in order to avoid the cold of the evening. </a:t>
            </a:r>
            <a:r>
              <a:rPr lang="en" u="sng"/>
              <a:t>Survey questions are always asked based on where individuals spent the night on Tuesday 1/24/2023 and should not be asked prior to Tuesday evening.</a:t>
            </a:r>
            <a:r>
              <a:rPr lang="en"/>
              <a:t> </a:t>
            </a:r>
            <a:endParaRPr/>
          </a:p>
          <a:p>
            <a:pPr indent="-323056" lvl="1" marL="914400" rtl="0" algn="l">
              <a:spcBef>
                <a:spcPts val="0"/>
              </a:spcBef>
              <a:spcAft>
                <a:spcPts val="0"/>
              </a:spcAft>
              <a:buSzPct val="100000"/>
              <a:buChar char="○"/>
            </a:pPr>
            <a:r>
              <a:rPr lang="en" sz="1750"/>
              <a:t>So the questions can be asked that Wednesday and up to a few days after. </a:t>
            </a:r>
            <a:endParaRPr sz="1750"/>
          </a:p>
          <a:p>
            <a:pPr indent="-323056" lvl="1" marL="914400" rtl="0" algn="l">
              <a:spcBef>
                <a:spcPts val="0"/>
              </a:spcBef>
              <a:spcAft>
                <a:spcPts val="0"/>
              </a:spcAft>
              <a:buSzPct val="100000"/>
              <a:buChar char="○"/>
            </a:pPr>
            <a:r>
              <a:rPr lang="en" sz="1750"/>
              <a:t>The maximum any community should survey individuals is up to 7 days, but that should be avoided as people may begin to forget where they spent the night on Tuesday 1/24/2023.</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73"/>
          <p:cNvSpPr txBox="1"/>
          <p:nvPr>
            <p:ph type="title"/>
          </p:nvPr>
        </p:nvSpPr>
        <p:spPr>
          <a:xfrm>
            <a:off x="4414500" y="252125"/>
            <a:ext cx="4215300" cy="969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rtl="0" algn="r">
              <a:lnSpc>
                <a:spcPct val="90000"/>
              </a:lnSpc>
              <a:spcBef>
                <a:spcPts val="0"/>
              </a:spcBef>
              <a:spcAft>
                <a:spcPts val="0"/>
              </a:spcAft>
              <a:buSzPts val="3000"/>
              <a:buNone/>
            </a:pPr>
            <a:r>
              <a:rPr lang="en">
                <a:solidFill>
                  <a:schemeClr val="dk1"/>
                </a:solidFill>
                <a:latin typeface="Arial"/>
                <a:ea typeface="Arial"/>
                <a:cs typeface="Arial"/>
                <a:sym typeface="Arial"/>
              </a:rPr>
              <a:t>Further </a:t>
            </a:r>
            <a:r>
              <a:rPr lang="en">
                <a:solidFill>
                  <a:schemeClr val="dk1"/>
                </a:solidFill>
                <a:latin typeface="Arial"/>
                <a:ea typeface="Arial"/>
                <a:cs typeface="Arial"/>
                <a:sym typeface="Arial"/>
              </a:rPr>
              <a:t>Clarification</a:t>
            </a:r>
            <a:endParaRPr>
              <a:solidFill>
                <a:schemeClr val="dk1"/>
              </a:solidFill>
              <a:latin typeface="Arial"/>
              <a:ea typeface="Arial"/>
              <a:cs typeface="Arial"/>
              <a:sym typeface="Arial"/>
            </a:endParaRPr>
          </a:p>
        </p:txBody>
      </p:sp>
      <p:sp>
        <p:nvSpPr>
          <p:cNvPr id="451" name="Google Shape;451;p73"/>
          <p:cNvSpPr txBox="1"/>
          <p:nvPr>
            <p:ph idx="1" type="body"/>
          </p:nvPr>
        </p:nvSpPr>
        <p:spPr>
          <a:xfrm>
            <a:off x="514350" y="1505531"/>
            <a:ext cx="8115300" cy="3266400"/>
          </a:xfrm>
          <a:prstGeom prst="rect">
            <a:avLst/>
          </a:prstGeom>
          <a:noFill/>
          <a:ln>
            <a:noFill/>
          </a:ln>
        </p:spPr>
        <p:txBody>
          <a:bodyPr anchorCtr="0" anchor="t" bIns="68575" lIns="68575" spcFirstLastPara="1" rIns="68575" wrap="square" tIns="68575">
            <a:normAutofit/>
          </a:bodyPr>
          <a:lstStyle/>
          <a:p>
            <a:pPr indent="-273050" lvl="0" marL="342900" marR="0" rtl="0" algn="l">
              <a:lnSpc>
                <a:spcPct val="90000"/>
              </a:lnSpc>
              <a:spcBef>
                <a:spcPts val="800"/>
              </a:spcBef>
              <a:spcAft>
                <a:spcPts val="0"/>
              </a:spcAft>
              <a:buClr>
                <a:schemeClr val="dk1"/>
              </a:buClr>
              <a:buSzPts val="1700"/>
              <a:buAutoNum type="arabicPeriod" startAt="5"/>
            </a:pPr>
            <a:r>
              <a:rPr lang="en">
                <a:solidFill>
                  <a:schemeClr val="dk1"/>
                </a:solidFill>
                <a:latin typeface="Arial"/>
                <a:ea typeface="Arial"/>
                <a:cs typeface="Arial"/>
                <a:sym typeface="Arial"/>
              </a:rPr>
              <a:t>The YSS should be completed for any unaccompanied youth between the ages of 11 to 24, whether they are experiencing unsheltered homelessness or a program participant in Emergency Shelter, Transitional Housing, Rapid Rehousing, or Permanent Supportive Housing.</a:t>
            </a:r>
            <a:endParaRPr>
              <a:solidFill>
                <a:schemeClr val="dk1"/>
              </a:solidFill>
              <a:latin typeface="Arial"/>
              <a:ea typeface="Arial"/>
              <a:cs typeface="Arial"/>
              <a:sym typeface="Arial"/>
            </a:endParaRPr>
          </a:p>
          <a:p>
            <a:pPr indent="-260350" lvl="1" marL="685800" marR="0" rtl="0" algn="l">
              <a:lnSpc>
                <a:spcPct val="90000"/>
              </a:lnSpc>
              <a:spcBef>
                <a:spcPts val="800"/>
              </a:spcBef>
              <a:spcAft>
                <a:spcPts val="0"/>
              </a:spcAft>
              <a:buClr>
                <a:schemeClr val="dk1"/>
              </a:buClr>
              <a:buSzPts val="1500"/>
              <a:buFont typeface="Arial"/>
              <a:buChar char="•"/>
            </a:pPr>
            <a:r>
              <a:rPr lang="en">
                <a:solidFill>
                  <a:schemeClr val="dk1"/>
                </a:solidFill>
                <a:latin typeface="Arial"/>
                <a:ea typeface="Arial"/>
                <a:cs typeface="Arial"/>
                <a:sym typeface="Arial"/>
              </a:rPr>
              <a:t>Youth homelessness is different from adult homelessness. Youth are considered homeless if “Doubled Up” or “Couch Surfing” for instance. </a:t>
            </a:r>
            <a:r>
              <a:rPr lang="en" u="sng">
                <a:solidFill>
                  <a:schemeClr val="dk1"/>
                </a:solidFill>
                <a:latin typeface="Arial"/>
                <a:ea typeface="Arial"/>
                <a:cs typeface="Arial"/>
                <a:sym typeface="Arial"/>
              </a:rPr>
              <a:t>This means if they are staying on someone's couch, they should be surveyed</a:t>
            </a:r>
            <a:r>
              <a:rPr lang="en">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260350" lvl="1" marL="685800" marR="0" rtl="0" algn="l">
              <a:lnSpc>
                <a:spcPct val="90000"/>
              </a:lnSpc>
              <a:spcBef>
                <a:spcPts val="800"/>
              </a:spcBef>
              <a:spcAft>
                <a:spcPts val="0"/>
              </a:spcAft>
              <a:buClr>
                <a:schemeClr val="dk1"/>
              </a:buClr>
              <a:buSzPts val="1500"/>
              <a:buFont typeface="Arial"/>
              <a:buChar char="•"/>
            </a:pPr>
            <a:r>
              <a:rPr lang="en">
                <a:solidFill>
                  <a:schemeClr val="dk1"/>
                </a:solidFill>
                <a:latin typeface="Arial"/>
                <a:ea typeface="Arial"/>
                <a:cs typeface="Arial"/>
                <a:sym typeface="Arial"/>
              </a:rPr>
              <a:t>If completing the YSS for someone in an RRH or PSH program, please complete both the Sheltered Count Survey form and the YSS Survey. This way all information on the Youth is collected. </a:t>
            </a:r>
            <a:endParaRPr>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4"/>
          <p:cNvSpPr txBox="1"/>
          <p:nvPr>
            <p:ph type="title"/>
          </p:nvPr>
        </p:nvSpPr>
        <p:spPr>
          <a:xfrm>
            <a:off x="540000" y="429950"/>
            <a:ext cx="80055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fontScale="90000"/>
          </a:bodyPr>
          <a:lstStyle/>
          <a:p>
            <a:pPr indent="0" lvl="0" marL="0" rtl="0" algn="r">
              <a:lnSpc>
                <a:spcPct val="90000"/>
              </a:lnSpc>
              <a:spcBef>
                <a:spcPts val="0"/>
              </a:spcBef>
              <a:spcAft>
                <a:spcPts val="0"/>
              </a:spcAft>
              <a:buSzPct val="100000"/>
              <a:buNone/>
            </a:pPr>
            <a:r>
              <a:rPr lang="en">
                <a:solidFill>
                  <a:schemeClr val="dk1"/>
                </a:solidFill>
                <a:latin typeface="Arial"/>
                <a:ea typeface="Arial"/>
                <a:cs typeface="Arial"/>
                <a:sym typeface="Arial"/>
              </a:rPr>
              <a:t>Which Youth do we Count in the Youth Supplemental Survey?</a:t>
            </a:r>
            <a:endParaRPr>
              <a:solidFill>
                <a:schemeClr val="dk1"/>
              </a:solidFill>
              <a:latin typeface="Arial"/>
              <a:ea typeface="Arial"/>
              <a:cs typeface="Arial"/>
              <a:sym typeface="Arial"/>
            </a:endParaRPr>
          </a:p>
        </p:txBody>
      </p:sp>
      <p:pic>
        <p:nvPicPr>
          <p:cNvPr id="457" name="Google Shape;457;p74"/>
          <p:cNvPicPr preferRelativeResize="0"/>
          <p:nvPr/>
        </p:nvPicPr>
        <p:blipFill rotWithShape="1">
          <a:blip r:embed="rId3">
            <a:alphaModFix/>
          </a:blip>
          <a:srcRect b="0" l="0" r="0" t="0"/>
          <a:stretch/>
        </p:blipFill>
        <p:spPr>
          <a:xfrm>
            <a:off x="860654" y="1810218"/>
            <a:ext cx="7422695" cy="268953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75"/>
          <p:cNvSpPr txBox="1"/>
          <p:nvPr>
            <p:ph type="title"/>
          </p:nvPr>
        </p:nvSpPr>
        <p:spPr>
          <a:xfrm>
            <a:off x="5643000" y="281450"/>
            <a:ext cx="2986800" cy="8391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34275" lIns="68575" spcFirstLastPara="1" rIns="68575" wrap="square" tIns="34275">
            <a:normAutofit/>
          </a:bodyPr>
          <a:lstStyle/>
          <a:p>
            <a:pPr indent="0" lvl="0" marL="0" marR="0" rtl="0" algn="r">
              <a:lnSpc>
                <a:spcPct val="90000"/>
              </a:lnSpc>
              <a:spcBef>
                <a:spcPts val="0"/>
              </a:spcBef>
              <a:spcAft>
                <a:spcPts val="0"/>
              </a:spcAft>
              <a:buClr>
                <a:schemeClr val="lt1"/>
              </a:buClr>
              <a:buSzPts val="2200"/>
              <a:buFont typeface="Century Gothic"/>
              <a:buNone/>
            </a:pPr>
            <a:r>
              <a:rPr lang="en" sz="2800">
                <a:solidFill>
                  <a:schemeClr val="dk1"/>
                </a:solidFill>
                <a:latin typeface="Arial"/>
                <a:ea typeface="Arial"/>
                <a:cs typeface="Arial"/>
                <a:sym typeface="Arial"/>
              </a:rPr>
              <a:t>YSS</a:t>
            </a:r>
            <a:r>
              <a:rPr i="0" lang="en" sz="2800" u="none" cap="none" strike="noStrike">
                <a:solidFill>
                  <a:schemeClr val="dk1"/>
                </a:solidFill>
                <a:latin typeface="Arial"/>
                <a:ea typeface="Arial"/>
                <a:cs typeface="Arial"/>
                <a:sym typeface="Arial"/>
              </a:rPr>
              <a:t> Continued...</a:t>
            </a:r>
            <a:endParaRPr sz="2800">
              <a:solidFill>
                <a:schemeClr val="dk1"/>
              </a:solidFill>
              <a:latin typeface="Arial"/>
              <a:ea typeface="Arial"/>
              <a:cs typeface="Arial"/>
              <a:sym typeface="Arial"/>
            </a:endParaRPr>
          </a:p>
        </p:txBody>
      </p:sp>
      <p:sp>
        <p:nvSpPr>
          <p:cNvPr id="463" name="Google Shape;463;p75"/>
          <p:cNvSpPr txBox="1"/>
          <p:nvPr>
            <p:ph idx="1" type="body"/>
          </p:nvPr>
        </p:nvSpPr>
        <p:spPr>
          <a:xfrm>
            <a:off x="514350" y="1371899"/>
            <a:ext cx="8115300" cy="15306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1700"/>
              <a:buFont typeface="Arial"/>
              <a:buNone/>
            </a:pPr>
            <a:r>
              <a:rPr i="0" lang="en" sz="2000" u="none" cap="none" strike="noStrike">
                <a:solidFill>
                  <a:schemeClr val="dk1"/>
                </a:solidFill>
                <a:latin typeface="Arial"/>
                <a:ea typeface="Arial"/>
                <a:cs typeface="Arial"/>
                <a:sym typeface="Arial"/>
              </a:rPr>
              <a:t>Age Range of Youth Supplemental Surveys: 11 through 24 (not yet 25)</a:t>
            </a:r>
            <a:br>
              <a:rPr i="0" lang="en" sz="2000" u="none" cap="none" strike="noStrike">
                <a:solidFill>
                  <a:schemeClr val="dk1"/>
                </a:solidFill>
                <a:latin typeface="Arial"/>
                <a:ea typeface="Arial"/>
                <a:cs typeface="Arial"/>
                <a:sym typeface="Arial"/>
              </a:rPr>
            </a:br>
            <a:endParaRPr i="0" sz="20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700"/>
              <a:buFont typeface="Arial"/>
              <a:buNone/>
            </a:pPr>
            <a:r>
              <a:rPr lang="en" sz="2000">
                <a:solidFill>
                  <a:schemeClr val="dk1"/>
                </a:solidFill>
                <a:latin typeface="Arial"/>
                <a:ea typeface="Arial"/>
                <a:cs typeface="Arial"/>
                <a:sym typeface="Arial"/>
              </a:rPr>
              <a:t>So on the night of the count, you will count youth who were born on and AFTER:</a:t>
            </a:r>
            <a:endParaRPr sz="2000">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700"/>
              <a:buFont typeface="Arial"/>
              <a:buNone/>
            </a:pPr>
            <a:r>
              <a:rPr b="1" lang="en" sz="2000">
                <a:solidFill>
                  <a:schemeClr val="dk1"/>
                </a:solidFill>
                <a:latin typeface="Arial"/>
                <a:ea typeface="Arial"/>
                <a:cs typeface="Arial"/>
                <a:sym typeface="Arial"/>
              </a:rPr>
              <a:t>1/25/1998</a:t>
            </a:r>
            <a:endParaRPr b="1" sz="2000">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700"/>
              <a:buFont typeface="Arial"/>
              <a:buNone/>
            </a:pPr>
            <a:r>
              <a:t/>
            </a:r>
            <a:endParaRPr b="1" sz="2000">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700"/>
              <a:buFont typeface="Arial"/>
              <a:buNone/>
            </a:pPr>
            <a:r>
              <a:rPr b="1" lang="en" sz="2000">
                <a:solidFill>
                  <a:schemeClr val="dk1"/>
                </a:solidFill>
                <a:latin typeface="Arial"/>
                <a:ea typeface="Arial"/>
                <a:cs typeface="Arial"/>
                <a:sym typeface="Arial"/>
              </a:rPr>
              <a:t>Just to be clear: </a:t>
            </a:r>
            <a:endParaRPr b="1" sz="2000">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700"/>
              <a:buFont typeface="Arial"/>
              <a:buNone/>
            </a:pPr>
            <a:r>
              <a:rPr b="1" lang="en" sz="2000">
                <a:solidFill>
                  <a:schemeClr val="dk1"/>
                </a:solidFill>
                <a:latin typeface="Arial"/>
                <a:ea typeface="Arial"/>
                <a:cs typeface="Arial"/>
                <a:sym typeface="Arial"/>
              </a:rPr>
              <a:t>If born on 1/24/1998 or before: </a:t>
            </a:r>
            <a:r>
              <a:rPr b="1" lang="en" sz="2000" u="sng">
                <a:solidFill>
                  <a:schemeClr val="dk1"/>
                </a:solidFill>
                <a:latin typeface="Arial"/>
                <a:ea typeface="Arial"/>
                <a:cs typeface="Arial"/>
                <a:sym typeface="Arial"/>
              </a:rPr>
              <a:t>Don’t</a:t>
            </a:r>
            <a:r>
              <a:rPr b="1" lang="en" sz="2000">
                <a:solidFill>
                  <a:schemeClr val="dk1"/>
                </a:solidFill>
                <a:latin typeface="Arial"/>
                <a:ea typeface="Arial"/>
                <a:cs typeface="Arial"/>
                <a:sym typeface="Arial"/>
              </a:rPr>
              <a:t> use supplemental survey!</a:t>
            </a:r>
            <a:endParaRPr b="1" sz="2000">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700"/>
              <a:buFont typeface="Arial"/>
              <a:buNone/>
            </a:pPr>
            <a:r>
              <a:rPr b="1" lang="en" sz="2000">
                <a:solidFill>
                  <a:schemeClr val="dk1"/>
                </a:solidFill>
                <a:latin typeface="Arial"/>
                <a:ea typeface="Arial"/>
                <a:cs typeface="Arial"/>
                <a:sym typeface="Arial"/>
              </a:rPr>
              <a:t>If born on 1/25/1998 or later: Use Youth Supplemental Survey!</a:t>
            </a:r>
            <a:endParaRPr b="1" sz="2000">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700"/>
              <a:buFont typeface="Arial"/>
              <a:buNone/>
            </a:pPr>
            <a:r>
              <a:t/>
            </a:r>
            <a:endParaRPr b="1" sz="2000">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ctr">
              <a:lnSpc>
                <a:spcPct val="90000"/>
              </a:lnSpc>
              <a:spcBef>
                <a:spcPts val="80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a:p>
            <a:pPr indent="0" lvl="0" marL="0" marR="0" rtl="0" algn="l">
              <a:lnSpc>
                <a:spcPct val="90000"/>
              </a:lnSpc>
              <a:spcBef>
                <a:spcPts val="800"/>
              </a:spcBef>
              <a:spcAft>
                <a:spcPts val="0"/>
              </a:spcAft>
              <a:buClr>
                <a:schemeClr val="lt1"/>
              </a:buClr>
              <a:buSzPts val="1700"/>
              <a:buFont typeface="Arial"/>
              <a:buNone/>
            </a:pPr>
            <a:r>
              <a:t/>
            </a:r>
            <a:endParaRPr i="0" sz="2000" u="none" cap="none" strike="noStrik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76"/>
          <p:cNvSpPr txBox="1"/>
          <p:nvPr/>
        </p:nvSpPr>
        <p:spPr>
          <a:xfrm>
            <a:off x="255506" y="1423013"/>
            <a:ext cx="2042400" cy="22974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 sz="1800">
                <a:solidFill>
                  <a:srgbClr val="FFFFFF"/>
                </a:solidFill>
                <a:latin typeface="Roboto"/>
                <a:ea typeface="Roboto"/>
                <a:cs typeface="Roboto"/>
                <a:sym typeface="Roboto"/>
              </a:rPr>
              <a:t>Youth Supplemental Survey Overview</a:t>
            </a:r>
            <a:endParaRPr b="1"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a:solidFill>
                <a:srgbClr val="FFFFFF"/>
              </a:solidFill>
              <a:latin typeface="Roboto"/>
              <a:ea typeface="Roboto"/>
              <a:cs typeface="Roboto"/>
              <a:sym typeface="Roboto"/>
            </a:endParaRPr>
          </a:p>
          <a:p>
            <a:pPr indent="0" lvl="0" marL="0" rtl="0" algn="ctr">
              <a:spcBef>
                <a:spcPts val="0"/>
              </a:spcBef>
              <a:spcAft>
                <a:spcPts val="0"/>
              </a:spcAft>
              <a:buNone/>
            </a:pPr>
            <a:r>
              <a:rPr b="1" lang="en" sz="1800">
                <a:solidFill>
                  <a:srgbClr val="FFFFFF"/>
                </a:solidFill>
                <a:latin typeface="Roboto"/>
                <a:ea typeface="Roboto"/>
                <a:cs typeface="Roboto"/>
                <a:sym typeface="Roboto"/>
              </a:rPr>
              <a:t>and </a:t>
            </a:r>
            <a:endParaRPr b="1" sz="1800">
              <a:solidFill>
                <a:srgbClr val="FFFFFF"/>
              </a:solidFill>
              <a:latin typeface="Roboto"/>
              <a:ea typeface="Roboto"/>
              <a:cs typeface="Roboto"/>
              <a:sym typeface="Roboto"/>
            </a:endParaRPr>
          </a:p>
          <a:p>
            <a:pPr indent="0" lvl="0" marL="0" rtl="0" algn="ctr">
              <a:spcBef>
                <a:spcPts val="0"/>
              </a:spcBef>
              <a:spcAft>
                <a:spcPts val="0"/>
              </a:spcAft>
              <a:buNone/>
            </a:pPr>
            <a:r>
              <a:t/>
            </a:r>
            <a:endParaRPr b="1" sz="1800">
              <a:solidFill>
                <a:srgbClr val="FFFFFF"/>
              </a:solidFill>
              <a:latin typeface="Roboto"/>
              <a:ea typeface="Roboto"/>
              <a:cs typeface="Roboto"/>
              <a:sym typeface="Roboto"/>
            </a:endParaRPr>
          </a:p>
          <a:p>
            <a:pPr indent="0" lvl="0" marL="0" rtl="0" algn="ctr">
              <a:spcBef>
                <a:spcPts val="0"/>
              </a:spcBef>
              <a:spcAft>
                <a:spcPts val="0"/>
              </a:spcAft>
              <a:buNone/>
            </a:pPr>
            <a:r>
              <a:rPr b="1" lang="en" sz="1800">
                <a:solidFill>
                  <a:srgbClr val="FFFFFF"/>
                </a:solidFill>
                <a:latin typeface="Roboto"/>
                <a:ea typeface="Roboto"/>
                <a:cs typeface="Roboto"/>
                <a:sym typeface="Roboto"/>
              </a:rPr>
              <a:t>Youth Unsheltered Count Information</a:t>
            </a:r>
            <a:endParaRPr b="1" sz="1800">
              <a:solidFill>
                <a:srgbClr val="FFFFFF"/>
              </a:solidFill>
              <a:latin typeface="Roboto"/>
              <a:ea typeface="Roboto"/>
              <a:cs typeface="Roboto"/>
              <a:sym typeface="Roboto"/>
            </a:endParaRPr>
          </a:p>
        </p:txBody>
      </p:sp>
      <p:pic>
        <p:nvPicPr>
          <p:cNvPr id="469" name="Google Shape;469;p76"/>
          <p:cNvPicPr preferRelativeResize="0"/>
          <p:nvPr/>
        </p:nvPicPr>
        <p:blipFill>
          <a:blip r:embed="rId3">
            <a:alphaModFix/>
          </a:blip>
          <a:stretch>
            <a:fillRect/>
          </a:stretch>
        </p:blipFill>
        <p:spPr>
          <a:xfrm>
            <a:off x="648443" y="76175"/>
            <a:ext cx="7847106" cy="4991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7"/>
          <p:cNvSpPr txBox="1"/>
          <p:nvPr/>
        </p:nvSpPr>
        <p:spPr>
          <a:xfrm>
            <a:off x="1607100" y="158500"/>
            <a:ext cx="7384500" cy="5706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l">
              <a:spcBef>
                <a:spcPts val="0"/>
              </a:spcBef>
              <a:spcAft>
                <a:spcPts val="0"/>
              </a:spcAft>
              <a:buNone/>
            </a:pPr>
            <a:r>
              <a:rPr b="1" lang="en" sz="2000">
                <a:solidFill>
                  <a:schemeClr val="dk1"/>
                </a:solidFill>
              </a:rPr>
              <a:t>Youth Supplemental Survey Overview - First Half of Survey</a:t>
            </a:r>
            <a:endParaRPr b="1" sz="2000">
              <a:solidFill>
                <a:schemeClr val="lt1"/>
              </a:solidFill>
            </a:endParaRPr>
          </a:p>
        </p:txBody>
      </p:sp>
      <p:pic>
        <p:nvPicPr>
          <p:cNvPr id="475" name="Google Shape;475;p77"/>
          <p:cNvPicPr preferRelativeResize="0"/>
          <p:nvPr/>
        </p:nvPicPr>
        <p:blipFill>
          <a:blip r:embed="rId3">
            <a:alphaModFix/>
          </a:blip>
          <a:stretch>
            <a:fillRect/>
          </a:stretch>
        </p:blipFill>
        <p:spPr>
          <a:xfrm>
            <a:off x="152400" y="874300"/>
            <a:ext cx="8839199" cy="339487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8"/>
          <p:cNvSpPr txBox="1"/>
          <p:nvPr/>
        </p:nvSpPr>
        <p:spPr>
          <a:xfrm>
            <a:off x="1995413" y="133631"/>
            <a:ext cx="7088400" cy="7158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ctr">
              <a:spcBef>
                <a:spcPts val="0"/>
              </a:spcBef>
              <a:spcAft>
                <a:spcPts val="0"/>
              </a:spcAft>
              <a:buNone/>
            </a:pPr>
            <a:r>
              <a:rPr b="1" lang="en" sz="2000">
                <a:solidFill>
                  <a:schemeClr val="lt1"/>
                </a:solidFill>
              </a:rPr>
              <a:t>Youth Supplemental Survey Overview - Second Half of Survey</a:t>
            </a:r>
            <a:endParaRPr b="1" sz="2000">
              <a:solidFill>
                <a:schemeClr val="lt1"/>
              </a:solidFill>
            </a:endParaRPr>
          </a:p>
        </p:txBody>
      </p:sp>
      <p:pic>
        <p:nvPicPr>
          <p:cNvPr id="481" name="Google Shape;481;p78"/>
          <p:cNvPicPr preferRelativeResize="0"/>
          <p:nvPr/>
        </p:nvPicPr>
        <p:blipFill>
          <a:blip r:embed="rId3">
            <a:alphaModFix/>
          </a:blip>
          <a:stretch>
            <a:fillRect/>
          </a:stretch>
        </p:blipFill>
        <p:spPr>
          <a:xfrm>
            <a:off x="0" y="1180273"/>
            <a:ext cx="9143999" cy="2782961"/>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9"/>
          <p:cNvSpPr txBox="1"/>
          <p:nvPr/>
        </p:nvSpPr>
        <p:spPr>
          <a:xfrm>
            <a:off x="1591550" y="188450"/>
            <a:ext cx="5747700" cy="8466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68575" lIns="68575" spcFirstLastPara="1" rIns="68575" wrap="square" tIns="68575">
            <a:noAutofit/>
          </a:bodyPr>
          <a:lstStyle/>
          <a:p>
            <a:pPr indent="0" lvl="0" marL="0" rtl="0" algn="ctr">
              <a:spcBef>
                <a:spcPts val="0"/>
              </a:spcBef>
              <a:spcAft>
                <a:spcPts val="0"/>
              </a:spcAft>
              <a:buNone/>
            </a:pPr>
            <a:r>
              <a:rPr b="1" lang="en" sz="2000">
                <a:solidFill>
                  <a:schemeClr val="dk1"/>
                </a:solidFill>
              </a:rPr>
              <a:t>Youth Supplemental Survey - Electronic Survey</a:t>
            </a:r>
            <a:endParaRPr b="1" sz="2000">
              <a:solidFill>
                <a:schemeClr val="dk1"/>
              </a:solidFill>
            </a:endParaRPr>
          </a:p>
        </p:txBody>
      </p:sp>
      <p:sp>
        <p:nvSpPr>
          <p:cNvPr id="487" name="Google Shape;487;p79"/>
          <p:cNvSpPr txBox="1"/>
          <p:nvPr/>
        </p:nvSpPr>
        <p:spPr>
          <a:xfrm>
            <a:off x="707752" y="1237400"/>
            <a:ext cx="7851300" cy="18009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800">
                <a:solidFill>
                  <a:schemeClr val="dk1"/>
                </a:solidFill>
              </a:rPr>
              <a:t>Complete the Youth Supplemental Survey electronically!</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Follow this link to the simple survey monkey: </a:t>
            </a:r>
            <a:r>
              <a:rPr lang="en" sz="1800" u="sng">
                <a:solidFill>
                  <a:schemeClr val="hlink"/>
                </a:solidFill>
                <a:hlinkClick r:id="rId3"/>
              </a:rPr>
              <a:t>https://www.surveymonkey.com/r/58XVKVZ</a:t>
            </a:r>
            <a:r>
              <a:rPr lang="en" sz="1800">
                <a:solidFill>
                  <a:schemeClr val="dk1"/>
                </a:solidFill>
              </a:rPr>
              <a:t>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pic>
        <p:nvPicPr>
          <p:cNvPr id="488" name="Google Shape;488;p79"/>
          <p:cNvPicPr preferRelativeResize="0"/>
          <p:nvPr/>
        </p:nvPicPr>
        <p:blipFill>
          <a:blip r:embed="rId4">
            <a:alphaModFix/>
          </a:blip>
          <a:stretch>
            <a:fillRect/>
          </a:stretch>
        </p:blipFill>
        <p:spPr>
          <a:xfrm>
            <a:off x="3733200" y="2704700"/>
            <a:ext cx="1800400" cy="18004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80"/>
          <p:cNvSpPr txBox="1"/>
          <p:nvPr>
            <p:ph type="title"/>
          </p:nvPr>
        </p:nvSpPr>
        <p:spPr>
          <a:xfrm>
            <a:off x="3341250" y="487750"/>
            <a:ext cx="24615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chemeClr val="lt1"/>
              </a:buClr>
              <a:buSzPts val="3000"/>
              <a:buFont typeface="Century Gothic"/>
              <a:buNone/>
            </a:pPr>
            <a:r>
              <a:rPr i="0" lang="en" sz="3000" u="none" cap="none" strike="noStrike">
                <a:solidFill>
                  <a:schemeClr val="dk1"/>
                </a:solidFill>
                <a:latin typeface="Arial"/>
                <a:ea typeface="Arial"/>
                <a:cs typeface="Arial"/>
                <a:sym typeface="Arial"/>
              </a:rPr>
              <a:t>IMPORTANT!</a:t>
            </a:r>
            <a:endParaRPr>
              <a:solidFill>
                <a:schemeClr val="dk1"/>
              </a:solidFill>
              <a:latin typeface="Arial"/>
              <a:ea typeface="Arial"/>
              <a:cs typeface="Arial"/>
              <a:sym typeface="Arial"/>
            </a:endParaRPr>
          </a:p>
        </p:txBody>
      </p:sp>
      <p:sp>
        <p:nvSpPr>
          <p:cNvPr id="494" name="Google Shape;494;p80"/>
          <p:cNvSpPr txBox="1"/>
          <p:nvPr>
            <p:ph idx="1" type="body"/>
          </p:nvPr>
        </p:nvSpPr>
        <p:spPr>
          <a:xfrm>
            <a:off x="514350" y="1502794"/>
            <a:ext cx="8115300" cy="3405600"/>
          </a:xfrm>
          <a:prstGeom prst="rect">
            <a:avLst/>
          </a:prstGeom>
          <a:noFill/>
          <a:ln>
            <a:noFill/>
          </a:ln>
        </p:spPr>
        <p:txBody>
          <a:bodyPr anchorCtr="0" anchor="t" bIns="68575" lIns="68575" spcFirstLastPara="1" rIns="68575" wrap="square" tIns="68575">
            <a:normAutofit/>
          </a:bodyPr>
          <a:lstStyle/>
          <a:p>
            <a:pPr indent="0" lvl="0" marL="0" rtl="0" algn="l">
              <a:lnSpc>
                <a:spcPct val="90000"/>
              </a:lnSpc>
              <a:spcBef>
                <a:spcPts val="0"/>
              </a:spcBef>
              <a:spcAft>
                <a:spcPts val="0"/>
              </a:spcAft>
              <a:buClr>
                <a:schemeClr val="lt1"/>
              </a:buClr>
              <a:buSzPts val="1700"/>
              <a:buFont typeface="Arial"/>
              <a:buNone/>
            </a:pPr>
            <a:r>
              <a:rPr lang="en">
                <a:solidFill>
                  <a:schemeClr val="dk1"/>
                </a:solidFill>
                <a:latin typeface="Arial"/>
                <a:ea typeface="Arial"/>
                <a:cs typeface="Arial"/>
                <a:sym typeface="Arial"/>
              </a:rPr>
              <a:t>This can’t be emphasized enough. It’s extremely important to answer </a:t>
            </a:r>
            <a:r>
              <a:rPr lang="en" u="sng">
                <a:solidFill>
                  <a:schemeClr val="dk1"/>
                </a:solidFill>
                <a:latin typeface="Arial"/>
                <a:ea typeface="Arial"/>
                <a:cs typeface="Arial"/>
                <a:sym typeface="Arial"/>
              </a:rPr>
              <a:t>EVERY</a:t>
            </a:r>
            <a:r>
              <a:rPr lang="en">
                <a:solidFill>
                  <a:schemeClr val="dk1"/>
                </a:solidFill>
                <a:latin typeface="Arial"/>
                <a:ea typeface="Arial"/>
                <a:cs typeface="Arial"/>
                <a:sym typeface="Arial"/>
              </a:rPr>
              <a:t> applicable question on the survey forms </a:t>
            </a:r>
            <a:r>
              <a:rPr lang="en" u="sng">
                <a:solidFill>
                  <a:schemeClr val="dk1"/>
                </a:solidFill>
                <a:latin typeface="Arial"/>
                <a:ea typeface="Arial"/>
                <a:cs typeface="Arial"/>
                <a:sym typeface="Arial"/>
              </a:rPr>
              <a:t>LEGIBLY</a:t>
            </a:r>
            <a:r>
              <a:rPr lang="en">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l">
              <a:lnSpc>
                <a:spcPct val="90000"/>
              </a:lnSpc>
              <a:spcBef>
                <a:spcPts val="0"/>
              </a:spcBef>
              <a:spcAft>
                <a:spcPts val="0"/>
              </a:spcAft>
              <a:buClr>
                <a:schemeClr val="lt1"/>
              </a:buClr>
              <a:buSzPts val="1700"/>
              <a:buFont typeface="Arial"/>
              <a:buNone/>
            </a:pPr>
            <a:r>
              <a:t/>
            </a:r>
            <a:endParaRPr i="0" sz="1700" u="none" cap="none" strike="noStrike">
              <a:solidFill>
                <a:schemeClr val="dk1"/>
              </a:solidFill>
              <a:latin typeface="Arial"/>
              <a:ea typeface="Arial"/>
              <a:cs typeface="Arial"/>
              <a:sym typeface="Arial"/>
            </a:endParaRPr>
          </a:p>
          <a:p>
            <a:pPr indent="-101600" lvl="0" marL="101600" marR="0" rtl="0" algn="ctr">
              <a:lnSpc>
                <a:spcPct val="90000"/>
              </a:lnSpc>
              <a:spcBef>
                <a:spcPts val="0"/>
              </a:spcBef>
              <a:spcAft>
                <a:spcPts val="0"/>
              </a:spcAft>
              <a:buClr>
                <a:schemeClr val="lt1"/>
              </a:buClr>
              <a:buSzPts val="1700"/>
              <a:buFont typeface="Arial"/>
              <a:buNone/>
            </a:pPr>
            <a:r>
              <a:rPr i="0" lang="en" sz="1700" u="none" cap="none" strike="noStrike">
                <a:solidFill>
                  <a:schemeClr val="dk1"/>
                </a:solidFill>
                <a:latin typeface="Arial"/>
                <a:ea typeface="Arial"/>
                <a:cs typeface="Arial"/>
                <a:sym typeface="Arial"/>
              </a:rPr>
              <a:t>Incomplete or hard to read survey forms can </a:t>
            </a:r>
            <a:r>
              <a:rPr i="0" lang="en" sz="1700" u="sng" cap="none" strike="noStrike">
                <a:solidFill>
                  <a:schemeClr val="dk1"/>
                </a:solidFill>
                <a:latin typeface="Arial"/>
                <a:ea typeface="Arial"/>
                <a:cs typeface="Arial"/>
                <a:sym typeface="Arial"/>
              </a:rPr>
              <a:t>not</a:t>
            </a:r>
            <a:r>
              <a:rPr i="0" lang="en" sz="1700" u="none" cap="none" strike="noStrike">
                <a:solidFill>
                  <a:schemeClr val="dk1"/>
                </a:solidFill>
                <a:latin typeface="Arial"/>
                <a:ea typeface="Arial"/>
                <a:cs typeface="Arial"/>
                <a:sym typeface="Arial"/>
              </a:rPr>
              <a:t> be used.</a:t>
            </a:r>
            <a:endParaRPr>
              <a:solidFill>
                <a:schemeClr val="dk1"/>
              </a:solidFill>
              <a:latin typeface="Arial"/>
              <a:ea typeface="Arial"/>
              <a:cs typeface="Arial"/>
              <a:sym typeface="Arial"/>
            </a:endParaRPr>
          </a:p>
        </p:txBody>
      </p:sp>
      <p:pic>
        <p:nvPicPr>
          <p:cNvPr id="495" name="Google Shape;495;p80"/>
          <p:cNvPicPr preferRelativeResize="0"/>
          <p:nvPr/>
        </p:nvPicPr>
        <p:blipFill rotWithShape="1">
          <a:blip r:embed="rId3">
            <a:alphaModFix/>
          </a:blip>
          <a:srcRect b="0" l="0" r="0" t="0"/>
          <a:stretch/>
        </p:blipFill>
        <p:spPr>
          <a:xfrm>
            <a:off x="3502857" y="2317238"/>
            <a:ext cx="2138286" cy="213828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1"/>
          <p:cNvSpPr txBox="1"/>
          <p:nvPr>
            <p:ph type="title"/>
          </p:nvPr>
        </p:nvSpPr>
        <p:spPr>
          <a:xfrm>
            <a:off x="2700000" y="429950"/>
            <a:ext cx="3772200" cy="7275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rtl="0" algn="ctr">
              <a:lnSpc>
                <a:spcPct val="90000"/>
              </a:lnSpc>
              <a:spcBef>
                <a:spcPts val="0"/>
              </a:spcBef>
              <a:spcAft>
                <a:spcPts val="0"/>
              </a:spcAft>
              <a:buSzPts val="3000"/>
              <a:buNone/>
            </a:pPr>
            <a:r>
              <a:rPr lang="en">
                <a:solidFill>
                  <a:schemeClr val="dk1"/>
                </a:solidFill>
                <a:latin typeface="Arial"/>
                <a:ea typeface="Arial"/>
                <a:cs typeface="Arial"/>
                <a:sym typeface="Arial"/>
              </a:rPr>
              <a:t>Survey Collection</a:t>
            </a:r>
            <a:endParaRPr>
              <a:solidFill>
                <a:schemeClr val="dk1"/>
              </a:solidFill>
              <a:latin typeface="Arial"/>
              <a:ea typeface="Arial"/>
              <a:cs typeface="Arial"/>
              <a:sym typeface="Arial"/>
            </a:endParaRPr>
          </a:p>
        </p:txBody>
      </p:sp>
      <p:sp>
        <p:nvSpPr>
          <p:cNvPr id="501" name="Google Shape;501;p81"/>
          <p:cNvSpPr txBox="1"/>
          <p:nvPr>
            <p:ph idx="1" type="body"/>
          </p:nvPr>
        </p:nvSpPr>
        <p:spPr>
          <a:xfrm>
            <a:off x="514350" y="1645904"/>
            <a:ext cx="8115300" cy="2333100"/>
          </a:xfrm>
          <a:prstGeom prst="rect">
            <a:avLst/>
          </a:prstGeom>
          <a:noFill/>
          <a:ln>
            <a:noFill/>
          </a:ln>
        </p:spPr>
        <p:txBody>
          <a:bodyPr anchorCtr="0" anchor="t" bIns="68575" lIns="68575" spcFirstLastPara="1" rIns="68575" wrap="square" tIns="68575">
            <a:normAutofit lnSpcReduction="20000"/>
          </a:bodyPr>
          <a:lstStyle/>
          <a:p>
            <a:pPr indent="0" lvl="0" marL="0" rtl="0" algn="l">
              <a:lnSpc>
                <a:spcPct val="90000"/>
              </a:lnSpc>
              <a:spcBef>
                <a:spcPts val="0"/>
              </a:spcBef>
              <a:spcAft>
                <a:spcPts val="0"/>
              </a:spcAft>
              <a:buSzPts val="1700"/>
              <a:buNone/>
            </a:pPr>
            <a:r>
              <a:rPr lang="en">
                <a:solidFill>
                  <a:schemeClr val="dk1"/>
                </a:solidFill>
                <a:latin typeface="Arial"/>
                <a:ea typeface="Arial"/>
                <a:cs typeface="Arial"/>
                <a:sym typeface="Arial"/>
              </a:rPr>
              <a:t>Make sure to discuss where to turn the surveys in once they are complete. Generally you’ll turn them in to the PIT Coordinator or Agency Lead.</a:t>
            </a:r>
            <a:endParaRPr>
              <a:solidFill>
                <a:schemeClr val="dk1"/>
              </a:solidFill>
              <a:latin typeface="Arial"/>
              <a:ea typeface="Arial"/>
              <a:cs typeface="Arial"/>
              <a:sym typeface="Arial"/>
            </a:endParaRPr>
          </a:p>
          <a:p>
            <a:pPr indent="0" lvl="0" marL="0" rtl="0" algn="l">
              <a:lnSpc>
                <a:spcPct val="90000"/>
              </a:lnSpc>
              <a:spcBef>
                <a:spcPts val="0"/>
              </a:spcBef>
              <a:spcAft>
                <a:spcPts val="0"/>
              </a:spcAft>
              <a:buSzPts val="1700"/>
              <a:buNone/>
            </a:pPr>
            <a:r>
              <a:t/>
            </a:r>
            <a:endParaRPr>
              <a:solidFill>
                <a:schemeClr val="dk1"/>
              </a:solidFill>
              <a:latin typeface="Arial"/>
              <a:ea typeface="Arial"/>
              <a:cs typeface="Arial"/>
              <a:sym typeface="Arial"/>
            </a:endParaRPr>
          </a:p>
          <a:p>
            <a:pPr indent="0" lvl="0" marL="0" rtl="0" algn="l">
              <a:lnSpc>
                <a:spcPct val="90000"/>
              </a:lnSpc>
              <a:spcBef>
                <a:spcPts val="0"/>
              </a:spcBef>
              <a:spcAft>
                <a:spcPts val="0"/>
              </a:spcAft>
              <a:buSzPts val="1700"/>
              <a:buNone/>
            </a:pPr>
            <a:r>
              <a:rPr b="1" lang="en">
                <a:solidFill>
                  <a:schemeClr val="dk1"/>
                </a:solidFill>
                <a:latin typeface="Arial"/>
                <a:ea typeface="Arial"/>
                <a:cs typeface="Arial"/>
                <a:sym typeface="Arial"/>
              </a:rPr>
              <a:t>Date for turning in Surveys:</a:t>
            </a:r>
            <a:endParaRPr b="1">
              <a:solidFill>
                <a:schemeClr val="dk1"/>
              </a:solidFill>
              <a:latin typeface="Arial"/>
              <a:ea typeface="Arial"/>
              <a:cs typeface="Arial"/>
              <a:sym typeface="Arial"/>
            </a:endParaRPr>
          </a:p>
          <a:p>
            <a:pPr indent="-273050" lvl="0" marL="342900" rtl="0" algn="l">
              <a:lnSpc>
                <a:spcPct val="90000"/>
              </a:lnSpc>
              <a:spcBef>
                <a:spcPts val="0"/>
              </a:spcBef>
              <a:spcAft>
                <a:spcPts val="0"/>
              </a:spcAft>
              <a:buClr>
                <a:schemeClr val="dk1"/>
              </a:buClr>
              <a:buSzPts val="1700"/>
              <a:buChar char="•"/>
            </a:pPr>
            <a:r>
              <a:rPr b="1" lang="en">
                <a:solidFill>
                  <a:schemeClr val="dk1"/>
                </a:solidFill>
                <a:latin typeface="Arial"/>
                <a:ea typeface="Arial"/>
                <a:cs typeface="Arial"/>
                <a:sym typeface="Arial"/>
              </a:rPr>
              <a:t>Surveyors</a:t>
            </a:r>
            <a:r>
              <a:rPr lang="en">
                <a:solidFill>
                  <a:schemeClr val="dk1"/>
                </a:solidFill>
                <a:latin typeface="Arial"/>
                <a:ea typeface="Arial"/>
                <a:cs typeface="Arial"/>
                <a:sym typeface="Arial"/>
              </a:rPr>
              <a:t> should turn in surveys to the </a:t>
            </a:r>
            <a:r>
              <a:rPr b="1" lang="en">
                <a:solidFill>
                  <a:schemeClr val="dk1"/>
                </a:solidFill>
                <a:latin typeface="Arial"/>
                <a:ea typeface="Arial"/>
                <a:cs typeface="Arial"/>
                <a:sym typeface="Arial"/>
              </a:rPr>
              <a:t>PIT Coordinator/Lead</a:t>
            </a:r>
            <a:r>
              <a:rPr lang="en">
                <a:solidFill>
                  <a:schemeClr val="dk1"/>
                </a:solidFill>
                <a:latin typeface="Arial"/>
                <a:ea typeface="Arial"/>
                <a:cs typeface="Arial"/>
                <a:sym typeface="Arial"/>
              </a:rPr>
              <a:t> on the same day they complete surveys or by Wednesday 2/1/2023.</a:t>
            </a:r>
            <a:endParaRPr>
              <a:solidFill>
                <a:schemeClr val="dk1"/>
              </a:solidFill>
              <a:latin typeface="Arial"/>
              <a:ea typeface="Arial"/>
              <a:cs typeface="Arial"/>
              <a:sym typeface="Arial"/>
            </a:endParaRPr>
          </a:p>
          <a:p>
            <a:pPr indent="0" lvl="0" marL="34290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273050" lvl="0" marL="342900" rtl="0" algn="l">
              <a:lnSpc>
                <a:spcPct val="90000"/>
              </a:lnSpc>
              <a:spcBef>
                <a:spcPts val="0"/>
              </a:spcBef>
              <a:spcAft>
                <a:spcPts val="0"/>
              </a:spcAft>
              <a:buClr>
                <a:schemeClr val="dk1"/>
              </a:buClr>
              <a:buSzPts val="1700"/>
              <a:buChar char="•"/>
            </a:pPr>
            <a:r>
              <a:rPr b="1" lang="en">
                <a:solidFill>
                  <a:schemeClr val="dk1"/>
                </a:solidFill>
                <a:latin typeface="Arial"/>
                <a:ea typeface="Arial"/>
                <a:cs typeface="Arial"/>
                <a:sym typeface="Arial"/>
              </a:rPr>
              <a:t>PIT Coordinators/Leads</a:t>
            </a:r>
            <a:r>
              <a:rPr lang="en">
                <a:solidFill>
                  <a:schemeClr val="dk1"/>
                </a:solidFill>
                <a:latin typeface="Arial"/>
                <a:ea typeface="Arial"/>
                <a:cs typeface="Arial"/>
                <a:sym typeface="Arial"/>
              </a:rPr>
              <a:t> should compile the surveys by program, add cover sheets, and submit them to Shawn Hayes by Friday 2/10/2023.</a:t>
            </a:r>
            <a:endParaRPr>
              <a:solidFill>
                <a:schemeClr val="dk1"/>
              </a:solidFill>
              <a:latin typeface="Arial"/>
              <a:ea typeface="Arial"/>
              <a:cs typeface="Arial"/>
              <a:sym typeface="Arial"/>
            </a:endParaRPr>
          </a:p>
          <a:p>
            <a:pPr indent="0" lvl="0" marL="342900" rtl="0" algn="l">
              <a:lnSpc>
                <a:spcPct val="90000"/>
              </a:lnSpc>
              <a:spcBef>
                <a:spcPts val="0"/>
              </a:spcBef>
              <a:spcAft>
                <a:spcPts val="0"/>
              </a:spcAft>
              <a:buNone/>
            </a:pPr>
            <a:r>
              <a:t/>
            </a:r>
            <a:endParaRPr>
              <a:solidFill>
                <a:schemeClr val="dk1"/>
              </a:solidFill>
              <a:latin typeface="Arial"/>
              <a:ea typeface="Arial"/>
              <a:cs typeface="Arial"/>
              <a:sym typeface="Arial"/>
            </a:endParaRPr>
          </a:p>
          <a:p>
            <a:pPr indent="-273050" lvl="0" marL="342900" rtl="0" algn="l">
              <a:lnSpc>
                <a:spcPct val="90000"/>
              </a:lnSpc>
              <a:spcBef>
                <a:spcPts val="0"/>
              </a:spcBef>
              <a:spcAft>
                <a:spcPts val="0"/>
              </a:spcAft>
              <a:buClr>
                <a:schemeClr val="dk1"/>
              </a:buClr>
              <a:buSzPts val="1700"/>
              <a:buChar char="•"/>
            </a:pPr>
            <a:r>
              <a:rPr lang="en">
                <a:solidFill>
                  <a:schemeClr val="dk1"/>
                </a:solidFill>
                <a:latin typeface="Arial"/>
                <a:ea typeface="Arial"/>
                <a:cs typeface="Arial"/>
                <a:sym typeface="Arial"/>
              </a:rPr>
              <a:t>If there is an issue with that timeline reach out to Shawn with questions!</a:t>
            </a:r>
            <a:endParaRPr>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2"/>
          <p:cNvSpPr txBox="1"/>
          <p:nvPr>
            <p:ph type="title"/>
          </p:nvPr>
        </p:nvSpPr>
        <p:spPr>
          <a:xfrm>
            <a:off x="2160975" y="-1"/>
            <a:ext cx="6458100" cy="570600"/>
          </a:xfrm>
          <a:prstGeom prst="rect">
            <a:avLst/>
          </a:prstGeom>
        </p:spPr>
        <p:txBody>
          <a:bodyPr anchorCtr="0" anchor="ctr" bIns="68575" lIns="68575" spcFirstLastPara="1" rIns="68575" wrap="square" tIns="68575">
            <a:normAutofit/>
          </a:bodyPr>
          <a:lstStyle/>
          <a:p>
            <a:pPr indent="0" lvl="0" marL="0" rtl="0" algn="r">
              <a:spcBef>
                <a:spcPts val="0"/>
              </a:spcBef>
              <a:spcAft>
                <a:spcPts val="0"/>
              </a:spcAft>
              <a:buNone/>
            </a:pPr>
            <a:r>
              <a:rPr lang="en">
                <a:latin typeface="Arial"/>
                <a:ea typeface="Arial"/>
                <a:cs typeface="Arial"/>
                <a:sym typeface="Arial"/>
              </a:rPr>
              <a:t>Forms that will be Distributed</a:t>
            </a:r>
            <a:endParaRPr>
              <a:latin typeface="Arial"/>
              <a:ea typeface="Arial"/>
              <a:cs typeface="Arial"/>
              <a:sym typeface="Arial"/>
            </a:endParaRPr>
          </a:p>
        </p:txBody>
      </p:sp>
      <p:sp>
        <p:nvSpPr>
          <p:cNvPr id="507" name="Google Shape;507;p82"/>
          <p:cNvSpPr txBox="1"/>
          <p:nvPr>
            <p:ph idx="1" type="body"/>
          </p:nvPr>
        </p:nvSpPr>
        <p:spPr>
          <a:xfrm>
            <a:off x="239175" y="67500"/>
            <a:ext cx="8525100" cy="4833600"/>
          </a:xfrm>
          <a:prstGeom prst="rect">
            <a:avLst/>
          </a:prstGeom>
        </p:spPr>
        <p:txBody>
          <a:bodyPr anchorCtr="0" anchor="t" bIns="68575" lIns="68575" spcFirstLastPara="1" rIns="68575" wrap="square" tIns="68575">
            <a:normAutofit/>
          </a:bodyPr>
          <a:lstStyle/>
          <a:p>
            <a:pPr indent="0" lvl="0" marL="0" rtl="0" algn="l">
              <a:lnSpc>
                <a:spcPct val="100000"/>
              </a:lnSpc>
              <a:spcBef>
                <a:spcPts val="0"/>
              </a:spcBef>
              <a:spcAft>
                <a:spcPts val="0"/>
              </a:spcAft>
              <a:buNone/>
            </a:pPr>
            <a:r>
              <a:rPr lang="en" sz="1200">
                <a:solidFill>
                  <a:schemeClr val="dk1"/>
                </a:solidFill>
                <a:latin typeface="Arial"/>
                <a:ea typeface="Arial"/>
                <a:cs typeface="Arial"/>
                <a:sym typeface="Arial"/>
              </a:rPr>
              <a:t>The following forms will be available (via email and on the BoS Website) to assist your region with the Point-in-Time Sheltered Count:</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500">
              <a:solidFill>
                <a:schemeClr val="dk1"/>
              </a:solidFill>
              <a:latin typeface="Arial"/>
              <a:ea typeface="Arial"/>
              <a:cs typeface="Arial"/>
              <a:sym typeface="Arial"/>
            </a:endParaRPr>
          </a:p>
          <a:p>
            <a:pPr indent="-234950" lvl="0" marL="342900" marR="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2023 Point-in-Time Count Levels of Engagement.docx</a:t>
            </a:r>
            <a:r>
              <a:rPr lang="en" sz="1100">
                <a:solidFill>
                  <a:schemeClr val="dk1"/>
                </a:solidFill>
                <a:latin typeface="Arial"/>
                <a:ea typeface="Arial"/>
                <a:cs typeface="Arial"/>
                <a:sym typeface="Arial"/>
              </a:rPr>
              <a:t> - A document the outlines possible engagement levels to help busy people know time commitments they can make to participate if they don’t have a lot of time.</a:t>
            </a:r>
            <a:endParaRPr sz="1100">
              <a:solidFill>
                <a:schemeClr val="dk1"/>
              </a:solidFill>
              <a:latin typeface="Arial"/>
              <a:ea typeface="Arial"/>
              <a:cs typeface="Arial"/>
              <a:sym typeface="Arial"/>
            </a:endParaRPr>
          </a:p>
          <a:p>
            <a:pPr indent="-234950" lvl="0" marL="342900" marR="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2023 PIT Count Fact Sheet - Surveyors - Sheltered and Unsheltered Count</a:t>
            </a:r>
            <a:r>
              <a:rPr b="1" lang="en" sz="1100" u="sng">
                <a:solidFill>
                  <a:schemeClr val="dk1"/>
                </a:solidFill>
                <a:latin typeface="Arial"/>
                <a:ea typeface="Arial"/>
                <a:cs typeface="Arial"/>
                <a:sym typeface="Arial"/>
              </a:rPr>
              <a:t>.docx</a:t>
            </a:r>
            <a:r>
              <a:rPr b="1" lang="en" sz="1100">
                <a:solidFill>
                  <a:schemeClr val="dk1"/>
                </a:solidFill>
                <a:latin typeface="Arial"/>
                <a:ea typeface="Arial"/>
                <a:cs typeface="Arial"/>
                <a:sym typeface="Arial"/>
              </a:rPr>
              <a:t> - </a:t>
            </a:r>
            <a:r>
              <a:rPr lang="en" sz="1100">
                <a:solidFill>
                  <a:schemeClr val="dk1"/>
                </a:solidFill>
                <a:latin typeface="Arial"/>
                <a:ea typeface="Arial"/>
                <a:cs typeface="Arial"/>
                <a:sym typeface="Arial"/>
              </a:rPr>
              <a:t>A fact sheet that gives an overview of the count and surveyor responsibilities. </a:t>
            </a:r>
            <a:endParaRPr sz="1100">
              <a:solidFill>
                <a:schemeClr val="dk1"/>
              </a:solidFill>
              <a:latin typeface="Arial"/>
              <a:ea typeface="Arial"/>
              <a:cs typeface="Arial"/>
              <a:sym typeface="Arial"/>
            </a:endParaRPr>
          </a:p>
          <a:p>
            <a:pPr indent="0" lvl="0" marL="342900" marR="0" rtl="0" algn="l">
              <a:lnSpc>
                <a:spcPct val="100000"/>
              </a:lnSpc>
              <a:spcBef>
                <a:spcPts val="0"/>
              </a:spcBef>
              <a:spcAft>
                <a:spcPts val="0"/>
              </a:spcAft>
              <a:buNone/>
            </a:pPr>
            <a:r>
              <a:t/>
            </a:r>
            <a:endParaRPr sz="400">
              <a:solidFill>
                <a:schemeClr val="dk1"/>
              </a:solidFill>
              <a:latin typeface="Arial"/>
              <a:ea typeface="Arial"/>
              <a:cs typeface="Arial"/>
              <a:sym typeface="Arial"/>
            </a:endParaRPr>
          </a:p>
          <a:p>
            <a:pPr indent="-234950" lvl="0" marL="34290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2023 PIT Sheltered Form - CO BoS CoC.pdf</a:t>
            </a:r>
            <a:r>
              <a:rPr lang="en" sz="1100">
                <a:solidFill>
                  <a:schemeClr val="dk1"/>
                </a:solidFill>
                <a:latin typeface="Arial"/>
                <a:ea typeface="Arial"/>
                <a:cs typeface="Arial"/>
                <a:sym typeface="Arial"/>
              </a:rPr>
              <a:t> (Paper Form) </a:t>
            </a:r>
            <a:r>
              <a:rPr b="1" lang="en" sz="1100">
                <a:solidFill>
                  <a:schemeClr val="dk1"/>
                </a:solidFill>
                <a:latin typeface="Arial"/>
                <a:ea typeface="Arial"/>
                <a:cs typeface="Arial"/>
                <a:sym typeface="Arial"/>
              </a:rPr>
              <a:t>- </a:t>
            </a:r>
            <a:r>
              <a:rPr lang="en" sz="1100">
                <a:solidFill>
                  <a:schemeClr val="dk1"/>
                </a:solidFill>
                <a:latin typeface="Arial"/>
                <a:ea typeface="Arial"/>
                <a:cs typeface="Arial"/>
                <a:sym typeface="Arial"/>
              </a:rPr>
              <a:t>The 2023 PIT Sheltered Count Survey Form, which should NOT be altered in any way</a:t>
            </a:r>
            <a:endParaRPr sz="1100">
              <a:solidFill>
                <a:schemeClr val="dk1"/>
              </a:solidFill>
              <a:latin typeface="Arial"/>
              <a:ea typeface="Arial"/>
              <a:cs typeface="Arial"/>
              <a:sym typeface="Arial"/>
            </a:endParaRPr>
          </a:p>
          <a:p>
            <a:pPr indent="-234950" lvl="1" marL="685800" marR="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2023 PIT Sheltered Form</a:t>
            </a:r>
            <a:r>
              <a:rPr lang="en" sz="1100">
                <a:solidFill>
                  <a:schemeClr val="dk1"/>
                </a:solidFill>
                <a:latin typeface="Arial"/>
                <a:ea typeface="Arial"/>
                <a:cs typeface="Arial"/>
                <a:sym typeface="Arial"/>
              </a:rPr>
              <a:t> - Electronic Survey Link - </a:t>
            </a:r>
            <a:endParaRPr sz="1100">
              <a:solidFill>
                <a:schemeClr val="dk1"/>
              </a:solidFill>
              <a:latin typeface="Arial"/>
              <a:ea typeface="Arial"/>
              <a:cs typeface="Arial"/>
              <a:sym typeface="Arial"/>
            </a:endParaRPr>
          </a:p>
          <a:p>
            <a:pPr indent="-234950" lvl="1" marL="68580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Sheltered Cover Sheet -2023.docx</a:t>
            </a:r>
            <a:r>
              <a:rPr lang="en" sz="1100">
                <a:solidFill>
                  <a:schemeClr val="dk1"/>
                </a:solidFill>
                <a:latin typeface="Arial"/>
                <a:ea typeface="Arial"/>
                <a:cs typeface="Arial"/>
                <a:sym typeface="Arial"/>
              </a:rPr>
              <a:t>  -  Coversheet for the Sheltered Count forms to be completed </a:t>
            </a:r>
            <a:r>
              <a:rPr lang="en" sz="1100" u="sng">
                <a:solidFill>
                  <a:schemeClr val="dk1"/>
                </a:solidFill>
                <a:latin typeface="Arial"/>
                <a:ea typeface="Arial"/>
                <a:cs typeface="Arial"/>
                <a:sym typeface="Arial"/>
              </a:rPr>
              <a:t>for each program.</a:t>
            </a:r>
            <a:endParaRPr sz="1100" u="sng">
              <a:solidFill>
                <a:schemeClr val="dk1"/>
              </a:solidFill>
              <a:latin typeface="Arial"/>
              <a:ea typeface="Arial"/>
              <a:cs typeface="Arial"/>
              <a:sym typeface="Arial"/>
            </a:endParaRPr>
          </a:p>
          <a:p>
            <a:pPr indent="-234950" lvl="0" marL="34290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2023 PIT Unsheltered Form - CO BoS CoC.pdf</a:t>
            </a:r>
            <a:r>
              <a:rPr lang="en" sz="1100">
                <a:solidFill>
                  <a:schemeClr val="dk1"/>
                </a:solidFill>
                <a:latin typeface="Arial"/>
                <a:ea typeface="Arial"/>
                <a:cs typeface="Arial"/>
                <a:sym typeface="Arial"/>
              </a:rPr>
              <a:t> (Paper Form) </a:t>
            </a:r>
            <a:r>
              <a:rPr b="1" lang="en" sz="1100">
                <a:solidFill>
                  <a:schemeClr val="dk1"/>
                </a:solidFill>
                <a:latin typeface="Arial"/>
                <a:ea typeface="Arial"/>
                <a:cs typeface="Arial"/>
                <a:sym typeface="Arial"/>
              </a:rPr>
              <a:t>- </a:t>
            </a:r>
            <a:r>
              <a:rPr lang="en" sz="1100">
                <a:solidFill>
                  <a:schemeClr val="dk1"/>
                </a:solidFill>
                <a:latin typeface="Arial"/>
                <a:ea typeface="Arial"/>
                <a:cs typeface="Arial"/>
                <a:sym typeface="Arial"/>
              </a:rPr>
              <a:t>The 2023 PIT Unsheltered Count Survey Form, which should NOT be altered in any way. It has fields that can be added electronically and then printed for surveyors to utilize the night of the count. </a:t>
            </a:r>
            <a:endParaRPr sz="1100">
              <a:solidFill>
                <a:schemeClr val="dk1"/>
              </a:solidFill>
              <a:latin typeface="Arial"/>
              <a:ea typeface="Arial"/>
              <a:cs typeface="Arial"/>
              <a:sym typeface="Arial"/>
            </a:endParaRPr>
          </a:p>
          <a:p>
            <a:pPr indent="-234950" lvl="1" marL="68580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2023 PIT Unsheltered Survey Form</a:t>
            </a:r>
            <a:r>
              <a:rPr lang="en" sz="1100">
                <a:solidFill>
                  <a:schemeClr val="dk1"/>
                </a:solidFill>
                <a:latin typeface="Arial"/>
                <a:ea typeface="Arial"/>
                <a:cs typeface="Arial"/>
                <a:sym typeface="Arial"/>
              </a:rPr>
              <a:t> - Electronic Survey Link</a:t>
            </a:r>
            <a:endParaRPr sz="1100">
              <a:solidFill>
                <a:schemeClr val="dk1"/>
              </a:solidFill>
              <a:latin typeface="Arial"/>
              <a:ea typeface="Arial"/>
              <a:cs typeface="Arial"/>
              <a:sym typeface="Arial"/>
            </a:endParaRPr>
          </a:p>
          <a:p>
            <a:pPr indent="-234950" lvl="1" marL="68580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Unsheltered Cover Sheet -2023.docx</a:t>
            </a:r>
            <a:r>
              <a:rPr lang="en" sz="1100">
                <a:solidFill>
                  <a:schemeClr val="dk1"/>
                </a:solidFill>
                <a:latin typeface="Arial"/>
                <a:ea typeface="Arial"/>
                <a:cs typeface="Arial"/>
                <a:sym typeface="Arial"/>
              </a:rPr>
              <a:t>  -  Coversheet for the Unsheltered Count forms to be completed </a:t>
            </a:r>
            <a:r>
              <a:rPr lang="en" sz="1100" u="sng">
                <a:solidFill>
                  <a:schemeClr val="dk1"/>
                </a:solidFill>
                <a:latin typeface="Arial"/>
                <a:ea typeface="Arial"/>
                <a:cs typeface="Arial"/>
                <a:sym typeface="Arial"/>
              </a:rPr>
              <a:t>for each program.</a:t>
            </a:r>
            <a:endParaRPr sz="1100" u="sng">
              <a:solidFill>
                <a:schemeClr val="dk1"/>
              </a:solidFill>
              <a:latin typeface="Arial"/>
              <a:ea typeface="Arial"/>
              <a:cs typeface="Arial"/>
              <a:sym typeface="Arial"/>
            </a:endParaRPr>
          </a:p>
          <a:p>
            <a:pPr indent="-234950" lvl="0" marL="34290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Script for the 2023 PIT Sheltered and Unsheltered Surveys.pdf</a:t>
            </a:r>
            <a:r>
              <a:rPr b="1" lang="en" sz="1100">
                <a:solidFill>
                  <a:schemeClr val="dk1"/>
                </a:solidFill>
                <a:latin typeface="Arial"/>
                <a:ea typeface="Arial"/>
                <a:cs typeface="Arial"/>
                <a:sym typeface="Arial"/>
              </a:rPr>
              <a:t> - </a:t>
            </a:r>
            <a:r>
              <a:rPr lang="en" sz="1100">
                <a:solidFill>
                  <a:schemeClr val="dk1"/>
                </a:solidFill>
                <a:latin typeface="Arial"/>
                <a:ea typeface="Arial"/>
                <a:cs typeface="Arial"/>
                <a:sym typeface="Arial"/>
              </a:rPr>
              <a:t>The Instructions and Script for Surveyors to utilize during the count. </a:t>
            </a:r>
            <a:endParaRPr b="1" sz="1100" u="sng">
              <a:solidFill>
                <a:schemeClr val="dk1"/>
              </a:solidFill>
              <a:latin typeface="Arial"/>
              <a:ea typeface="Arial"/>
              <a:cs typeface="Arial"/>
              <a:sym typeface="Arial"/>
            </a:endParaRPr>
          </a:p>
          <a:p>
            <a:pPr indent="-234950" lvl="0" marL="342900" marR="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PIT - SFY23 - Youth Supplemental Survey Questions.pdf</a:t>
            </a:r>
            <a:r>
              <a:rPr b="1" lang="en" sz="1100">
                <a:solidFill>
                  <a:schemeClr val="dk1"/>
                </a:solidFill>
                <a:latin typeface="Arial"/>
                <a:ea typeface="Arial"/>
                <a:cs typeface="Arial"/>
                <a:sym typeface="Arial"/>
              </a:rPr>
              <a:t> - </a:t>
            </a:r>
            <a:r>
              <a:rPr lang="en" sz="1100">
                <a:solidFill>
                  <a:schemeClr val="dk1"/>
                </a:solidFill>
                <a:latin typeface="Arial"/>
                <a:ea typeface="Arial"/>
                <a:cs typeface="Arial"/>
                <a:sym typeface="Arial"/>
              </a:rPr>
              <a:t>2023 Youth Supplemental Survey for those communities participating in the Youth Supplemental Count. </a:t>
            </a:r>
            <a:endParaRPr sz="800" u="sng">
              <a:solidFill>
                <a:schemeClr val="dk1"/>
              </a:solidFill>
              <a:latin typeface="Arial"/>
              <a:ea typeface="Arial"/>
              <a:cs typeface="Arial"/>
              <a:sym typeface="Arial"/>
            </a:endParaRPr>
          </a:p>
          <a:p>
            <a:pPr indent="0" lvl="0" marL="342900" marR="0" rtl="0" algn="l">
              <a:lnSpc>
                <a:spcPct val="100000"/>
              </a:lnSpc>
              <a:spcBef>
                <a:spcPts val="0"/>
              </a:spcBef>
              <a:spcAft>
                <a:spcPts val="0"/>
              </a:spcAft>
              <a:buNone/>
            </a:pPr>
            <a:r>
              <a:t/>
            </a:r>
            <a:endParaRPr sz="400" u="sng">
              <a:solidFill>
                <a:schemeClr val="dk1"/>
              </a:solidFill>
              <a:latin typeface="Arial"/>
              <a:ea typeface="Arial"/>
              <a:cs typeface="Arial"/>
              <a:sym typeface="Arial"/>
            </a:endParaRPr>
          </a:p>
          <a:p>
            <a:pPr indent="-234950" lvl="0" marL="342900" marR="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BoS CoC PIT 2023 Surveyor Training PPTX.pptx</a:t>
            </a:r>
            <a:r>
              <a:rPr b="1" lang="en" sz="1100">
                <a:solidFill>
                  <a:schemeClr val="dk1"/>
                </a:solidFill>
                <a:latin typeface="Arial"/>
                <a:ea typeface="Arial"/>
                <a:cs typeface="Arial"/>
                <a:sym typeface="Arial"/>
              </a:rPr>
              <a:t> - </a:t>
            </a:r>
            <a:r>
              <a:rPr lang="en" sz="1100">
                <a:solidFill>
                  <a:schemeClr val="dk1"/>
                </a:solidFill>
                <a:latin typeface="Arial"/>
                <a:ea typeface="Arial"/>
                <a:cs typeface="Arial"/>
                <a:sym typeface="Arial"/>
              </a:rPr>
              <a:t>PowerPoint of this Surveyor Training – With Notes! </a:t>
            </a:r>
            <a:endParaRPr sz="800" u="sng">
              <a:solidFill>
                <a:schemeClr val="dk1"/>
              </a:solidFill>
              <a:latin typeface="Arial"/>
              <a:ea typeface="Arial"/>
              <a:cs typeface="Arial"/>
              <a:sym typeface="Arial"/>
            </a:endParaRPr>
          </a:p>
          <a:p>
            <a:pPr indent="0" lvl="0" marL="342900" marR="0" rtl="0" algn="l">
              <a:lnSpc>
                <a:spcPct val="100000"/>
              </a:lnSpc>
              <a:spcBef>
                <a:spcPts val="0"/>
              </a:spcBef>
              <a:spcAft>
                <a:spcPts val="0"/>
              </a:spcAft>
              <a:buNone/>
            </a:pPr>
            <a:r>
              <a:t/>
            </a:r>
            <a:endParaRPr sz="400" u="sng">
              <a:solidFill>
                <a:schemeClr val="dk1"/>
              </a:solidFill>
              <a:latin typeface="Arial"/>
              <a:ea typeface="Arial"/>
              <a:cs typeface="Arial"/>
              <a:sym typeface="Arial"/>
            </a:endParaRPr>
          </a:p>
          <a:p>
            <a:pPr indent="-234950" lvl="0" marL="342900" marR="0" rtl="0" algn="l">
              <a:lnSpc>
                <a:spcPct val="100000"/>
              </a:lnSpc>
              <a:spcBef>
                <a:spcPts val="0"/>
              </a:spcBef>
              <a:spcAft>
                <a:spcPts val="0"/>
              </a:spcAft>
              <a:buClr>
                <a:schemeClr val="dk1"/>
              </a:buClr>
              <a:buSzPts val="1100"/>
              <a:buChar char="•"/>
            </a:pPr>
            <a:r>
              <a:rPr b="1" lang="en" sz="1100" u="sng">
                <a:solidFill>
                  <a:schemeClr val="dk1"/>
                </a:solidFill>
                <a:latin typeface="Arial"/>
                <a:ea typeface="Arial"/>
                <a:cs typeface="Arial"/>
                <a:sym typeface="Arial"/>
              </a:rPr>
              <a:t>BoS CoC PIT 2023 Surveyor Training PDF.pdf</a:t>
            </a:r>
            <a:r>
              <a:rPr b="1" lang="en" sz="1100">
                <a:solidFill>
                  <a:schemeClr val="dk1"/>
                </a:solidFill>
                <a:latin typeface="Arial"/>
                <a:ea typeface="Arial"/>
                <a:cs typeface="Arial"/>
                <a:sym typeface="Arial"/>
              </a:rPr>
              <a:t> – </a:t>
            </a:r>
            <a:r>
              <a:rPr lang="en" sz="1100">
                <a:solidFill>
                  <a:schemeClr val="dk1"/>
                </a:solidFill>
                <a:latin typeface="Arial"/>
                <a:ea typeface="Arial"/>
                <a:cs typeface="Arial"/>
                <a:sym typeface="Arial"/>
              </a:rPr>
              <a:t>PDF of this Surveyor Training – With Notes!</a:t>
            </a:r>
            <a:r>
              <a:rPr lang="en" sz="1100">
                <a:solidFill>
                  <a:schemeClr val="dk1"/>
                </a:solidFill>
                <a:uFill>
                  <a:noFill/>
                </a:uFill>
                <a:latin typeface="Arial"/>
                <a:ea typeface="Arial"/>
                <a:cs typeface="Arial"/>
                <a:sym typeface="Arial"/>
                <a:hlinkClick r:id="rId3">
                  <a:extLst>
                    <a:ext uri="{A12FA001-AC4F-418D-AE19-62706E023703}">
                      <ahyp:hlinkClr val="tx"/>
                    </a:ext>
                  </a:extLst>
                </a:hlinkClick>
              </a:rPr>
              <a:t> </a:t>
            </a:r>
            <a:endParaRPr sz="800" u="sng">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sz="800" u="sng">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 sz="1500" u="sng">
                <a:solidFill>
                  <a:schemeClr val="dk1"/>
                </a:solidFill>
                <a:latin typeface="Arial"/>
                <a:ea typeface="Arial"/>
                <a:cs typeface="Arial"/>
                <a:sym typeface="Arial"/>
              </a:rPr>
              <a:t>May add a few more documents before sending PDF.</a:t>
            </a:r>
            <a:endParaRPr sz="1500" u="sng">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5109300" cy="5727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b="1" lang="en"/>
              <a:t>Sheltered</a:t>
            </a:r>
            <a:r>
              <a:rPr b="1" lang="en"/>
              <a:t> PIT Count Definitions</a:t>
            </a:r>
            <a:endParaRPr b="1"/>
          </a:p>
        </p:txBody>
      </p:sp>
      <p:sp>
        <p:nvSpPr>
          <p:cNvPr id="101" name="Google Shape;101;p20"/>
          <p:cNvSpPr txBox="1"/>
          <p:nvPr>
            <p:ph idx="1" type="body"/>
          </p:nvPr>
        </p:nvSpPr>
        <p:spPr>
          <a:xfrm>
            <a:off x="311700" y="1152475"/>
            <a:ext cx="8520600" cy="3990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t>Sheltered Point-in-Time Counts are completed every year and are the primary focus on even years. </a:t>
            </a:r>
            <a:endParaRPr/>
          </a:p>
          <a:p>
            <a:pPr indent="-334327" lvl="0" marL="457200" rtl="0" algn="l">
              <a:spcBef>
                <a:spcPts val="1200"/>
              </a:spcBef>
              <a:spcAft>
                <a:spcPts val="0"/>
              </a:spcAft>
              <a:buSzPct val="100000"/>
              <a:buChar char="●"/>
            </a:pPr>
            <a:r>
              <a:rPr lang="en"/>
              <a:t>Sheltered Counts focus on </a:t>
            </a:r>
            <a:r>
              <a:rPr b="1" lang="en" u="sng"/>
              <a:t>surveying</a:t>
            </a:r>
            <a:r>
              <a:rPr lang="en"/>
              <a:t> individuals experiencing homelessness who are living in </a:t>
            </a:r>
            <a:r>
              <a:rPr b="1" lang="en" u="sng"/>
              <a:t>Emergency Shelter (ES)</a:t>
            </a:r>
            <a:r>
              <a:rPr lang="en"/>
              <a:t> and </a:t>
            </a:r>
            <a:r>
              <a:rPr b="1" lang="en" u="sng"/>
              <a:t>Transitional Housing (TH)</a:t>
            </a:r>
            <a:r>
              <a:rPr lang="en"/>
              <a:t> programs.</a:t>
            </a:r>
            <a:endParaRPr/>
          </a:p>
          <a:p>
            <a:pPr indent="-310832" lvl="1" marL="914400" rtl="0" algn="l">
              <a:spcBef>
                <a:spcPts val="0"/>
              </a:spcBef>
              <a:spcAft>
                <a:spcPts val="0"/>
              </a:spcAft>
              <a:buSzPct val="100000"/>
              <a:buChar char="○"/>
            </a:pPr>
            <a:r>
              <a:rPr lang="en"/>
              <a:t>These programs are tracked by the Continuum of Care and are contacted each year to collect surveys.</a:t>
            </a:r>
            <a:endParaRPr/>
          </a:p>
          <a:p>
            <a:pPr indent="-334327" lvl="0" marL="457200" rtl="0" algn="l">
              <a:spcBef>
                <a:spcPts val="0"/>
              </a:spcBef>
              <a:spcAft>
                <a:spcPts val="0"/>
              </a:spcAft>
              <a:buSzPct val="100000"/>
              <a:buChar char="●"/>
            </a:pPr>
            <a:r>
              <a:rPr lang="en"/>
              <a:t>Each year we also </a:t>
            </a:r>
            <a:r>
              <a:rPr b="1" lang="en" u="sng"/>
              <a:t>count</a:t>
            </a:r>
            <a:r>
              <a:rPr lang="en"/>
              <a:t> the number of people living in </a:t>
            </a:r>
            <a:r>
              <a:rPr b="1" lang="en" u="sng"/>
              <a:t>Rapid Rehousing (RRH)</a:t>
            </a:r>
            <a:r>
              <a:rPr lang="en"/>
              <a:t>, </a:t>
            </a:r>
            <a:r>
              <a:rPr b="1" lang="en" u="sng"/>
              <a:t>Permanent</a:t>
            </a:r>
            <a:r>
              <a:rPr b="1" lang="en" u="sng"/>
              <a:t> Supportive Housing (PSH)</a:t>
            </a:r>
            <a:r>
              <a:rPr lang="en"/>
              <a:t>, and </a:t>
            </a:r>
            <a:r>
              <a:rPr b="1" lang="en" u="sng"/>
              <a:t>Safe Haven (SH)</a:t>
            </a:r>
            <a:r>
              <a:rPr lang="en"/>
              <a:t> programs.</a:t>
            </a:r>
            <a:endParaRPr/>
          </a:p>
          <a:p>
            <a:pPr indent="-322580" lvl="1" marL="914400" rtl="0" algn="l">
              <a:spcBef>
                <a:spcPts val="0"/>
              </a:spcBef>
              <a:spcAft>
                <a:spcPts val="0"/>
              </a:spcAft>
              <a:buSzPct val="100000"/>
              <a:buChar char="○"/>
            </a:pPr>
            <a:r>
              <a:rPr lang="en" sz="1600"/>
              <a:t>We are not required to complete full surveys of individuals living in this programs as they are considered permanent housing. Therefor we primarily count the number of people in these programs with some breakdown of households for RRH programs.</a:t>
            </a:r>
            <a:endParaRPr sz="1600"/>
          </a:p>
          <a:p>
            <a:pPr indent="-322580" lvl="1" marL="914400" rtl="0" algn="l">
              <a:spcBef>
                <a:spcPts val="0"/>
              </a:spcBef>
              <a:spcAft>
                <a:spcPts val="0"/>
              </a:spcAft>
              <a:buSzPct val="100000"/>
              <a:buChar char="○"/>
            </a:pPr>
            <a:r>
              <a:rPr lang="en" sz="1600"/>
              <a:t>It’s a much simpler process, so remember </a:t>
            </a:r>
            <a:r>
              <a:rPr lang="en" sz="1600" u="sng"/>
              <a:t>not to complete a full survey</a:t>
            </a:r>
            <a:r>
              <a:rPr lang="en" sz="1600"/>
              <a:t> for people in these program types!</a:t>
            </a:r>
            <a:endParaRPr sz="16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83"/>
          <p:cNvSpPr txBox="1"/>
          <p:nvPr/>
        </p:nvSpPr>
        <p:spPr>
          <a:xfrm>
            <a:off x="1920150" y="151000"/>
            <a:ext cx="5303700" cy="632400"/>
          </a:xfrm>
          <a:prstGeom prst="rect">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solidFill>
                  <a:schemeClr val="dk1"/>
                </a:solidFill>
              </a:rPr>
              <a:t>Contact Information</a:t>
            </a:r>
            <a:endParaRPr sz="3000">
              <a:solidFill>
                <a:schemeClr val="dk1"/>
              </a:solidFill>
            </a:endParaRPr>
          </a:p>
        </p:txBody>
      </p:sp>
      <p:sp>
        <p:nvSpPr>
          <p:cNvPr id="513" name="Google Shape;513;p83"/>
          <p:cNvSpPr txBox="1"/>
          <p:nvPr/>
        </p:nvSpPr>
        <p:spPr>
          <a:xfrm>
            <a:off x="216469" y="1487719"/>
            <a:ext cx="4336200" cy="31152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FFFFFF"/>
              </a:buClr>
              <a:buSzPts val="1800"/>
              <a:buFont typeface="Century Gothic"/>
              <a:buNone/>
            </a:pPr>
            <a:r>
              <a:rPr i="0" lang="en" sz="1400" u="none" cap="none" strike="noStrike">
                <a:solidFill>
                  <a:schemeClr val="dk1"/>
                </a:solidFill>
              </a:rPr>
              <a:t>Shawn Hayes</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rPr i="0" lang="en" sz="1400" u="none" cap="none" strike="noStrike">
                <a:solidFill>
                  <a:schemeClr val="dk1"/>
                </a:solidFill>
              </a:rPr>
              <a:t>Balance of State Continuum of Care Coordinator</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rPr i="0" lang="en" sz="1400" u="none" cap="none" strike="noStrike">
                <a:solidFill>
                  <a:schemeClr val="dk1"/>
                </a:solidFill>
              </a:rPr>
              <a:t>Colorado Coalition for the Homeless</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rPr i="0" lang="en" sz="1400" u="none" cap="none" strike="noStrike">
                <a:solidFill>
                  <a:schemeClr val="dk1"/>
                </a:solidFill>
              </a:rPr>
              <a:t>2111 Champa Street</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rPr i="0" lang="en" sz="1400" u="none" cap="none" strike="noStrike">
                <a:solidFill>
                  <a:schemeClr val="dk1"/>
                </a:solidFill>
              </a:rPr>
              <a:t>Denver, CO 80205</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t/>
            </a:r>
            <a:endParaRPr>
              <a:solidFill>
                <a:schemeClr val="dk1"/>
              </a:solidFill>
            </a:endParaRPr>
          </a:p>
          <a:p>
            <a:pPr indent="0" lvl="0" marL="0" rtl="0" algn="l">
              <a:spcBef>
                <a:spcPts val="0"/>
              </a:spcBef>
              <a:spcAft>
                <a:spcPts val="0"/>
              </a:spcAft>
              <a:buClr>
                <a:schemeClr val="lt1"/>
              </a:buClr>
              <a:buSzPts val="1800"/>
              <a:buFont typeface="Century Gothic"/>
              <a:buNone/>
            </a:pPr>
            <a:r>
              <a:rPr lang="en">
                <a:solidFill>
                  <a:schemeClr val="dk1"/>
                </a:solidFill>
              </a:rPr>
              <a:t>Email: </a:t>
            </a:r>
            <a:r>
              <a:rPr lang="en" u="sng">
                <a:solidFill>
                  <a:srgbClr val="0000FF"/>
                </a:solidFill>
                <a:hlinkClick r:id="rId3">
                  <a:extLst>
                    <a:ext uri="{A12FA001-AC4F-418D-AE19-62706E023703}">
                      <ahyp:hlinkClr val="tx"/>
                    </a:ext>
                  </a:extLst>
                </a:hlinkClick>
              </a:rPr>
              <a:t>shayes@coloradocoalition.org</a:t>
            </a:r>
            <a:r>
              <a:rPr lang="en">
                <a:solidFill>
                  <a:schemeClr val="dk1"/>
                </a:solidFill>
              </a:rPr>
              <a:t> (Best Way to reach me!)</a:t>
            </a:r>
            <a:endParaRPr>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rPr lang="en">
                <a:solidFill>
                  <a:schemeClr val="dk1"/>
                </a:solidFill>
              </a:rPr>
              <a:t>Phone:</a:t>
            </a:r>
            <a:r>
              <a:rPr i="0" lang="en" sz="1400" u="none" cap="none" strike="noStrike">
                <a:solidFill>
                  <a:schemeClr val="dk1"/>
                </a:solidFill>
              </a:rPr>
              <a:t> 303-312-9651</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rPr i="0" lang="en" sz="1400" u="none" cap="none" strike="noStrike">
                <a:solidFill>
                  <a:schemeClr val="dk1"/>
                </a:solidFill>
              </a:rPr>
              <a:t>Web:</a:t>
            </a:r>
            <a:r>
              <a:rPr lang="en">
                <a:solidFill>
                  <a:schemeClr val="dk1"/>
                </a:solidFill>
              </a:rPr>
              <a:t> </a:t>
            </a:r>
            <a:r>
              <a:rPr i="0" lang="en" sz="1400" u="sng" cap="none" strike="noStrike">
                <a:solidFill>
                  <a:srgbClr val="0000FF"/>
                </a:solidFill>
                <a:hlinkClick r:id="rId4">
                  <a:extLst>
                    <a:ext uri="{A12FA001-AC4F-418D-AE19-62706E023703}">
                      <ahyp:hlinkClr val="tx"/>
                    </a:ext>
                  </a:extLst>
                </a:hlinkClick>
              </a:rPr>
              <a:t>www.coloradocoalition.org/COBoSCoC</a:t>
            </a:r>
            <a:r>
              <a:rPr i="0" lang="en" sz="1400" u="none" cap="none" strike="noStrike">
                <a:solidFill>
                  <a:schemeClr val="dk1"/>
                </a:solidFill>
              </a:rPr>
              <a:t> </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800"/>
              <a:buFont typeface="Century Gothic"/>
              <a:buNone/>
            </a:pPr>
            <a:r>
              <a:rPr i="0" lang="en" sz="1400" u="none" cap="none" strike="noStrike">
                <a:solidFill>
                  <a:schemeClr val="dk1"/>
                </a:solidFill>
              </a:rPr>
              <a:t>PIT Count Specific:</a:t>
            </a:r>
            <a:r>
              <a:rPr lang="en">
                <a:solidFill>
                  <a:schemeClr val="dk1"/>
                </a:solidFill>
              </a:rPr>
              <a:t> </a:t>
            </a:r>
            <a:r>
              <a:rPr i="0" lang="en" sz="1400" u="sng" cap="none" strike="noStrike">
                <a:solidFill>
                  <a:srgbClr val="0000FF"/>
                </a:solidFill>
                <a:highlight>
                  <a:schemeClr val="lt1"/>
                </a:highlight>
                <a:hlinkClick r:id="rId5">
                  <a:extLst>
                    <a:ext uri="{A12FA001-AC4F-418D-AE19-62706E023703}">
                      <ahyp:hlinkClr val="tx"/>
                    </a:ext>
                  </a:extLst>
                </a:hlinkClick>
              </a:rPr>
              <a:t>www.coloradocoalition.org/BoSCoCPITHIC</a:t>
            </a:r>
            <a:r>
              <a:rPr i="0" lang="en" sz="1400" u="none" cap="none" strike="noStrike">
                <a:solidFill>
                  <a:srgbClr val="0000FF"/>
                </a:solidFill>
                <a:highlight>
                  <a:schemeClr val="lt1"/>
                </a:highlight>
              </a:rPr>
              <a:t> </a:t>
            </a:r>
            <a:endParaRPr i="0" sz="1400" u="none" cap="none" strike="noStrike">
              <a:solidFill>
                <a:srgbClr val="0000FF"/>
              </a:solidFill>
              <a:highlight>
                <a:schemeClr val="lt1"/>
              </a:highlight>
            </a:endParaRPr>
          </a:p>
          <a:p>
            <a:pPr indent="0" lvl="0" marL="0" marR="0" rtl="0" algn="l">
              <a:lnSpc>
                <a:spcPct val="100000"/>
              </a:lnSpc>
              <a:spcBef>
                <a:spcPts val="0"/>
              </a:spcBef>
              <a:spcAft>
                <a:spcPts val="0"/>
              </a:spcAft>
              <a:buClr>
                <a:srgbClr val="FFFFFF"/>
              </a:buClr>
              <a:buSzPts val="1800"/>
              <a:buFont typeface="Century Gothic"/>
              <a:buNone/>
            </a:pPr>
            <a:r>
              <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700"/>
              <a:buFont typeface="Arial"/>
              <a:buNone/>
            </a:pPr>
            <a:r>
              <a:t/>
            </a:r>
            <a:endParaRPr i="0" sz="1400" u="none" cap="none" strike="noStrike">
              <a:solidFill>
                <a:schemeClr val="dk1"/>
              </a:solidFill>
            </a:endParaRPr>
          </a:p>
        </p:txBody>
      </p:sp>
      <p:sp>
        <p:nvSpPr>
          <p:cNvPr id="514" name="Google Shape;514;p83"/>
          <p:cNvSpPr txBox="1"/>
          <p:nvPr/>
        </p:nvSpPr>
        <p:spPr>
          <a:xfrm>
            <a:off x="4892288" y="1487719"/>
            <a:ext cx="4024500" cy="33495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lang="en" sz="1400">
                <a:solidFill>
                  <a:schemeClr val="dk1"/>
                </a:solidFill>
              </a:rPr>
              <a:t>Brittany Wade</a:t>
            </a:r>
            <a:endParaRPr sz="14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sz="1400">
                <a:solidFill>
                  <a:schemeClr val="dk1"/>
                </a:solidFill>
              </a:rPr>
              <a:t>Division of Housing (DOH)</a:t>
            </a:r>
            <a:endParaRPr sz="14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sz="1400">
                <a:solidFill>
                  <a:schemeClr val="dk1"/>
                </a:solidFill>
              </a:rPr>
              <a:t>Department of Local Local Affairs (DOLA)</a:t>
            </a:r>
            <a:endParaRPr sz="1400">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sz="1400">
                <a:solidFill>
                  <a:schemeClr val="dk1"/>
                </a:solidFill>
              </a:rPr>
              <a:t>Office of Homeless Initiatives (OHI)</a:t>
            </a:r>
            <a:br>
              <a:rPr i="0" lang="en" sz="1400" u="none" cap="none" strike="noStrike">
                <a:solidFill>
                  <a:schemeClr val="dk1"/>
                </a:solidFill>
              </a:rPr>
            </a:br>
            <a:r>
              <a:rPr lang="en" sz="1400">
                <a:solidFill>
                  <a:schemeClr val="dk1"/>
                </a:solidFill>
              </a:rPr>
              <a:t>Office of Homeless Youth Services (OHYS)</a:t>
            </a:r>
            <a:endParaRPr i="0" sz="1400" u="none" cap="none" strike="noStrike">
              <a:solidFill>
                <a:schemeClr val="dk1"/>
              </a:solidFill>
            </a:endParaRPr>
          </a:p>
          <a:p>
            <a:pPr indent="0" lvl="0" marL="0" marR="0" rtl="0" algn="l">
              <a:lnSpc>
                <a:spcPct val="100000"/>
              </a:lnSpc>
              <a:spcBef>
                <a:spcPts val="0"/>
              </a:spcBef>
              <a:spcAft>
                <a:spcPts val="0"/>
              </a:spcAft>
              <a:buClr>
                <a:srgbClr val="FFFFFF"/>
              </a:buClr>
              <a:buSzPts val="1700"/>
              <a:buFont typeface="Arial"/>
              <a:buNone/>
            </a:pPr>
            <a:br>
              <a:rPr i="0" lang="en" sz="1400" u="none" cap="none" strike="noStrike">
                <a:solidFill>
                  <a:schemeClr val="dk1"/>
                </a:solidFill>
              </a:rPr>
            </a:br>
            <a:r>
              <a:rPr i="0" lang="en" sz="1400" u="none" cap="none" strike="noStrike">
                <a:solidFill>
                  <a:schemeClr val="dk1"/>
                </a:solidFill>
              </a:rPr>
              <a:t>Email: </a:t>
            </a:r>
            <a:r>
              <a:rPr b="1" lang="en" u="sng">
                <a:solidFill>
                  <a:srgbClr val="0000FF"/>
                </a:solidFill>
                <a:hlinkClick r:id="rId6">
                  <a:extLst>
                    <a:ext uri="{A12FA001-AC4F-418D-AE19-62706E023703}">
                      <ahyp:hlinkClr val="tx"/>
                    </a:ext>
                  </a:extLst>
                </a:hlinkClick>
              </a:rPr>
              <a:t>brittany.wade@state.co.us</a:t>
            </a:r>
            <a:endParaRPr i="0" sz="1400" u="none" cap="none" strike="noStrike">
              <a:solidFill>
                <a:srgbClr val="0000FF"/>
              </a:solidFill>
            </a:endParaRPr>
          </a:p>
          <a:p>
            <a:pPr indent="0" lvl="0" marL="0" marR="0" rtl="0" algn="l">
              <a:lnSpc>
                <a:spcPct val="100000"/>
              </a:lnSpc>
              <a:spcBef>
                <a:spcPts val="0"/>
              </a:spcBef>
              <a:spcAft>
                <a:spcPts val="0"/>
              </a:spcAft>
              <a:buClr>
                <a:srgbClr val="FFFFFF"/>
              </a:buClr>
              <a:buSzPts val="1700"/>
              <a:buFont typeface="Arial"/>
              <a:buNone/>
            </a:pPr>
            <a:r>
              <a:rPr i="0" lang="en" sz="1400" u="none" cap="none" strike="noStrike">
                <a:solidFill>
                  <a:schemeClr val="dk1"/>
                </a:solidFill>
              </a:rPr>
              <a:t>Website: </a:t>
            </a:r>
            <a:endParaRPr b="1" i="0" sz="1400" u="none" cap="none" strike="noStrike">
              <a:solidFill>
                <a:schemeClr val="dk1"/>
              </a:solidFill>
            </a:endParaRPr>
          </a:p>
          <a:p>
            <a:pPr indent="0" lvl="0" marL="0" marR="0" rtl="0" algn="l">
              <a:lnSpc>
                <a:spcPct val="100000"/>
              </a:lnSpc>
              <a:spcBef>
                <a:spcPts val="0"/>
              </a:spcBef>
              <a:spcAft>
                <a:spcPts val="0"/>
              </a:spcAft>
              <a:buClr>
                <a:srgbClr val="FFFFFF"/>
              </a:buClr>
              <a:buSzPts val="1700"/>
              <a:buFont typeface="Arial"/>
              <a:buNone/>
            </a:pPr>
            <a:r>
              <a:rPr i="0" lang="en" sz="1400" u="sng" cap="none" strike="noStrike">
                <a:solidFill>
                  <a:srgbClr val="0000FF"/>
                </a:solidFill>
                <a:hlinkClick r:id="rId7">
                  <a:extLst>
                    <a:ext uri="{A12FA001-AC4F-418D-AE19-62706E023703}">
                      <ahyp:hlinkClr val="tx"/>
                    </a:ext>
                  </a:extLst>
                </a:hlinkClick>
              </a:rPr>
              <a:t>https://www.colorado.gov/pacific/dola/office-homeless-youth-services-ohys</a:t>
            </a:r>
            <a:r>
              <a:rPr i="0" lang="en" sz="1400" u="none" cap="none" strike="noStrike">
                <a:solidFill>
                  <a:srgbClr val="0000FF"/>
                </a:solidFill>
              </a:rPr>
              <a:t> </a:t>
            </a:r>
            <a:endParaRPr i="0" sz="1400" u="none" cap="none" strike="noStrike">
              <a:solidFill>
                <a:srgbClr val="0000FF"/>
              </a:solidFill>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100">
              <a:solidFill>
                <a:schemeClr val="dk1"/>
              </a:solidFill>
            </a:endParaRPr>
          </a:p>
          <a:p>
            <a:pPr indent="0" lvl="0" marL="0" marR="0" rtl="0" algn="r">
              <a:lnSpc>
                <a:spcPct val="100000"/>
              </a:lnSpc>
              <a:spcBef>
                <a:spcPts val="0"/>
              </a:spcBef>
              <a:spcAft>
                <a:spcPts val="0"/>
              </a:spcAft>
              <a:buClr>
                <a:srgbClr val="000000"/>
              </a:buClr>
              <a:buSzPts val="1100"/>
              <a:buFont typeface="Arial"/>
              <a:buNone/>
            </a:pPr>
            <a:r>
              <a:rPr lang="en" sz="1200">
                <a:solidFill>
                  <a:schemeClr val="dk1"/>
                </a:solidFill>
              </a:rPr>
              <a:t>Click to the next slide for information on the optional youth unsheltered count.</a:t>
            </a:r>
            <a:endParaRPr sz="1200">
              <a:solidFill>
                <a:schemeClr val="dk1"/>
              </a:solidFill>
            </a:endParaRPr>
          </a:p>
        </p:txBody>
      </p:sp>
      <p:sp>
        <p:nvSpPr>
          <p:cNvPr id="515" name="Google Shape;515;p83"/>
          <p:cNvSpPr txBox="1"/>
          <p:nvPr/>
        </p:nvSpPr>
        <p:spPr>
          <a:xfrm>
            <a:off x="216469" y="783394"/>
            <a:ext cx="4336200" cy="7044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FFFFFF"/>
              </a:buClr>
              <a:buSzPts val="1700"/>
              <a:buFont typeface="Arial"/>
              <a:buNone/>
            </a:pPr>
            <a:r>
              <a:rPr b="1" lang="en" sz="1400">
                <a:solidFill>
                  <a:schemeClr val="dk1"/>
                </a:solidFill>
              </a:rPr>
              <a:t>For questions about the Balance of State Continuum of Care Point in Time Sheltered Count Contact:</a:t>
            </a:r>
            <a:endParaRPr b="1" i="0" sz="1400" u="none" cap="none" strike="noStrike">
              <a:solidFill>
                <a:schemeClr val="dk1"/>
              </a:solidFill>
            </a:endParaRPr>
          </a:p>
        </p:txBody>
      </p:sp>
      <p:sp>
        <p:nvSpPr>
          <p:cNvPr id="516" name="Google Shape;516;p83"/>
          <p:cNvSpPr txBox="1"/>
          <p:nvPr/>
        </p:nvSpPr>
        <p:spPr>
          <a:xfrm>
            <a:off x="4892288" y="783394"/>
            <a:ext cx="4024500" cy="7044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FFFFFF"/>
              </a:buClr>
              <a:buSzPts val="1700"/>
              <a:buFont typeface="Arial"/>
              <a:buNone/>
            </a:pPr>
            <a:r>
              <a:rPr b="1" lang="en" sz="1400">
                <a:solidFill>
                  <a:schemeClr val="dk1"/>
                </a:solidFill>
              </a:rPr>
              <a:t>For questions about the Youth Supplemental Survey:</a:t>
            </a:r>
            <a:endParaRPr b="1" i="0" sz="1400" u="none" cap="none" strike="noStrike">
              <a:solidFill>
                <a:schemeClr val="dk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4"/>
          <p:cNvSpPr txBox="1"/>
          <p:nvPr/>
        </p:nvSpPr>
        <p:spPr>
          <a:xfrm>
            <a:off x="941400" y="155147"/>
            <a:ext cx="7261200" cy="1016100"/>
          </a:xfrm>
          <a:prstGeom prst="rect">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solidFill>
                  <a:schemeClr val="dk1"/>
                </a:solidFill>
              </a:rPr>
              <a:t>Youth YSS &amp; Optional Unsheltered Count Contact Information</a:t>
            </a:r>
            <a:endParaRPr sz="3000">
              <a:solidFill>
                <a:schemeClr val="dk1"/>
              </a:solidFill>
            </a:endParaRPr>
          </a:p>
        </p:txBody>
      </p:sp>
      <p:sp>
        <p:nvSpPr>
          <p:cNvPr id="522" name="Google Shape;522;p84"/>
          <p:cNvSpPr txBox="1"/>
          <p:nvPr/>
        </p:nvSpPr>
        <p:spPr>
          <a:xfrm>
            <a:off x="1308938" y="1637204"/>
            <a:ext cx="6526200" cy="33513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lang="en" sz="1800">
                <a:solidFill>
                  <a:schemeClr val="dk1"/>
                </a:solidFill>
              </a:rPr>
              <a:t>Kippi Clausen</a:t>
            </a:r>
            <a:endParaRPr sz="18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lang="en" sz="1800">
                <a:solidFill>
                  <a:schemeClr val="dk1"/>
                </a:solidFill>
              </a:rPr>
              <a:t>Unfolding Directions, LLC</a:t>
            </a:r>
            <a:endParaRPr sz="18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lang="en" sz="1800">
                <a:solidFill>
                  <a:schemeClr val="dk1"/>
                </a:solidFill>
              </a:rPr>
              <a:t>Phone: 303-521-8968</a:t>
            </a:r>
            <a:endParaRPr sz="1800">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lang="en" sz="1800">
                <a:solidFill>
                  <a:schemeClr val="dk1"/>
                </a:solidFill>
              </a:rPr>
              <a:t>Email: </a:t>
            </a:r>
            <a:r>
              <a:rPr lang="en" sz="1800" u="sng">
                <a:solidFill>
                  <a:srgbClr val="0000FF"/>
                </a:solidFill>
              </a:rPr>
              <a:t>kippi@unfoldingdirections.com</a:t>
            </a:r>
            <a:endParaRPr sz="1800" u="sng">
              <a:solidFill>
                <a:srgbClr val="0000FF"/>
              </a:solidFill>
            </a:endParaRPr>
          </a:p>
          <a:p>
            <a:pPr indent="0" lvl="0" marL="0" marR="0" rtl="0" algn="l">
              <a:lnSpc>
                <a:spcPct val="100000"/>
              </a:lnSpc>
              <a:spcBef>
                <a:spcPts val="0"/>
              </a:spcBef>
              <a:spcAft>
                <a:spcPts val="0"/>
              </a:spcAft>
              <a:buClr>
                <a:srgbClr val="000000"/>
              </a:buClr>
              <a:buSzPts val="1100"/>
              <a:buFont typeface="Arial"/>
              <a:buNone/>
            </a:pPr>
            <a:r>
              <a:rPr lang="en" sz="1800">
                <a:solidFill>
                  <a:schemeClr val="dk1"/>
                </a:solidFill>
              </a:rPr>
              <a:t>Website: </a:t>
            </a:r>
            <a:r>
              <a:rPr lang="en" sz="1800" u="sng">
                <a:solidFill>
                  <a:srgbClr val="0000FF"/>
                </a:solidFill>
              </a:rPr>
              <a:t>www.unfoldingdirections.com</a:t>
            </a:r>
            <a:endParaRPr sz="1400">
              <a:solidFill>
                <a:srgbClr val="0000FF"/>
              </a:solidFill>
            </a:endParaRPr>
          </a:p>
        </p:txBody>
      </p:sp>
      <p:sp>
        <p:nvSpPr>
          <p:cNvPr id="523" name="Google Shape;523;p84"/>
          <p:cNvSpPr txBox="1"/>
          <p:nvPr/>
        </p:nvSpPr>
        <p:spPr>
          <a:xfrm>
            <a:off x="1308938" y="1036197"/>
            <a:ext cx="6526200" cy="6009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FFFFFF"/>
              </a:buClr>
              <a:buSzPts val="1700"/>
              <a:buFont typeface="Arial"/>
              <a:buNone/>
            </a:pPr>
            <a:r>
              <a:rPr b="1" lang="en" sz="1400">
                <a:solidFill>
                  <a:schemeClr val="dk1"/>
                </a:solidFill>
              </a:rPr>
              <a:t>To help get an accurate and detailed count of youth experiencing homelessness in your county, contact:</a:t>
            </a:r>
            <a:endParaRPr b="1" i="0" sz="1400" u="none" cap="none" strike="noStrike">
              <a:solidFill>
                <a:schemeClr val="dk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7" name="Shape 527"/>
        <p:cNvGrpSpPr/>
        <p:nvPr/>
      </p:nvGrpSpPr>
      <p:grpSpPr>
        <a:xfrm>
          <a:off x="0" y="0"/>
          <a:ext cx="0" cy="0"/>
          <a:chOff x="0" y="0"/>
          <a:chExt cx="0" cy="0"/>
        </a:xfrm>
      </p:grpSpPr>
      <p:sp>
        <p:nvSpPr>
          <p:cNvPr id="528" name="Google Shape;528;p85"/>
          <p:cNvSpPr txBox="1"/>
          <p:nvPr>
            <p:ph type="title"/>
          </p:nvPr>
        </p:nvSpPr>
        <p:spPr>
          <a:xfrm>
            <a:off x="1343025" y="150918"/>
            <a:ext cx="6458100" cy="632400"/>
          </a:xfrm>
          <a:prstGeom prst="rect">
            <a:avLst/>
          </a:prstGeom>
          <a:noFill/>
          <a:ln>
            <a:noFill/>
          </a:ln>
        </p:spPr>
        <p:txBody>
          <a:bodyPr anchorCtr="0" anchor="ctr" bIns="68575" lIns="68575" spcFirstLastPara="1" rIns="68575" wrap="square" tIns="68575">
            <a:normAutofit/>
          </a:bodyPr>
          <a:lstStyle/>
          <a:p>
            <a:pPr indent="0" lvl="0" marL="0" marR="0" rtl="0" algn="ctr">
              <a:lnSpc>
                <a:spcPct val="90000"/>
              </a:lnSpc>
              <a:spcBef>
                <a:spcPts val="0"/>
              </a:spcBef>
              <a:spcAft>
                <a:spcPts val="0"/>
              </a:spcAft>
              <a:buClr>
                <a:schemeClr val="lt1"/>
              </a:buClr>
              <a:buSzPts val="3000"/>
              <a:buFont typeface="Century Gothic"/>
              <a:buNone/>
            </a:pPr>
            <a:r>
              <a:rPr lang="en">
                <a:solidFill>
                  <a:schemeClr val="dk1"/>
                </a:solidFill>
              </a:rPr>
              <a:t>Additional Resource</a:t>
            </a:r>
            <a:r>
              <a:rPr b="0" i="0" lang="en" sz="3000" u="none" cap="none" strike="noStrike">
                <a:solidFill>
                  <a:schemeClr val="dk1"/>
                </a:solidFill>
                <a:latin typeface="Century Gothic"/>
                <a:ea typeface="Century Gothic"/>
                <a:cs typeface="Century Gothic"/>
                <a:sym typeface="Century Gothic"/>
              </a:rPr>
              <a:t> Information</a:t>
            </a:r>
            <a:endParaRPr>
              <a:solidFill>
                <a:schemeClr val="dk1"/>
              </a:solidFill>
            </a:endParaRPr>
          </a:p>
        </p:txBody>
      </p:sp>
      <p:sp>
        <p:nvSpPr>
          <p:cNvPr id="529" name="Google Shape;529;p85"/>
          <p:cNvSpPr txBox="1"/>
          <p:nvPr/>
        </p:nvSpPr>
        <p:spPr>
          <a:xfrm>
            <a:off x="216469" y="1487719"/>
            <a:ext cx="4336200" cy="3115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800"/>
              <a:buFont typeface="Century Gothic"/>
              <a:buNone/>
            </a:pPr>
            <a:r>
              <a:rPr lang="en" sz="1400">
                <a:solidFill>
                  <a:schemeClr val="dk1"/>
                </a:solidFill>
                <a:latin typeface="Century Gothic"/>
                <a:ea typeface="Century Gothic"/>
                <a:cs typeface="Century Gothic"/>
                <a:sym typeface="Century Gothic"/>
              </a:rPr>
              <a:t>The following is a list of County-level emergency management websites, telephone (office and 24 hour), emails and sms/text alert systems in Colorado.</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1800"/>
              <a:buFont typeface="Century Gothic"/>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1700"/>
              <a:buFont typeface="Arial"/>
              <a:buNone/>
            </a:pPr>
            <a:r>
              <a:rPr lang="en" sz="1400">
                <a:solidFill>
                  <a:schemeClr val="dk1"/>
                </a:solidFill>
                <a:latin typeface="Century Gothic"/>
                <a:ea typeface="Century Gothic"/>
                <a:cs typeface="Century Gothic"/>
                <a:sym typeface="Century Gothic"/>
              </a:rPr>
              <a:t>To best stay informed before, during and after a disaster you are encouraged to monitor a number of information sources, including systems such as local emergency services websites, warning sirens, SMS or text alert systems, local/national media outlets, and local government sources. </a:t>
            </a:r>
            <a:endParaRPr sz="14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1700"/>
              <a:buFont typeface="Arial"/>
              <a:buNone/>
            </a:pPr>
            <a:r>
              <a:t/>
            </a:r>
            <a:endParaRPr sz="14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lt1"/>
              </a:buClr>
              <a:buSzPts val="1700"/>
              <a:buFont typeface="Arial"/>
              <a:buNone/>
            </a:pPr>
            <a:r>
              <a:rPr lang="en" sz="1400" u="sng">
                <a:solidFill>
                  <a:srgbClr val="0000FF"/>
                </a:solidFill>
                <a:latin typeface="Century Gothic"/>
                <a:ea typeface="Century Gothic"/>
                <a:cs typeface="Century Gothic"/>
                <a:sym typeface="Century Gothic"/>
                <a:hlinkClick r:id="rId3">
                  <a:extLst>
                    <a:ext uri="{A12FA001-AC4F-418D-AE19-62706E023703}">
                      <ahyp:hlinkClr val="tx"/>
                    </a:ext>
                  </a:extLst>
                </a:hlinkClick>
              </a:rPr>
              <a:t>https://www.colorado.gov/pacific/dhsem/local-emergency-managers</a:t>
            </a:r>
            <a:r>
              <a:rPr lang="en" sz="1400">
                <a:solidFill>
                  <a:srgbClr val="0000FF"/>
                </a:solidFill>
                <a:latin typeface="Century Gothic"/>
                <a:ea typeface="Century Gothic"/>
                <a:cs typeface="Century Gothic"/>
                <a:sym typeface="Century Gothic"/>
              </a:rPr>
              <a:t> </a:t>
            </a:r>
            <a:endParaRPr sz="1400">
              <a:solidFill>
                <a:srgbClr val="0000FF"/>
              </a:solidFill>
              <a:latin typeface="Century Gothic"/>
              <a:ea typeface="Century Gothic"/>
              <a:cs typeface="Century Gothic"/>
              <a:sym typeface="Century Gothic"/>
            </a:endParaRPr>
          </a:p>
        </p:txBody>
      </p:sp>
      <p:sp>
        <p:nvSpPr>
          <p:cNvPr id="530" name="Google Shape;530;p85"/>
          <p:cNvSpPr txBox="1"/>
          <p:nvPr/>
        </p:nvSpPr>
        <p:spPr>
          <a:xfrm>
            <a:off x="4892288" y="1487719"/>
            <a:ext cx="4024500" cy="33495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lang="en" sz="1400">
                <a:solidFill>
                  <a:schemeClr val="dk1"/>
                </a:solidFill>
                <a:latin typeface="Century Gothic"/>
                <a:ea typeface="Century Gothic"/>
                <a:cs typeface="Century Gothic"/>
                <a:sym typeface="Century Gothic"/>
              </a:rPr>
              <a:t>Public health agencies provide a variety of services, ranging from Community and Behavioral Health to Environmental Quality.</a:t>
            </a:r>
            <a:endParaRPr sz="14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t/>
            </a:r>
            <a:endParaRPr sz="14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rPr lang="en" sz="1400">
                <a:solidFill>
                  <a:schemeClr val="dk1"/>
                </a:solidFill>
                <a:latin typeface="Century Gothic"/>
                <a:ea typeface="Century Gothic"/>
                <a:cs typeface="Century Gothic"/>
                <a:sym typeface="Century Gothic"/>
              </a:rPr>
              <a:t>They can also assist communities in following best practices when conducting PIT Counts.</a:t>
            </a:r>
            <a:endParaRPr sz="1400">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100"/>
              <a:buFont typeface="Arial"/>
              <a:buNone/>
            </a:pPr>
            <a:r>
              <a:t/>
            </a:r>
            <a:endParaRPr sz="1400">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100"/>
              <a:buFont typeface="Arial"/>
              <a:buNone/>
            </a:pPr>
            <a:r>
              <a:t/>
            </a:r>
            <a:endParaRPr sz="14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100"/>
              <a:buFont typeface="Arial"/>
              <a:buNone/>
            </a:pPr>
            <a:r>
              <a:rPr lang="en" sz="1400" u="sng">
                <a:solidFill>
                  <a:srgbClr val="0000FF"/>
                </a:solidFill>
                <a:latin typeface="Century Gothic"/>
                <a:ea typeface="Century Gothic"/>
                <a:cs typeface="Century Gothic"/>
                <a:sym typeface="Century Gothic"/>
                <a:hlinkClick r:id="rId4">
                  <a:extLst>
                    <a:ext uri="{A12FA001-AC4F-418D-AE19-62706E023703}">
                      <ahyp:hlinkClr val="tx"/>
                    </a:ext>
                  </a:extLst>
                </a:hlinkClick>
              </a:rPr>
              <a:t>https://cdphe.colorado.gov/public-information/find-your-local-public-health-agency</a:t>
            </a:r>
            <a:r>
              <a:rPr lang="en" sz="1400">
                <a:solidFill>
                  <a:srgbClr val="0000FF"/>
                </a:solidFill>
                <a:latin typeface="Century Gothic"/>
                <a:ea typeface="Century Gothic"/>
                <a:cs typeface="Century Gothic"/>
                <a:sym typeface="Century Gothic"/>
              </a:rPr>
              <a:t> </a:t>
            </a:r>
            <a:endParaRPr sz="1200">
              <a:solidFill>
                <a:srgbClr val="0000FF"/>
              </a:solidFill>
            </a:endParaRPr>
          </a:p>
        </p:txBody>
      </p:sp>
      <p:sp>
        <p:nvSpPr>
          <p:cNvPr id="531" name="Google Shape;531;p85"/>
          <p:cNvSpPr txBox="1"/>
          <p:nvPr/>
        </p:nvSpPr>
        <p:spPr>
          <a:xfrm>
            <a:off x="216469" y="783394"/>
            <a:ext cx="4336200" cy="7044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chemeClr val="lt1"/>
              </a:buClr>
              <a:buSzPts val="1700"/>
              <a:buFont typeface="Arial"/>
              <a:buNone/>
            </a:pPr>
            <a:r>
              <a:rPr b="1" lang="en" sz="1400">
                <a:solidFill>
                  <a:schemeClr val="dk1"/>
                </a:solidFill>
                <a:latin typeface="Century Gothic"/>
                <a:ea typeface="Century Gothic"/>
                <a:cs typeface="Century Gothic"/>
                <a:sym typeface="Century Gothic"/>
              </a:rPr>
              <a:t>Local Emergency </a:t>
            </a:r>
            <a:endParaRPr b="1" sz="1400">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700"/>
              <a:buFont typeface="Arial"/>
              <a:buNone/>
            </a:pPr>
            <a:r>
              <a:rPr b="1" lang="en" sz="1400">
                <a:solidFill>
                  <a:schemeClr val="dk1"/>
                </a:solidFill>
                <a:latin typeface="Century Gothic"/>
                <a:ea typeface="Century Gothic"/>
                <a:cs typeface="Century Gothic"/>
                <a:sym typeface="Century Gothic"/>
              </a:rPr>
              <a:t>Managers</a:t>
            </a:r>
            <a:endParaRPr b="1" i="0" sz="1400" u="none" cap="none" strike="noStrike">
              <a:solidFill>
                <a:schemeClr val="dk1"/>
              </a:solidFill>
              <a:latin typeface="Century Gothic"/>
              <a:ea typeface="Century Gothic"/>
              <a:cs typeface="Century Gothic"/>
              <a:sym typeface="Century Gothic"/>
            </a:endParaRPr>
          </a:p>
        </p:txBody>
      </p:sp>
      <p:sp>
        <p:nvSpPr>
          <p:cNvPr id="532" name="Google Shape;532;p85"/>
          <p:cNvSpPr txBox="1"/>
          <p:nvPr/>
        </p:nvSpPr>
        <p:spPr>
          <a:xfrm>
            <a:off x="4892288" y="783394"/>
            <a:ext cx="4024500" cy="7044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chemeClr val="lt1"/>
              </a:buClr>
              <a:buSzPts val="1700"/>
              <a:buFont typeface="Arial"/>
              <a:buNone/>
            </a:pPr>
            <a:r>
              <a:rPr b="1" lang="en" sz="1400">
                <a:solidFill>
                  <a:schemeClr val="dk1"/>
                </a:solidFill>
                <a:latin typeface="Century Gothic"/>
                <a:ea typeface="Century Gothic"/>
                <a:cs typeface="Century Gothic"/>
                <a:sym typeface="Century Gothic"/>
              </a:rPr>
              <a:t>Find your local </a:t>
            </a:r>
            <a:endParaRPr b="1" sz="1400">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700"/>
              <a:buFont typeface="Arial"/>
              <a:buNone/>
            </a:pPr>
            <a:r>
              <a:rPr b="1" lang="en" sz="1400">
                <a:solidFill>
                  <a:schemeClr val="dk1"/>
                </a:solidFill>
                <a:latin typeface="Century Gothic"/>
                <a:ea typeface="Century Gothic"/>
                <a:cs typeface="Century Gothic"/>
                <a:sym typeface="Century Gothic"/>
              </a:rPr>
              <a:t>public health agency</a:t>
            </a:r>
            <a:endParaRPr b="1" i="0" sz="14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6"/>
          <p:cNvSpPr txBox="1"/>
          <p:nvPr>
            <p:ph type="title"/>
          </p:nvPr>
        </p:nvSpPr>
        <p:spPr>
          <a:xfrm>
            <a:off x="1628775" y="429950"/>
            <a:ext cx="5606700" cy="727500"/>
          </a:xfrm>
          <a:prstGeom prst="rect">
            <a:avLst/>
          </a:prstGeom>
          <a:noFill/>
          <a:ln>
            <a:noFill/>
          </a:ln>
          <a:effectLst>
            <a:outerShdw blurRad="57150" rotWithShape="0" algn="bl" dir="5400000" dist="19050">
              <a:srgbClr val="000000">
                <a:alpha val="50000"/>
              </a:srgbClr>
            </a:outerShdw>
          </a:effectLst>
        </p:spPr>
        <p:txBody>
          <a:bodyPr anchorCtr="0" anchor="ctr" bIns="68575" lIns="68575" spcFirstLastPara="1" rIns="68575" wrap="square" tIns="68575">
            <a:normAutofit fontScale="90000"/>
          </a:bodyPr>
          <a:lstStyle/>
          <a:p>
            <a:pPr indent="0" lvl="0" marL="0" marR="0" rtl="0" algn="l">
              <a:lnSpc>
                <a:spcPct val="90000"/>
              </a:lnSpc>
              <a:spcBef>
                <a:spcPts val="0"/>
              </a:spcBef>
              <a:spcAft>
                <a:spcPts val="0"/>
              </a:spcAft>
              <a:buClr>
                <a:schemeClr val="lt1"/>
              </a:buClr>
              <a:buSzPct val="100000"/>
              <a:buFont typeface="Century Gothic"/>
              <a:buNone/>
            </a:pPr>
            <a:r>
              <a:rPr lang="en">
                <a:solidFill>
                  <a:schemeClr val="dk1"/>
                </a:solidFill>
              </a:rPr>
              <a:t>End of Presentation - </a:t>
            </a:r>
            <a:r>
              <a:rPr b="0" i="0" lang="en" sz="3000" u="none" cap="none" strike="noStrike">
                <a:solidFill>
                  <a:schemeClr val="dk1"/>
                </a:solidFill>
                <a:latin typeface="Century Gothic"/>
                <a:ea typeface="Century Gothic"/>
                <a:cs typeface="Century Gothic"/>
                <a:sym typeface="Century Gothic"/>
              </a:rPr>
              <a:t>Questions?</a:t>
            </a:r>
            <a:endParaRPr>
              <a:solidFill>
                <a:schemeClr val="dk1"/>
              </a:solidFill>
            </a:endParaRPr>
          </a:p>
        </p:txBody>
      </p:sp>
      <p:pic>
        <p:nvPicPr>
          <p:cNvPr id="538" name="Google Shape;538;p86"/>
          <p:cNvPicPr preferRelativeResize="0"/>
          <p:nvPr/>
        </p:nvPicPr>
        <p:blipFill rotWithShape="1">
          <a:blip r:embed="rId3">
            <a:alphaModFix/>
          </a:blip>
          <a:srcRect b="0" l="0" r="0" t="0"/>
          <a:stretch/>
        </p:blipFill>
        <p:spPr>
          <a:xfrm>
            <a:off x="1200125" y="1336500"/>
            <a:ext cx="6743750" cy="357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5409600" cy="572700"/>
          </a:xfrm>
          <a:prstGeom prst="rect">
            <a:avLst/>
          </a:prstGeom>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b="1" lang="en"/>
              <a:t>Uns</a:t>
            </a:r>
            <a:r>
              <a:rPr b="1" lang="en"/>
              <a:t>heltered</a:t>
            </a:r>
            <a:r>
              <a:rPr b="1" lang="en"/>
              <a:t> PIT Count Definitions</a:t>
            </a:r>
            <a:endParaRPr b="1"/>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800"/>
              <a:t>The BoS conducts Unsheltered + Sheltered counts every odd year. During unsheltered counts we </a:t>
            </a:r>
            <a:r>
              <a:rPr b="1" lang="en" u="sng"/>
              <a:t>survey</a:t>
            </a:r>
            <a:r>
              <a:rPr lang="en" sz="1800"/>
              <a:t> </a:t>
            </a:r>
            <a:r>
              <a:rPr lang="en"/>
              <a:t>individuals</a:t>
            </a:r>
            <a:r>
              <a:rPr lang="en" sz="1800"/>
              <a:t> who are experiencing literal, unsheltered home</a:t>
            </a:r>
            <a:r>
              <a:rPr lang="en"/>
              <a:t>lessness.</a:t>
            </a:r>
            <a:endParaRPr sz="1800"/>
          </a:p>
          <a:p>
            <a:pPr indent="0" lvl="0" marL="0" rtl="0" algn="l">
              <a:spcBef>
                <a:spcPts val="1200"/>
              </a:spcBef>
              <a:spcAft>
                <a:spcPts val="0"/>
              </a:spcAft>
              <a:buNone/>
            </a:pPr>
            <a:r>
              <a:rPr b="1" lang="en"/>
              <a:t>For the PIT Count, unsheltered homelessness is defined as: </a:t>
            </a:r>
            <a:r>
              <a:rPr lang="en"/>
              <a:t>An individual or family with a primary nighttime residence that is a public or private place not designed for or ordinarily used as a regular sleeping accommodation for human beings, including a car, park, abandoned building, bus or train station, airport, or camping ground."</a:t>
            </a:r>
            <a:endParaRPr/>
          </a:p>
          <a:p>
            <a:pPr indent="-317182" lvl="0" marL="457200" rtl="0" algn="l">
              <a:spcBef>
                <a:spcPts val="1200"/>
              </a:spcBef>
              <a:spcAft>
                <a:spcPts val="0"/>
              </a:spcAft>
              <a:buSzPct val="100000"/>
              <a:buChar char="●"/>
            </a:pPr>
            <a:r>
              <a:rPr lang="en"/>
              <a:t>HUD would generally consider individuals and families sleeping in a garage, shed, or other location outside of a housing structure, but on the property of a housing structure as “unsheltered” homeless for purposes of the PIT count. </a:t>
            </a:r>
            <a:endParaRPr/>
          </a:p>
          <a:p>
            <a:pPr indent="-317182" lvl="0" marL="457200" rtl="0" algn="l">
              <a:spcBef>
                <a:spcPts val="0"/>
              </a:spcBef>
              <a:spcAft>
                <a:spcPts val="0"/>
              </a:spcAft>
              <a:buSzPct val="100000"/>
              <a:buChar char="●"/>
            </a:pPr>
            <a:r>
              <a:rPr lang="en"/>
              <a:t>HUD would not consider any individual or family sleeping inside of a housing structure as unsheltered homeless, even if the room inside of that housing structure is not typically used for sleeping (e.g., a kitchen or bathroom). </a:t>
            </a:r>
            <a:endParaRPr/>
          </a:p>
          <a:p>
            <a:pPr indent="-317182" lvl="0" marL="457200" rtl="0" algn="l">
              <a:spcBef>
                <a:spcPts val="0"/>
              </a:spcBef>
              <a:spcAft>
                <a:spcPts val="0"/>
              </a:spcAft>
              <a:buSzPct val="100000"/>
              <a:buChar char="●"/>
            </a:pPr>
            <a:r>
              <a:rPr lang="en"/>
              <a:t>HUD would still consider persons sleeping in the hallway of an apartment or hotel (i.e., outside of an apartment unit or hotel room) as unsheltered.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228600" y="248000"/>
            <a:ext cx="3288300" cy="6390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68575" lIns="68575" spcFirstLastPara="1" rIns="68575" wrap="square" tIns="68575">
            <a:normAutofit/>
          </a:bodyPr>
          <a:lstStyle/>
          <a:p>
            <a:pPr indent="0" lvl="0" marL="0" marR="0" rtl="0" algn="l">
              <a:lnSpc>
                <a:spcPct val="100000"/>
              </a:lnSpc>
              <a:spcBef>
                <a:spcPts val="0"/>
              </a:spcBef>
              <a:spcAft>
                <a:spcPts val="0"/>
              </a:spcAft>
              <a:buNone/>
            </a:pPr>
            <a:r>
              <a:rPr b="1" lang="en" sz="2800">
                <a:solidFill>
                  <a:schemeClr val="dk1"/>
                </a:solidFill>
                <a:latin typeface="Arial"/>
                <a:ea typeface="Arial"/>
                <a:cs typeface="Arial"/>
                <a:sym typeface="Arial"/>
              </a:rPr>
              <a:t>Homelessness</a:t>
            </a:r>
            <a:endParaRPr b="1" sz="3600">
              <a:solidFill>
                <a:schemeClr val="dk1"/>
              </a:solidFill>
            </a:endParaRPr>
          </a:p>
        </p:txBody>
      </p:sp>
      <p:sp>
        <p:nvSpPr>
          <p:cNvPr id="113" name="Google Shape;113;p22"/>
          <p:cNvSpPr txBox="1"/>
          <p:nvPr/>
        </p:nvSpPr>
        <p:spPr>
          <a:xfrm>
            <a:off x="4663825" y="1489188"/>
            <a:ext cx="4365600" cy="2689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There have been requests to </a:t>
            </a:r>
            <a:r>
              <a:rPr lang="en" sz="1800">
                <a:solidFill>
                  <a:schemeClr val="dk1"/>
                </a:solidFill>
                <a:latin typeface="Times New Roman"/>
                <a:ea typeface="Times New Roman"/>
                <a:cs typeface="Times New Roman"/>
                <a:sym typeface="Times New Roman"/>
              </a:rPr>
              <a:t>discuss homelessness for those who may not work in human services and may be volunteering with something like this for the first time.</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We’ll take the next few slides to go over some basics regarding homelessness and working with people experiencing homelessness.</a:t>
            </a:r>
            <a:endParaRPr sz="1100">
              <a:solidFill>
                <a:schemeClr val="dk1"/>
              </a:solidFill>
              <a:latin typeface="Roboto"/>
              <a:ea typeface="Roboto"/>
              <a:cs typeface="Roboto"/>
              <a:sym typeface="Roboto"/>
            </a:endParaRPr>
          </a:p>
        </p:txBody>
      </p:sp>
      <p:pic>
        <p:nvPicPr>
          <p:cNvPr id="114" name="Google Shape;114;p22"/>
          <p:cNvPicPr preferRelativeResize="0"/>
          <p:nvPr/>
        </p:nvPicPr>
        <p:blipFill>
          <a:blip r:embed="rId3">
            <a:alphaModFix/>
          </a:blip>
          <a:stretch>
            <a:fillRect/>
          </a:stretch>
        </p:blipFill>
        <p:spPr>
          <a:xfrm>
            <a:off x="228600" y="1567909"/>
            <a:ext cx="4255576" cy="253207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