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92000"/>
  <p:notesSz cx="7010400" cy="9236075"/>
  <p:embeddedFontLst>
    <p:embeddedFont>
      <p:font typeface="Roboto"/>
      <p:regular r:id="rId57"/>
      <p:bold r:id="rId58"/>
      <p:italic r:id="rId59"/>
      <p:boldItalic r:id="rId60"/>
    </p:embeddedFont>
    <p:embeddedFont>
      <p:font typeface="Merriweather"/>
      <p:regular r:id="rId61"/>
      <p:bold r:id="rId62"/>
      <p:italic r:id="rId63"/>
      <p:boldItalic r:id="rId64"/>
    </p:embeddedFont>
    <p:embeddedFont>
      <p:font typeface="Century Gothic"/>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erriweather-bold.fntdata"/><Relationship Id="rId61" Type="http://schemas.openxmlformats.org/officeDocument/2006/relationships/font" Target="fonts/Merriweather-regular.fntdata"/><Relationship Id="rId20" Type="http://schemas.openxmlformats.org/officeDocument/2006/relationships/slide" Target="slides/slide16.xml"/><Relationship Id="rId64" Type="http://schemas.openxmlformats.org/officeDocument/2006/relationships/font" Target="fonts/Merriweather-boldItalic.fntdata"/><Relationship Id="rId63" Type="http://schemas.openxmlformats.org/officeDocument/2006/relationships/font" Target="fonts/Merriweather-italic.fntdata"/><Relationship Id="rId22" Type="http://schemas.openxmlformats.org/officeDocument/2006/relationships/slide" Target="slides/slide18.xml"/><Relationship Id="rId66" Type="http://schemas.openxmlformats.org/officeDocument/2006/relationships/font" Target="fonts/CenturyGothic-bold.fntdata"/><Relationship Id="rId21" Type="http://schemas.openxmlformats.org/officeDocument/2006/relationships/slide" Target="slides/slide17.xml"/><Relationship Id="rId65" Type="http://schemas.openxmlformats.org/officeDocument/2006/relationships/font" Target="fonts/CenturyGothic-regular.fntdata"/><Relationship Id="rId24" Type="http://schemas.openxmlformats.org/officeDocument/2006/relationships/slide" Target="slides/slide20.xml"/><Relationship Id="rId68" Type="http://schemas.openxmlformats.org/officeDocument/2006/relationships/font" Target="fonts/CenturyGothic-boldItalic.fntdata"/><Relationship Id="rId23" Type="http://schemas.openxmlformats.org/officeDocument/2006/relationships/slide" Target="slides/slide19.xml"/><Relationship Id="rId67" Type="http://schemas.openxmlformats.org/officeDocument/2006/relationships/font" Target="fonts/CenturyGothic-italic.fntdata"/><Relationship Id="rId60" Type="http://schemas.openxmlformats.org/officeDocument/2006/relationships/font" Target="fonts/Roboto-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Roboto-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Roboto-italic.fntdata"/><Relationship Id="rId14" Type="http://schemas.openxmlformats.org/officeDocument/2006/relationships/slide" Target="slides/slide10.xml"/><Relationship Id="rId58" Type="http://schemas.openxmlformats.org/officeDocument/2006/relationships/font" Target="fonts/Robot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68625" y="692700"/>
            <a:ext cx="4673825" cy="3463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387125"/>
            <a:ext cx="5608300" cy="4156225"/>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hayes@coloradocoalition.or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701025" y="4387125"/>
            <a:ext cx="5608300" cy="4156225"/>
          </a:xfrm>
          <a:prstGeom prst="rect">
            <a:avLst/>
          </a:prstGeom>
          <a:noFill/>
          <a:ln>
            <a:noFill/>
          </a:ln>
        </p:spPr>
        <p:txBody>
          <a:bodyPr anchorCtr="0" anchor="ctr"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US">
                <a:latin typeface="Calibri"/>
                <a:ea typeface="Calibri"/>
                <a:cs typeface="Calibri"/>
                <a:sym typeface="Calibri"/>
              </a:rPr>
              <a:t>Welcome to the “CO Balance of State Continuum of Care 2023 Sheltered &amp; Unsheltered Point-in-Time (PIT) Count training for the Balance of State Continuum of Care.</a:t>
            </a:r>
            <a:endParaRPr>
              <a:latin typeface="Calibri"/>
              <a:ea typeface="Calibri"/>
              <a:cs typeface="Calibri"/>
              <a:sym typeface="Calibri"/>
            </a:endParaRPr>
          </a:p>
          <a:p>
            <a:pPr indent="0" lvl="0" marL="0" marR="0" rtl="0" algn="l">
              <a:spcBef>
                <a:spcPts val="800"/>
              </a:spcBef>
              <a:spcAft>
                <a:spcPts val="0"/>
              </a:spcAft>
              <a:buClr>
                <a:schemeClr val="dk1"/>
              </a:buClr>
              <a:buSzPts val="1100"/>
              <a:buFont typeface="Arial"/>
              <a:buNone/>
            </a:pPr>
            <a:r>
              <a:rPr lang="en-US"/>
              <a:t>The Colorado Balance of State Continuum of Care (“Continuum of Care”) was established in 2000 by service providers and other </a:t>
            </a:r>
            <a:r>
              <a:rPr lang="en-US"/>
              <a:t>entities</a:t>
            </a:r>
            <a:r>
              <a:rPr lang="en-US"/>
              <a:t> across Colorado’s rural and non-metro communities with technical assistance from the Colorado Coalition for the Homeless.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US"/>
              <a:t>The purpose of forming the Continuum of Care was to combine the efforts of multiple regional groups, to improve the ability of homeless service providers in Colorado’s non-metro and rural counties to compete for homeless assistance funding, including HUD homeless assistance grants. An established CoC is required to request </a:t>
            </a:r>
            <a:r>
              <a:rPr lang="en-US"/>
              <a:t>HUD </a:t>
            </a:r>
            <a:r>
              <a:rPr lang="en-US"/>
              <a:t>Continuum of Care (CoC) &amp; Emergency Solutions Grant (ESG) funding. A CoC also offers access to other sources of funding as we’ve seen with the advent of opportunities like the Youth Homelessness Demonstration Program, House Bills 1304 and 1377 through the state, and other opportunities coming down the line.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US">
                <a:highlight>
                  <a:srgbClr val="FFFFFF"/>
                </a:highlight>
              </a:rPr>
              <a:t>CoC funding serves homeless populations through </a:t>
            </a:r>
            <a:r>
              <a:rPr b="1" lang="en-US">
                <a:highlight>
                  <a:srgbClr val="FFFFFF"/>
                </a:highlight>
              </a:rPr>
              <a:t>Permanent Supportive Housing (PSH)</a:t>
            </a:r>
            <a:r>
              <a:rPr lang="en-US">
                <a:highlight>
                  <a:srgbClr val="FFFFFF"/>
                </a:highlight>
              </a:rPr>
              <a:t>, </a:t>
            </a:r>
            <a:r>
              <a:rPr b="1" lang="en-US">
                <a:highlight>
                  <a:srgbClr val="FFFFFF"/>
                </a:highlight>
              </a:rPr>
              <a:t>Transitional Housing (TH)</a:t>
            </a:r>
            <a:r>
              <a:rPr lang="en-US">
                <a:highlight>
                  <a:srgbClr val="FFFFFF"/>
                </a:highlight>
              </a:rPr>
              <a:t>, </a:t>
            </a:r>
            <a:r>
              <a:rPr b="1" lang="en-US">
                <a:highlight>
                  <a:srgbClr val="FFFFFF"/>
                </a:highlight>
              </a:rPr>
              <a:t>Rapid Re-Housing (RRH)</a:t>
            </a:r>
            <a:r>
              <a:rPr lang="en-US">
                <a:highlight>
                  <a:srgbClr val="FFFFFF"/>
                </a:highlight>
              </a:rPr>
              <a:t>, </a:t>
            </a:r>
            <a:r>
              <a:rPr b="1" lang="en-US">
                <a:highlight>
                  <a:srgbClr val="FFFFFF"/>
                </a:highlight>
              </a:rPr>
              <a:t>Supportive Services</a:t>
            </a:r>
            <a:r>
              <a:rPr lang="en-US">
                <a:highlight>
                  <a:srgbClr val="FFFFFF"/>
                </a:highlight>
              </a:rPr>
              <a:t>, </a:t>
            </a:r>
            <a:r>
              <a:rPr b="1" lang="en-US">
                <a:highlight>
                  <a:srgbClr val="FFFFFF"/>
                </a:highlight>
              </a:rPr>
              <a:t>HMIS Projects</a:t>
            </a:r>
            <a:r>
              <a:rPr lang="en-US">
                <a:highlight>
                  <a:srgbClr val="FFFFFF"/>
                </a:highlight>
              </a:rPr>
              <a:t>, and is accessed through an </a:t>
            </a:r>
            <a:r>
              <a:rPr b="1" lang="en-US">
                <a:highlight>
                  <a:srgbClr val="FFFFFF"/>
                </a:highlight>
              </a:rPr>
              <a:t>annual application process</a:t>
            </a:r>
            <a:r>
              <a:rPr lang="en-US">
                <a:highlight>
                  <a:srgbClr val="FFFFFF"/>
                </a:highlight>
              </a:rPr>
              <a:t>. </a:t>
            </a:r>
            <a:endParaRPr>
              <a:highlight>
                <a:srgbClr val="FFFFFF"/>
              </a:highlight>
            </a:endParaRPr>
          </a:p>
          <a:p>
            <a:pPr indent="0" lvl="0" marL="0" marR="0" rtl="0" algn="l">
              <a:spcBef>
                <a:spcPts val="0"/>
              </a:spcBef>
              <a:spcAft>
                <a:spcPts val="0"/>
              </a:spcAft>
              <a:buClr>
                <a:schemeClr val="dk1"/>
              </a:buClr>
              <a:buSzPts val="1100"/>
              <a:buFont typeface="Arial"/>
              <a:buNone/>
            </a:pPr>
            <a:r>
              <a:t/>
            </a:r>
            <a:endParaRPr>
              <a:highlight>
                <a:srgbClr val="FFFFFF"/>
              </a:highlight>
            </a:endParaRPr>
          </a:p>
          <a:p>
            <a:pPr indent="0" lvl="0" marL="0" marR="0" rtl="0" algn="l">
              <a:spcBef>
                <a:spcPts val="0"/>
              </a:spcBef>
              <a:spcAft>
                <a:spcPts val="0"/>
              </a:spcAft>
              <a:buClr>
                <a:schemeClr val="dk1"/>
              </a:buClr>
              <a:buSzPts val="1100"/>
              <a:buFont typeface="Arial"/>
              <a:buNone/>
            </a:pPr>
            <a:r>
              <a:rPr lang="en-US">
                <a:highlight>
                  <a:srgbClr val="FFFFFF"/>
                </a:highlight>
              </a:rPr>
              <a:t>The Point-in-Time Count (PIT) is a requirement of programs with CoC and ESG funding, however communities have adapted Point-in-Time Counts to better understand homelessness in their communities and cover a wide range of services for individuals and families experiencing homelessness.</a:t>
            </a:r>
            <a:endParaRPr>
              <a:highlight>
                <a:srgbClr val="FFFFFF"/>
              </a:highlight>
            </a:endParaRPr>
          </a:p>
        </p:txBody>
      </p:sp>
      <p:sp>
        <p:nvSpPr>
          <p:cNvPr id="68" name="Google Shape;68;p1: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9de80af92e_0_176: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137" name="Google Shape;137;g19de80af92e_0_17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8646f14bf_0_20: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Personal Protective Equipment can include Masks, face shields, gloves, etc.</a:t>
            </a:r>
            <a:endParaRPr/>
          </a:p>
        </p:txBody>
      </p:sp>
      <p:sp>
        <p:nvSpPr>
          <p:cNvPr id="145" name="Google Shape;145;g78646f14bf_0_20: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8646f14bf_0_39: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next group of slides outline Coordinator/Leads roles and responsibilities during the Point-in-Time Counts!</a:t>
            </a:r>
            <a:endParaRPr/>
          </a:p>
        </p:txBody>
      </p:sp>
      <p:sp>
        <p:nvSpPr>
          <p:cNvPr id="153" name="Google Shape;153;g78646f14bf_0_39: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5f77b3693_0_11: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161" name="Google Shape;161;g75f77b3693_0_11: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847f2c06c_0_16: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170" name="Google Shape;170;g10847f2c06c_0_1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5f77b3693_0_21: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179" name="Google Shape;179;g75f77b3693_0_21: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75f77b3693_0_32: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75f77b3693_0_32: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The following responsibilities are asked of Regional PIT Coordinators and are also often delegated to local leads. These responsibilities help the Housing Inventory Count and Point-in-Time Counts run efficiently.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HUD understands that the Covid-19 pandemic will continue to impact communities differently, so we will outline the general responsibilities and can work together to make sure your community has the capacity and ability to participate in the count!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5f77b3693_0_37: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75f77b3693_0_37: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Work with regional coalitions and interested parties to publicize the counts in your region. Local libraries, emergency services, hospitals, websites, places where you know people experiencing homelessness will be or those who could be interested in volunteering may find materials.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EMPHASIZE SAFETY PRECAUTIONS AND ANY COVID-RELATED PUBLIC HEALTH COMMUNICATIONS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5f77b3693_0_43: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75f77b3693_0_43: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CCH will provide the Housing Inventory for the previous year that Coordinators and Leads can review and/or send out to programs to review and provide updates on any changes to programs from previous years.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This also offers a chance for regions to introduce any new ES, TH, RRH, and PSH projects, or remove projects that are no longer in operation. The Housing Inventory includes ALL projects the are considers “ES, TH, RRH, or PSH”, regardless of funding source. It’s important we include as many as we can in order to accurately reflect the number of services being offered to people experiencing homelessness in rural Colorado!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5f77b3693_0_55: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75f77b3693_0_55: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1200">
                <a:solidFill>
                  <a:srgbClr val="000000"/>
                </a:solidFill>
                <a:latin typeface="Century Gothic"/>
                <a:ea typeface="Century Gothic"/>
                <a:cs typeface="Century Gothic"/>
                <a:sym typeface="Century Gothic"/>
              </a:rPr>
              <a:t>Coordinators utilize their Regional Homeless Coalitions to identify Leads depending on the size of your count and region. Once identified it’s best to work with them to recruit volunteers, post advertising materials, engage with local businesses, make sure all regional ES, TH, RRH, and PSH programs are participating, etc. Leads may also work with their regional coalitions to expand the count.</a:t>
            </a:r>
            <a:endParaRPr sz="1200">
              <a:solidFill>
                <a:srgbClr val="000000"/>
              </a:solidFill>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1100"/>
              <a:buFont typeface="Arial"/>
              <a:buNone/>
            </a:pPr>
            <a:r>
              <a:rPr lang="en-US" sz="1200">
                <a:solidFill>
                  <a:srgbClr val="000000"/>
                </a:solidFill>
                <a:latin typeface="Century Gothic"/>
                <a:ea typeface="Century Gothic"/>
                <a:cs typeface="Century Gothic"/>
                <a:sym typeface="Century Gothic"/>
              </a:rPr>
              <a:t>Transparency around safety during the Covid-19 pandemic is essential.</a:t>
            </a:r>
            <a:endParaRPr sz="1200">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This training focuses on Coordinators who are organizing the 2023 Point-in-Time Sheltered Count for the Colorado Balance of State Continuum of Care. The Homeless Management Information System (HMIS) and/or another agency database that collects the information can be utilized to complete survey forms for those that stayed in the program on the night of</a:t>
            </a:r>
            <a:r>
              <a:rPr lang="en-US" sz="1200">
                <a:highlight>
                  <a:srgbClr val="FFFFFF"/>
                </a:highlight>
                <a:latin typeface="Calibri"/>
                <a:ea typeface="Calibri"/>
                <a:cs typeface="Calibri"/>
                <a:sym typeface="Calibri"/>
              </a:rPr>
              <a:t> Tuesday January 24th, 2023</a:t>
            </a:r>
            <a:r>
              <a:rPr lang="en-US"/>
              <a:t>. If the agency does not collect all data however, the surveys will need to be completed with participants. </a:t>
            </a:r>
            <a:endParaRPr/>
          </a:p>
        </p:txBody>
      </p:sp>
      <p:sp>
        <p:nvSpPr>
          <p:cNvPr id="73" name="Google Shape;73;p2: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75f77b3693_0_61:notes"/>
          <p:cNvSpPr/>
          <p:nvPr>
            <p:ph idx="2" type="sldImg"/>
          </p:nvPr>
        </p:nvSpPr>
        <p:spPr>
          <a:xfrm>
            <a:off x="1168625" y="692700"/>
            <a:ext cx="46737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75f77b3693_0_61: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Consider utilizing Leads to recruit volunteers, or utilize volunteers to build your base. It’s always a good idea to utilize people currently experiencing homelessness to assist with counts. They have a unique understanding of the situation and especially during unsheltered counts may be able to offer invaluable information about where others who are experiencing homelessness may be.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Covid-19 introduces unique challenges, especially due to increased rates of infections for those in groups that are at higher risk of contracting the virus such as people over the age of 60, People of Color, people with disabilities, immunocompromised people, etc.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5f77b3693_0_6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75f77b3693_0_6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Utilize regional knowledge and materials provided to train surveyors. In January we will provide a webinar early in the month focused on surveys and safety that will be available online for you to provide to volunteers surveying, along with all of the materials that were included with the email you receive this powerpoint in; which you can modify for your regional coalitions and make “fit” for your needs.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Some regions will still have a reduced volunteer force due to the Covid-19 pandemic. This is understood to be a consequence of Covid-19 though we hope precautions will allow for survey collection. Make sure to work with your local Public Health organization on best practices for conducting the count if that is what your region has chosen to do. Please communicate all decisions with Shawn </a:t>
            </a:r>
            <a:r>
              <a:rPr lang="en-US" u="sng">
                <a:solidFill>
                  <a:schemeClr val="hlink"/>
                </a:solidFill>
                <a:hlinkClick r:id="rId2"/>
              </a:rPr>
              <a:t>shayes@coloradocoalition.org</a:t>
            </a:r>
            <a:r>
              <a:rPr lang="en-US"/>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5f77b3693_0_72: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75f77b3693_0_72: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With the exception of the CCH ES/TH and Unsheltered Survey Forms, most other training materials can be modified by regions to fit with your local needs. (Scripts, Fact Sheets, etc.)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5f77b3693_0_78: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75f77b3693_0_78: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We may have forms pre-populated with program names for the Sheltered Counts, and the ability to add electronically for other forms. However, do not add or modify questions on the Survey form itself. You may choose to include addendums or your own survey forms, similarly to the Youth Supplemental Survey, which we’ll discuss later in this PowerPoint..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5f77b3693_0_84: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75f77b3693_0_84: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This will help Surveyors/Volunteers know the process closer to the count and keep them engaged! We will provide a survey-specific trainings in January for the BoS PIT Count Surveys and Youth Supplemental Survey. These will be recorded and available for regions to send to volunteers.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Again, utilize those in your region who have been doing this for years. Also, reach out to other Coordinators across the BoS if you’re new to the count or are a region that hasn’t participated in certain parts of the count in the past.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1: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This may include connecting </a:t>
            </a:r>
            <a:r>
              <a:rPr lang="en-US"/>
              <a:t>survey participants</a:t>
            </a:r>
            <a:r>
              <a:rPr b="0" i="0" lang="en-US" sz="1100" u="none" cap="none" strike="noStrike">
                <a:solidFill>
                  <a:schemeClr val="dk1"/>
                </a:solidFill>
                <a:latin typeface="Arial"/>
                <a:ea typeface="Arial"/>
                <a:cs typeface="Arial"/>
                <a:sym typeface="Arial"/>
              </a:rPr>
              <a:t> to an</a:t>
            </a:r>
            <a:r>
              <a:rPr lang="en-US"/>
              <a:t>other agency. Because this year is a sheltered count only, the focus is on those already in programming. However, there may be need for additional services so it is always a good idea to have information on hand.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US"/>
              <a:t>Additionally, if you are deciding to participate in any type of Unsheltered Count or Youth Supplemental Survey, these would be necessary.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During a sheltered count the safety, privacy, and security precautions would generally follow those of the agency where the count is being held. Make sure to work with the agency and community leads to ensure measures meet standards that will allow volunteers/surveyors and participants to keep personal and professional boundaries as generally recognized in HUD funded and other Human Services agencies. More to come on that.</a:t>
            </a:r>
            <a:endParaRPr b="0" i="0" sz="1100" u="none" cap="none" strike="noStrike">
              <a:solidFill>
                <a:schemeClr val="dk1"/>
              </a:solidFill>
              <a:latin typeface="Arial"/>
              <a:ea typeface="Arial"/>
              <a:cs typeface="Arial"/>
              <a:sym typeface="Arial"/>
            </a:endParaRPr>
          </a:p>
        </p:txBody>
      </p:sp>
      <p:sp>
        <p:nvSpPr>
          <p:cNvPr id="279" name="Google Shape;279;p8: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64427d49cf_0_37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64427d49cf_0_37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9: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Please work with agency leads to speak with volunteers in advance in order to make sure safety of the surveyors and the survey participants is respected.</a:t>
            </a:r>
            <a:endParaRPr/>
          </a:p>
          <a:p>
            <a:pPr indent="0" lvl="0" marL="0" marR="0" rtl="0" algn="l">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0: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10: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We will discuss this further when breaking down the surveys.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701025" y="4387125"/>
            <a:ext cx="5608300" cy="415622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The presentation focuses on the main training areas HUD requires in the PIT Methodology Guide. </a:t>
            </a:r>
            <a:endParaRPr/>
          </a:p>
        </p:txBody>
      </p:sp>
      <p:sp>
        <p:nvSpPr>
          <p:cNvPr id="79" name="Google Shape;79;p4: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4: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Surveyors should be directed to complete a few surveys and then bring to the leads in order to make sure the forms are being completed correctly. This will hopefully help address any issues ASAP and perhaps correct any problems.</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US"/>
              <a:t>As noted on the survey form, mark “R” legibly if there are any refusals so that we know the question was not just skipped.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4d7988fb6c_3_1: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4d7988fb6c_3_1: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0847f2c06c_0_44: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10847f2c06c_0_44: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b909003f58_0_4: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1b909003f58_0_4: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909003f58_0_0: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1b909003f58_0_0: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805c980d7_1_0: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a805c980d7_1_0: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Coordinators will collect forms from agencies in their region and organize them by program type. Once organized, please attach cover sheets provided by CCH and mail along with the ES and TH forms as described at the end of the training. The cover sheets help to keep track of the programs and numbers of surveys so we can better organize for our PIT Consultant. They are the organization who enters the survey data, de-duplicates surveys, and compiles the information to draft the final PIT Report.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4d7988fb6c_3_156:notes"/>
          <p:cNvSpPr/>
          <p:nvPr>
            <p:ph idx="2" type="sldImg"/>
          </p:nvPr>
        </p:nvSpPr>
        <p:spPr>
          <a:xfrm>
            <a:off x="1168625" y="692700"/>
            <a:ext cx="4673700" cy="34635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4d7988fb6c_3_156:notes"/>
          <p:cNvSpPr txBox="1"/>
          <p:nvPr>
            <p:ph idx="1" type="body"/>
          </p:nvPr>
        </p:nvSpPr>
        <p:spPr>
          <a:xfrm>
            <a:off x="701025" y="4387125"/>
            <a:ext cx="5608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Continue to next slide.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4d7988fb6c_3_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4d7988fb6c_3_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4d7988fb6c_3_162:notes"/>
          <p:cNvSpPr/>
          <p:nvPr>
            <p:ph idx="2" type="sldImg"/>
          </p:nvPr>
        </p:nvSpPr>
        <p:spPr>
          <a:xfrm>
            <a:off x="1168625" y="692700"/>
            <a:ext cx="4673700" cy="34635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4d7988fb6c_3_162:notes"/>
          <p:cNvSpPr txBox="1"/>
          <p:nvPr>
            <p:ph idx="1" type="body"/>
          </p:nvPr>
        </p:nvSpPr>
        <p:spPr>
          <a:xfrm>
            <a:off x="701025" y="4387125"/>
            <a:ext cx="5608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4d7988fb6c_3_11: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4d7988fb6c_3_11: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805c980d7_1_17: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87" name="Google Shape;87;ga805c980d7_1_17: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4d7988fb6c_3_1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4d7988fb6c_3_1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75f77b3693_0_651: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75f77b3693_0_651: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4d7988fb6c_0_152:notes"/>
          <p:cNvSpPr txBox="1"/>
          <p:nvPr>
            <p:ph idx="1" type="body"/>
          </p:nvPr>
        </p:nvSpPr>
        <p:spPr>
          <a:xfrm>
            <a:off x="701025" y="4387126"/>
            <a:ext cx="5608200" cy="4156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a:t>Assists in understanding this underserved population. Assists with funding sources like the Youth Homelessness Demonstration Program (YHDP).</a:t>
            </a:r>
            <a:endParaRPr/>
          </a:p>
        </p:txBody>
      </p:sp>
      <p:sp>
        <p:nvSpPr>
          <p:cNvPr id="400" name="Google Shape;400;g4d7988fb6c_0_152:notes"/>
          <p:cNvSpPr/>
          <p:nvPr>
            <p:ph idx="2" type="sldImg"/>
          </p:nvPr>
        </p:nvSpPr>
        <p:spPr>
          <a:xfrm>
            <a:off x="337538" y="692391"/>
            <a:ext cx="63354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75f77b3693_0_9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75f77b3693_0_9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47a3e09909_0_2:notes"/>
          <p:cNvSpPr/>
          <p:nvPr>
            <p:ph idx="2" type="sldImg"/>
          </p:nvPr>
        </p:nvSpPr>
        <p:spPr>
          <a:xfrm>
            <a:off x="1168625" y="692700"/>
            <a:ext cx="46737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47a3e09909_0_2: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Electronic Surveys will upload automatically to our PIT Consultant OMNI. Please make sure to provide cover sheets to agencies participating in the Electronic count so they can document the surveys they sent in.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Coordinators will collect paper forms from agencies in their region and organize them by program type (Unsheltered, ES &amp; TH Surveys, RRH &amp; PSH Count forms. If participating: YSS attached to their corresponding Survey). Once organized, please attach cover sheets provided by CCH and mail along with the forms as described at the end of the training.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cover sheets help to keep track of the programs and numbers of surveys so we can better organize for our PIT Consultant, Omni. They are the organization who enters the survey data, de-duplicates surveys, and compiles the information to draft the final PIT Report.</a:t>
            </a:r>
            <a:endParaRPr b="1"/>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9de80af92e_0_84:notes"/>
          <p:cNvSpPr/>
          <p:nvPr>
            <p:ph idx="2" type="sldImg"/>
          </p:nvPr>
        </p:nvSpPr>
        <p:spPr>
          <a:xfrm>
            <a:off x="1168625" y="692700"/>
            <a:ext cx="46737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19de80af92e_0_84: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69850" rtl="0" algn="l">
              <a:spcBef>
                <a:spcPts val="0"/>
              </a:spcBef>
              <a:spcAft>
                <a:spcPts val="0"/>
              </a:spcAft>
              <a:buSzPts val="1100"/>
              <a:buNone/>
            </a:pPr>
            <a:r>
              <a:t/>
            </a:r>
            <a:endParaRPr b="1"/>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0847f2c06c_0_7:notes"/>
          <p:cNvSpPr/>
          <p:nvPr>
            <p:ph idx="2" type="sldImg"/>
          </p:nvPr>
        </p:nvSpPr>
        <p:spPr>
          <a:xfrm>
            <a:off x="1168625" y="692700"/>
            <a:ext cx="46737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10847f2c06c_0_7: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69850" rtl="0" algn="l">
              <a:spcBef>
                <a:spcPts val="0"/>
              </a:spcBef>
              <a:spcAft>
                <a:spcPts val="0"/>
              </a:spcAft>
              <a:buSzPts val="1100"/>
              <a:buNone/>
            </a:pPr>
            <a:r>
              <a:t/>
            </a:r>
            <a:endParaRPr b="1"/>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75f77b3693_0_378:notes"/>
          <p:cNvSpPr/>
          <p:nvPr>
            <p:ph idx="2" type="sldImg"/>
          </p:nvPr>
        </p:nvSpPr>
        <p:spPr>
          <a:xfrm>
            <a:off x="337538" y="692391"/>
            <a:ext cx="63354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75f77b3693_0_378:notes"/>
          <p:cNvSpPr txBox="1"/>
          <p:nvPr>
            <p:ph idx="1" type="body"/>
          </p:nvPr>
        </p:nvSpPr>
        <p:spPr>
          <a:xfrm>
            <a:off x="701025" y="4387126"/>
            <a:ext cx="5608200" cy="41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Also, it would important to have copies made in case of mailing issues</a:t>
            </a:r>
            <a:r>
              <a:rPr lang="en-US"/>
              <a:t>. The </a:t>
            </a:r>
            <a:r>
              <a:rPr b="0" i="0" lang="en-US" sz="1100" u="none" cap="none" strike="noStrike">
                <a:solidFill>
                  <a:schemeClr val="dk1"/>
                </a:solidFill>
                <a:latin typeface="Arial"/>
                <a:ea typeface="Arial"/>
                <a:cs typeface="Arial"/>
                <a:sym typeface="Arial"/>
              </a:rPr>
              <a:t>Collaborative Applicant (CCH) does not keep copies of the survey forms.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6:notes"/>
          <p:cNvSpPr/>
          <p:nvPr>
            <p:ph idx="2" type="sldImg"/>
          </p:nvPr>
        </p:nvSpPr>
        <p:spPr>
          <a:xfrm>
            <a:off x="427038"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3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75f77b3693_0_787: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75f77b3693_0_787: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a:t>Also, if you’re working, or are interested in working with the Rural Collaborative for Homeless Youth to Conduct the Youth Homelessness Unsheltered Count in your county and want to get connected, Click to the 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8646f14bf_0_52: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The PIT Count is a requirement of </a:t>
            </a:r>
            <a:r>
              <a:rPr lang="en-US"/>
              <a:t>the Department of Housing and Urban Development (HUD). </a:t>
            </a:r>
            <a:r>
              <a:rPr b="0" i="0" lang="en-US" sz="1200" u="none" cap="none" strike="noStrike">
                <a:solidFill>
                  <a:schemeClr val="dk1"/>
                </a:solidFill>
                <a:latin typeface="Times New Roman"/>
                <a:ea typeface="Times New Roman"/>
                <a:cs typeface="Times New Roman"/>
                <a:sym typeface="Times New Roman"/>
              </a:rPr>
              <a:t>The data also helps us </a:t>
            </a:r>
            <a:r>
              <a:rPr b="1" i="0" lang="en-US" sz="1200" u="none" cap="none" strike="noStrike">
                <a:solidFill>
                  <a:schemeClr val="dk1"/>
                </a:solidFill>
                <a:latin typeface="Times New Roman"/>
                <a:ea typeface="Times New Roman"/>
                <a:cs typeface="Times New Roman"/>
                <a:sym typeface="Times New Roman"/>
              </a:rPr>
              <a:t>U</a:t>
            </a:r>
            <a:r>
              <a:rPr b="0" i="0" lang="en-US" sz="1200" u="none" cap="none" strike="noStrike">
                <a:solidFill>
                  <a:schemeClr val="dk1"/>
                </a:solidFill>
                <a:latin typeface="Times New Roman"/>
                <a:ea typeface="Times New Roman"/>
                <a:cs typeface="Times New Roman"/>
                <a:sym typeface="Times New Roman"/>
              </a:rPr>
              <a:t>nderstand </a:t>
            </a:r>
            <a:r>
              <a:rPr lang="en-US" sz="1200">
                <a:latin typeface="Times New Roman"/>
                <a:ea typeface="Times New Roman"/>
                <a:cs typeface="Times New Roman"/>
                <a:sym typeface="Times New Roman"/>
              </a:rPr>
              <a:t>approximate</a:t>
            </a:r>
            <a:r>
              <a:rPr b="0" i="0" lang="en-US" sz="1200" u="none" cap="none" strike="noStrike">
                <a:solidFill>
                  <a:schemeClr val="dk1"/>
                </a:solidFill>
                <a:latin typeface="Times New Roman"/>
                <a:ea typeface="Times New Roman"/>
                <a:cs typeface="Times New Roman"/>
                <a:sym typeface="Times New Roman"/>
              </a:rPr>
              <a:t> numbers and characteristics of </a:t>
            </a:r>
            <a:r>
              <a:rPr lang="en-US" sz="1200">
                <a:latin typeface="Times New Roman"/>
                <a:ea typeface="Times New Roman"/>
                <a:cs typeface="Times New Roman"/>
                <a:sym typeface="Times New Roman"/>
              </a:rPr>
              <a:t>people experiencing homelessness </a:t>
            </a:r>
            <a:r>
              <a:rPr b="0" i="0" lang="en-US" sz="1200" u="none" cap="none" strike="noStrike">
                <a:solidFill>
                  <a:schemeClr val="dk1"/>
                </a:solidFill>
                <a:latin typeface="Times New Roman"/>
                <a:ea typeface="Times New Roman"/>
                <a:cs typeface="Times New Roman"/>
                <a:sym typeface="Times New Roman"/>
              </a:rPr>
              <a:t>on a county and CoC level, </a:t>
            </a:r>
            <a:r>
              <a:rPr b="1" i="0" lang="en-US" sz="1200" u="none" cap="none" strike="noStrike">
                <a:solidFill>
                  <a:schemeClr val="dk1"/>
                </a:solidFill>
                <a:latin typeface="Times New Roman"/>
                <a:ea typeface="Times New Roman"/>
                <a:cs typeface="Times New Roman"/>
                <a:sym typeface="Times New Roman"/>
              </a:rPr>
              <a:t>H</a:t>
            </a:r>
            <a:r>
              <a:rPr b="0" i="0" lang="en-US" sz="1200" u="none" cap="none" strike="noStrike">
                <a:solidFill>
                  <a:schemeClr val="dk1"/>
                </a:solidFill>
                <a:latin typeface="Times New Roman"/>
                <a:ea typeface="Times New Roman"/>
                <a:cs typeface="Times New Roman"/>
                <a:sym typeface="Times New Roman"/>
              </a:rPr>
              <a:t>elps us identify local needs, </a:t>
            </a:r>
            <a:r>
              <a:rPr b="1" i="0" lang="en-US" sz="1200" u="none" cap="none" strike="noStrike">
                <a:solidFill>
                  <a:schemeClr val="dk1"/>
                </a:solidFill>
                <a:latin typeface="Times New Roman"/>
                <a:ea typeface="Times New Roman"/>
                <a:cs typeface="Times New Roman"/>
                <a:sym typeface="Times New Roman"/>
              </a:rPr>
              <a:t>H</a:t>
            </a:r>
            <a:r>
              <a:rPr b="0" i="0" lang="en-US" sz="1200" u="none" cap="none" strike="noStrike">
                <a:solidFill>
                  <a:schemeClr val="dk1"/>
                </a:solidFill>
                <a:latin typeface="Times New Roman"/>
                <a:ea typeface="Times New Roman"/>
                <a:cs typeface="Times New Roman"/>
                <a:sym typeface="Times New Roman"/>
              </a:rPr>
              <a:t>elps us advocate for families and individuals e</a:t>
            </a:r>
            <a:r>
              <a:rPr lang="en-US" sz="1200">
                <a:latin typeface="Times New Roman"/>
                <a:ea typeface="Times New Roman"/>
                <a:cs typeface="Times New Roman"/>
                <a:sym typeface="Times New Roman"/>
              </a:rPr>
              <a:t>xperiencing homelessness</a:t>
            </a:r>
            <a:r>
              <a:rPr b="0" i="0" lang="en-US" sz="1200" u="none" cap="none" strike="noStrike">
                <a:solidFill>
                  <a:schemeClr val="dk1"/>
                </a:solidFill>
                <a:latin typeface="Times New Roman"/>
                <a:ea typeface="Times New Roman"/>
                <a:cs typeface="Times New Roman"/>
                <a:sym typeface="Times New Roman"/>
              </a:rPr>
              <a:t>,</a:t>
            </a:r>
            <a:r>
              <a:rPr lang="en-US" sz="1200">
                <a:latin typeface="Times New Roman"/>
                <a:ea typeface="Times New Roman"/>
                <a:cs typeface="Times New Roman"/>
                <a:sym typeface="Times New Roman"/>
              </a:rPr>
              <a:t> </a:t>
            </a:r>
            <a:r>
              <a:rPr b="0" i="0" lang="en-US" sz="1200" u="none" cap="none" strike="noStrike">
                <a:solidFill>
                  <a:schemeClr val="dk1"/>
                </a:solidFill>
                <a:latin typeface="Times New Roman"/>
                <a:ea typeface="Times New Roman"/>
                <a:cs typeface="Times New Roman"/>
                <a:sym typeface="Times New Roman"/>
              </a:rPr>
              <a:t>and </a:t>
            </a:r>
            <a:r>
              <a:rPr b="1" i="0" lang="en-US" sz="1200" u="none" cap="none" strike="noStrike">
                <a:solidFill>
                  <a:schemeClr val="dk1"/>
                </a:solidFill>
                <a:latin typeface="Times New Roman"/>
                <a:ea typeface="Times New Roman"/>
                <a:cs typeface="Times New Roman"/>
                <a:sym typeface="Times New Roman"/>
              </a:rPr>
              <a:t>H</a:t>
            </a:r>
            <a:r>
              <a:rPr b="0" i="0" lang="en-US" sz="1200" u="none" cap="none" strike="noStrike">
                <a:solidFill>
                  <a:schemeClr val="dk1"/>
                </a:solidFill>
                <a:latin typeface="Times New Roman"/>
                <a:ea typeface="Times New Roman"/>
                <a:cs typeface="Times New Roman"/>
                <a:sym typeface="Times New Roman"/>
              </a:rPr>
              <a:t>elps us measure our progress in </a:t>
            </a:r>
            <a:r>
              <a:rPr lang="en-US" sz="1200">
                <a:latin typeface="Times New Roman"/>
                <a:ea typeface="Times New Roman"/>
                <a:cs typeface="Times New Roman"/>
                <a:sym typeface="Times New Roman"/>
              </a:rPr>
              <a:t>making </a:t>
            </a:r>
            <a:r>
              <a:rPr b="0" i="0" lang="en-US" sz="1200" u="none" cap="none" strike="noStrike">
                <a:solidFill>
                  <a:schemeClr val="dk1"/>
                </a:solidFill>
                <a:latin typeface="Times New Roman"/>
                <a:ea typeface="Times New Roman"/>
                <a:cs typeface="Times New Roman"/>
                <a:sym typeface="Times New Roman"/>
              </a:rPr>
              <a:t>homelessness rare, brief</a:t>
            </a:r>
            <a:r>
              <a:rPr lang="en-US" sz="1200">
                <a:latin typeface="Times New Roman"/>
                <a:ea typeface="Times New Roman"/>
                <a:cs typeface="Times New Roman"/>
                <a:sym typeface="Times New Roman"/>
              </a:rPr>
              <a:t>, and non-recurring</a:t>
            </a:r>
            <a:r>
              <a:rPr b="0" i="0" lang="en-US" sz="1200" u="none" cap="none" strike="noStrike">
                <a:solidFill>
                  <a:schemeClr val="dk1"/>
                </a:solidFill>
                <a:latin typeface="Times New Roman"/>
                <a:ea typeface="Times New Roman"/>
                <a:cs typeface="Times New Roman"/>
                <a:sym typeface="Times New Roman"/>
              </a:rPr>
              <a:t>. </a:t>
            </a:r>
            <a:endParaRPr/>
          </a:p>
        </p:txBody>
      </p:sp>
      <p:sp>
        <p:nvSpPr>
          <p:cNvPr id="95" name="Google Shape;95;g78646f14bf_0_52: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47a3e09909_0_21: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g47a3e09909_0_21: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a:t>The Rural Collaborative for Homeless Youth is happy to assist you in finding volunteers to assist with the Unsheltered Counts!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78646f14bf_0_7: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78646f14bf_0_7: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7616874354_0_36: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g7616874354_0_36:notes"/>
          <p:cNvSpPr txBox="1"/>
          <p:nvPr>
            <p:ph idx="1" type="body"/>
          </p:nvPr>
        </p:nvSpPr>
        <p:spPr>
          <a:xfrm>
            <a:off x="701025" y="4387125"/>
            <a:ext cx="5608200" cy="41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9de80af92e_0_92: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104" name="Google Shape;104;g19de80af92e_0_92: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847f2c06c_0_0: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
        <p:nvSpPr>
          <p:cNvPr id="113" name="Google Shape;113;g10847f2c06c_0_0: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847f2c06c_0_35: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You do not need to provide the PIT Count Emergency Shelter/Transitional Housing survey to these program types. We only need a count of the individuals living in the programs on the night of the count. RRH programs also breakdown the household numbers slightly.</a:t>
            </a:r>
            <a:endParaRPr/>
          </a:p>
        </p:txBody>
      </p:sp>
      <p:sp>
        <p:nvSpPr>
          <p:cNvPr id="121" name="Google Shape;121;g10847f2c06c_0_35: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9de80af92e_0_108:notes"/>
          <p:cNvSpPr txBox="1"/>
          <p:nvPr>
            <p:ph idx="1" type="body"/>
          </p:nvPr>
        </p:nvSpPr>
        <p:spPr>
          <a:xfrm>
            <a:off x="701025" y="4387125"/>
            <a:ext cx="5608200" cy="4156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HUD has stated that Observational Counts should be conducted without assumption of demographic information, so if you are participating in the observational count you would only be producing a head count based on observation of unsheltered spaces where people experiencing homelessness are living on the night of the count.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US"/>
              <a:t>Counting on multiple nights would be allowed if there is advanced knowledge that the populations you’re counting do not move between geographic locations regularly.</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US"/>
              <a:t>This is the only slide that goes into detail on observational counts. The trainings in January will provide additional information if your region chooses this option.</a:t>
            </a:r>
            <a:endParaRPr/>
          </a:p>
        </p:txBody>
      </p:sp>
      <p:sp>
        <p:nvSpPr>
          <p:cNvPr id="129" name="Google Shape;129;g19de80af92e_0_108:notes"/>
          <p:cNvSpPr/>
          <p:nvPr>
            <p:ph idx="2" type="sldImg"/>
          </p:nvPr>
        </p:nvSpPr>
        <p:spPr>
          <a:xfrm>
            <a:off x="427038" y="692150"/>
            <a:ext cx="61563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67" y="0"/>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415600" y="719633"/>
            <a:ext cx="11360700" cy="17100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 name="Google Shape;12;p2"/>
          <p:cNvSpPr txBox="1"/>
          <p:nvPr>
            <p:ph idx="1" type="subTitle"/>
          </p:nvPr>
        </p:nvSpPr>
        <p:spPr>
          <a:xfrm>
            <a:off x="415600" y="2504747"/>
            <a:ext cx="5656800" cy="9843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Clr>
                <a:schemeClr val="lt2"/>
              </a:buClr>
              <a:buSzPts val="2100"/>
              <a:buNone/>
              <a:defRPr sz="2100">
                <a:solidFill>
                  <a:schemeClr val="lt2"/>
                </a:solidFill>
              </a:defRPr>
            </a:lvl1pPr>
            <a:lvl2pPr lvl="1" rtl="0">
              <a:lnSpc>
                <a:spcPct val="100000"/>
              </a:lnSpc>
              <a:spcBef>
                <a:spcPts val="0"/>
              </a:spcBef>
              <a:spcAft>
                <a:spcPts val="0"/>
              </a:spcAft>
              <a:buClr>
                <a:schemeClr val="lt2"/>
              </a:buClr>
              <a:buSzPts val="2100"/>
              <a:buNone/>
              <a:defRPr sz="2100">
                <a:solidFill>
                  <a:schemeClr val="lt2"/>
                </a:solidFill>
              </a:defRPr>
            </a:lvl2pPr>
            <a:lvl3pPr lvl="2" rtl="0">
              <a:lnSpc>
                <a:spcPct val="100000"/>
              </a:lnSpc>
              <a:spcBef>
                <a:spcPts val="0"/>
              </a:spcBef>
              <a:spcAft>
                <a:spcPts val="0"/>
              </a:spcAft>
              <a:buClr>
                <a:schemeClr val="lt2"/>
              </a:buClr>
              <a:buSzPts val="2100"/>
              <a:buNone/>
              <a:defRPr sz="2100">
                <a:solidFill>
                  <a:schemeClr val="lt2"/>
                </a:solidFill>
              </a:defRPr>
            </a:lvl3pPr>
            <a:lvl4pPr lvl="3" rtl="0">
              <a:lnSpc>
                <a:spcPct val="100000"/>
              </a:lnSpc>
              <a:spcBef>
                <a:spcPts val="0"/>
              </a:spcBef>
              <a:spcAft>
                <a:spcPts val="0"/>
              </a:spcAft>
              <a:buClr>
                <a:schemeClr val="lt2"/>
              </a:buClr>
              <a:buSzPts val="2100"/>
              <a:buNone/>
              <a:defRPr sz="2100">
                <a:solidFill>
                  <a:schemeClr val="lt2"/>
                </a:solidFill>
              </a:defRPr>
            </a:lvl4pPr>
            <a:lvl5pPr lvl="4" rtl="0">
              <a:lnSpc>
                <a:spcPct val="100000"/>
              </a:lnSpc>
              <a:spcBef>
                <a:spcPts val="0"/>
              </a:spcBef>
              <a:spcAft>
                <a:spcPts val="0"/>
              </a:spcAft>
              <a:buClr>
                <a:schemeClr val="lt2"/>
              </a:buClr>
              <a:buSzPts val="2100"/>
              <a:buNone/>
              <a:defRPr sz="2100">
                <a:solidFill>
                  <a:schemeClr val="lt2"/>
                </a:solidFill>
              </a:defRPr>
            </a:lvl5pPr>
            <a:lvl6pPr lvl="5" rtl="0">
              <a:lnSpc>
                <a:spcPct val="100000"/>
              </a:lnSpc>
              <a:spcBef>
                <a:spcPts val="0"/>
              </a:spcBef>
              <a:spcAft>
                <a:spcPts val="0"/>
              </a:spcAft>
              <a:buClr>
                <a:schemeClr val="lt2"/>
              </a:buClr>
              <a:buSzPts val="2100"/>
              <a:buNone/>
              <a:defRPr sz="2100">
                <a:solidFill>
                  <a:schemeClr val="lt2"/>
                </a:solidFill>
              </a:defRPr>
            </a:lvl6pPr>
            <a:lvl7pPr lvl="6" rtl="0">
              <a:lnSpc>
                <a:spcPct val="100000"/>
              </a:lnSpc>
              <a:spcBef>
                <a:spcPts val="0"/>
              </a:spcBef>
              <a:spcAft>
                <a:spcPts val="0"/>
              </a:spcAft>
              <a:buClr>
                <a:schemeClr val="lt2"/>
              </a:buClr>
              <a:buSzPts val="2100"/>
              <a:buNone/>
              <a:defRPr sz="2100">
                <a:solidFill>
                  <a:schemeClr val="lt2"/>
                </a:solidFill>
              </a:defRPr>
            </a:lvl7pPr>
            <a:lvl8pPr lvl="7" rtl="0">
              <a:lnSpc>
                <a:spcPct val="100000"/>
              </a:lnSpc>
              <a:spcBef>
                <a:spcPts val="0"/>
              </a:spcBef>
              <a:spcAft>
                <a:spcPts val="0"/>
              </a:spcAft>
              <a:buClr>
                <a:schemeClr val="lt2"/>
              </a:buClr>
              <a:buSzPts val="2100"/>
              <a:buNone/>
              <a:defRPr sz="2100">
                <a:solidFill>
                  <a:schemeClr val="lt2"/>
                </a:solidFill>
              </a:defRPr>
            </a:lvl8pPr>
            <a:lvl9pPr lvl="8" rtl="0">
              <a:lnSpc>
                <a:spcPct val="100000"/>
              </a:lnSpc>
              <a:spcBef>
                <a:spcPts val="0"/>
              </a:spcBef>
              <a:spcAft>
                <a:spcPts val="0"/>
              </a:spcAft>
              <a:buClr>
                <a:schemeClr val="lt2"/>
              </a:buClr>
              <a:buSzPts val="2100"/>
              <a:buNone/>
              <a:defRPr sz="2100">
                <a:solidFill>
                  <a:schemeClr val="lt2"/>
                </a:solidFill>
              </a:defRPr>
            </a:lvl9pPr>
          </a:lstStyle>
          <a:p/>
        </p:txBody>
      </p:sp>
      <p:sp>
        <p:nvSpPr>
          <p:cNvPr id="13" name="Google Shape;13;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415667" y="1108233"/>
            <a:ext cx="7113300" cy="1659600"/>
          </a:xfrm>
          <a:prstGeom prst="rect">
            <a:avLst/>
          </a:prstGeom>
        </p:spPr>
        <p:txBody>
          <a:bodyPr anchorCtr="0" anchor="b" bIns="121900" lIns="121900" spcFirstLastPara="1" rIns="121900" wrap="square" tIns="121900">
            <a:noAutofit/>
          </a:bodyPr>
          <a:lstStyle>
            <a:lvl1pPr lvl="0" rtl="0">
              <a:spcBef>
                <a:spcPts val="0"/>
              </a:spcBef>
              <a:spcAft>
                <a:spcPts val="0"/>
              </a:spcAft>
              <a:buClr>
                <a:schemeClr val="lt1"/>
              </a:buClr>
              <a:buSzPts val="13300"/>
              <a:buNone/>
              <a:defRPr sz="13300">
                <a:solidFill>
                  <a:schemeClr val="lt1"/>
                </a:solidFill>
              </a:defRPr>
            </a:lvl1pPr>
            <a:lvl2pPr lvl="1" rtl="0">
              <a:spcBef>
                <a:spcPts val="0"/>
              </a:spcBef>
              <a:spcAft>
                <a:spcPts val="0"/>
              </a:spcAft>
              <a:buClr>
                <a:schemeClr val="lt1"/>
              </a:buClr>
              <a:buSzPts val="13300"/>
              <a:buNone/>
              <a:defRPr sz="13300">
                <a:solidFill>
                  <a:schemeClr val="lt1"/>
                </a:solidFill>
              </a:defRPr>
            </a:lvl2pPr>
            <a:lvl3pPr lvl="2" rtl="0">
              <a:spcBef>
                <a:spcPts val="0"/>
              </a:spcBef>
              <a:spcAft>
                <a:spcPts val="0"/>
              </a:spcAft>
              <a:buClr>
                <a:schemeClr val="lt1"/>
              </a:buClr>
              <a:buSzPts val="13300"/>
              <a:buNone/>
              <a:defRPr sz="13300">
                <a:solidFill>
                  <a:schemeClr val="lt1"/>
                </a:solidFill>
              </a:defRPr>
            </a:lvl3pPr>
            <a:lvl4pPr lvl="3" rtl="0">
              <a:spcBef>
                <a:spcPts val="0"/>
              </a:spcBef>
              <a:spcAft>
                <a:spcPts val="0"/>
              </a:spcAft>
              <a:buClr>
                <a:schemeClr val="lt1"/>
              </a:buClr>
              <a:buSzPts val="13300"/>
              <a:buNone/>
              <a:defRPr sz="13300">
                <a:solidFill>
                  <a:schemeClr val="lt1"/>
                </a:solidFill>
              </a:defRPr>
            </a:lvl4pPr>
            <a:lvl5pPr lvl="4" rtl="0">
              <a:spcBef>
                <a:spcPts val="0"/>
              </a:spcBef>
              <a:spcAft>
                <a:spcPts val="0"/>
              </a:spcAft>
              <a:buClr>
                <a:schemeClr val="lt1"/>
              </a:buClr>
              <a:buSzPts val="13300"/>
              <a:buNone/>
              <a:defRPr sz="13300">
                <a:solidFill>
                  <a:schemeClr val="lt1"/>
                </a:solidFill>
              </a:defRPr>
            </a:lvl5pPr>
            <a:lvl6pPr lvl="5" rtl="0">
              <a:spcBef>
                <a:spcPts val="0"/>
              </a:spcBef>
              <a:spcAft>
                <a:spcPts val="0"/>
              </a:spcAft>
              <a:buClr>
                <a:schemeClr val="lt1"/>
              </a:buClr>
              <a:buSzPts val="13300"/>
              <a:buNone/>
              <a:defRPr sz="13300">
                <a:solidFill>
                  <a:schemeClr val="lt1"/>
                </a:solidFill>
              </a:defRPr>
            </a:lvl6pPr>
            <a:lvl7pPr lvl="6" rtl="0">
              <a:spcBef>
                <a:spcPts val="0"/>
              </a:spcBef>
              <a:spcAft>
                <a:spcPts val="0"/>
              </a:spcAft>
              <a:buClr>
                <a:schemeClr val="lt1"/>
              </a:buClr>
              <a:buSzPts val="13300"/>
              <a:buNone/>
              <a:defRPr sz="13300">
                <a:solidFill>
                  <a:schemeClr val="lt1"/>
                </a:solidFill>
              </a:defRPr>
            </a:lvl7pPr>
            <a:lvl8pPr lvl="7" rtl="0">
              <a:spcBef>
                <a:spcPts val="0"/>
              </a:spcBef>
              <a:spcAft>
                <a:spcPts val="0"/>
              </a:spcAft>
              <a:buClr>
                <a:schemeClr val="lt1"/>
              </a:buClr>
              <a:buSzPts val="13300"/>
              <a:buNone/>
              <a:defRPr sz="13300">
                <a:solidFill>
                  <a:schemeClr val="lt1"/>
                </a:solidFill>
              </a:defRPr>
            </a:lvl8pPr>
            <a:lvl9pPr lvl="8" rtl="0">
              <a:spcBef>
                <a:spcPts val="0"/>
              </a:spcBef>
              <a:spcAft>
                <a:spcPts val="0"/>
              </a:spcAft>
              <a:buClr>
                <a:schemeClr val="lt1"/>
              </a:buClr>
              <a:buSzPts val="13300"/>
              <a:buNone/>
              <a:defRPr sz="13300">
                <a:solidFill>
                  <a:schemeClr val="lt1"/>
                </a:solidFill>
              </a:defRPr>
            </a:lvl9pPr>
          </a:lstStyle>
          <a:p>
            <a:r>
              <a:t>xx%</a:t>
            </a:r>
          </a:p>
        </p:txBody>
      </p:sp>
      <p:sp>
        <p:nvSpPr>
          <p:cNvPr id="56" name="Google Shape;56;p11"/>
          <p:cNvSpPr txBox="1"/>
          <p:nvPr>
            <p:ph idx="1" type="body"/>
          </p:nvPr>
        </p:nvSpPr>
        <p:spPr>
          <a:xfrm>
            <a:off x="415600" y="2828567"/>
            <a:ext cx="7113300" cy="12567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Clr>
                <a:schemeClr val="accent2"/>
              </a:buClr>
              <a:buSzPts val="1700"/>
              <a:buChar char="●"/>
              <a:defRPr>
                <a:solidFill>
                  <a:schemeClr val="accent2"/>
                </a:solidFill>
              </a:defRPr>
            </a:lvl1pPr>
            <a:lvl2pPr indent="-323850" lvl="1" marL="914400" rtl="0">
              <a:spcBef>
                <a:spcPts val="2100"/>
              </a:spcBef>
              <a:spcAft>
                <a:spcPts val="0"/>
              </a:spcAft>
              <a:buClr>
                <a:schemeClr val="accent2"/>
              </a:buClr>
              <a:buSzPts val="1500"/>
              <a:buChar char="○"/>
              <a:defRPr>
                <a:solidFill>
                  <a:schemeClr val="accent2"/>
                </a:solidFill>
              </a:defRPr>
            </a:lvl2pPr>
            <a:lvl3pPr indent="-323850" lvl="2" marL="1371600" rtl="0">
              <a:spcBef>
                <a:spcPts val="2100"/>
              </a:spcBef>
              <a:spcAft>
                <a:spcPts val="0"/>
              </a:spcAft>
              <a:buClr>
                <a:schemeClr val="accent2"/>
              </a:buClr>
              <a:buSzPts val="1500"/>
              <a:buChar char="■"/>
              <a:defRPr>
                <a:solidFill>
                  <a:schemeClr val="accent2"/>
                </a:solidFill>
              </a:defRPr>
            </a:lvl3pPr>
            <a:lvl4pPr indent="-323850" lvl="3" marL="1828800" rtl="0">
              <a:spcBef>
                <a:spcPts val="2100"/>
              </a:spcBef>
              <a:spcAft>
                <a:spcPts val="0"/>
              </a:spcAft>
              <a:buClr>
                <a:schemeClr val="accent2"/>
              </a:buClr>
              <a:buSzPts val="1500"/>
              <a:buChar char="●"/>
              <a:defRPr>
                <a:solidFill>
                  <a:schemeClr val="accent2"/>
                </a:solidFill>
              </a:defRPr>
            </a:lvl4pPr>
            <a:lvl5pPr indent="-323850" lvl="4" marL="2286000" rtl="0">
              <a:spcBef>
                <a:spcPts val="2100"/>
              </a:spcBef>
              <a:spcAft>
                <a:spcPts val="0"/>
              </a:spcAft>
              <a:buClr>
                <a:schemeClr val="accent2"/>
              </a:buClr>
              <a:buSzPts val="1500"/>
              <a:buChar char="○"/>
              <a:defRPr>
                <a:solidFill>
                  <a:schemeClr val="accent2"/>
                </a:solidFill>
              </a:defRPr>
            </a:lvl5pPr>
            <a:lvl6pPr indent="-323850" lvl="5" marL="2743200" rtl="0">
              <a:spcBef>
                <a:spcPts val="2100"/>
              </a:spcBef>
              <a:spcAft>
                <a:spcPts val="0"/>
              </a:spcAft>
              <a:buClr>
                <a:schemeClr val="accent2"/>
              </a:buClr>
              <a:buSzPts val="1500"/>
              <a:buChar char="■"/>
              <a:defRPr>
                <a:solidFill>
                  <a:schemeClr val="accent2"/>
                </a:solidFill>
              </a:defRPr>
            </a:lvl6pPr>
            <a:lvl7pPr indent="-323850" lvl="6" marL="3200400" rtl="0">
              <a:spcBef>
                <a:spcPts val="2100"/>
              </a:spcBef>
              <a:spcAft>
                <a:spcPts val="0"/>
              </a:spcAft>
              <a:buClr>
                <a:schemeClr val="accent2"/>
              </a:buClr>
              <a:buSzPts val="1500"/>
              <a:buChar char="●"/>
              <a:defRPr>
                <a:solidFill>
                  <a:schemeClr val="accent2"/>
                </a:solidFill>
              </a:defRPr>
            </a:lvl7pPr>
            <a:lvl8pPr indent="-323850" lvl="7" marL="3657600" rtl="0">
              <a:spcBef>
                <a:spcPts val="2100"/>
              </a:spcBef>
              <a:spcAft>
                <a:spcPts val="0"/>
              </a:spcAft>
              <a:buClr>
                <a:schemeClr val="accent2"/>
              </a:buClr>
              <a:buSzPts val="1500"/>
              <a:buChar char="○"/>
              <a:defRPr>
                <a:solidFill>
                  <a:schemeClr val="accent2"/>
                </a:solidFill>
              </a:defRPr>
            </a:lvl8pPr>
            <a:lvl9pPr indent="-323850" lvl="8" marL="4114800" rtl="0">
              <a:spcBef>
                <a:spcPts val="2100"/>
              </a:spcBef>
              <a:spcAft>
                <a:spcPts val="2100"/>
              </a:spcAft>
              <a:buClr>
                <a:schemeClr val="accent2"/>
              </a:buClr>
              <a:buSzPts val="1500"/>
              <a:buChar char="■"/>
              <a:defRPr>
                <a:solidFill>
                  <a:schemeClr val="accent2"/>
                </a:solidFill>
              </a:defRPr>
            </a:lvl9pPr>
          </a:lstStyle>
          <a:p/>
        </p:txBody>
      </p:sp>
      <p:sp>
        <p:nvSpPr>
          <p:cNvPr id="57" name="Google Shape;5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3"/>
          <p:cNvSpPr txBox="1"/>
          <p:nvPr>
            <p:ph type="title"/>
          </p:nvPr>
        </p:nvSpPr>
        <p:spPr>
          <a:xfrm>
            <a:off x="2895600" y="764373"/>
            <a:ext cx="8610600" cy="1293000"/>
          </a:xfrm>
          <a:prstGeom prst="rect">
            <a:avLst/>
          </a:prstGeom>
          <a:noFill/>
          <a:ln>
            <a:noFill/>
          </a:ln>
        </p:spPr>
        <p:txBody>
          <a:bodyPr anchorCtr="0" anchor="ctr" bIns="91425" lIns="91425" spcFirstLastPara="1" rIns="91425" wrap="square" tIns="91425">
            <a:noAutofit/>
          </a:bodyPr>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400"/>
              <a:buFont typeface="Arial"/>
              <a:buNone/>
              <a:defRPr sz="1800"/>
            </a:lvl2pPr>
            <a:lvl3pPr lvl="2" rtl="0" algn="l">
              <a:lnSpc>
                <a:spcPct val="100000"/>
              </a:lnSpc>
              <a:spcBef>
                <a:spcPts val="0"/>
              </a:spcBef>
              <a:spcAft>
                <a:spcPts val="0"/>
              </a:spcAft>
              <a:buSzPts val="1400"/>
              <a:buFont typeface="Arial"/>
              <a:buNone/>
              <a:defRPr sz="1800"/>
            </a:lvl3pPr>
            <a:lvl4pPr lvl="3" rtl="0" algn="l">
              <a:lnSpc>
                <a:spcPct val="100000"/>
              </a:lnSpc>
              <a:spcBef>
                <a:spcPts val="0"/>
              </a:spcBef>
              <a:spcAft>
                <a:spcPts val="0"/>
              </a:spcAft>
              <a:buSzPts val="1400"/>
              <a:buFont typeface="Arial"/>
              <a:buNone/>
              <a:defRPr sz="1800"/>
            </a:lvl4pPr>
            <a:lvl5pPr lvl="4" rtl="0" algn="l">
              <a:lnSpc>
                <a:spcPct val="100000"/>
              </a:lnSpc>
              <a:spcBef>
                <a:spcPts val="0"/>
              </a:spcBef>
              <a:spcAft>
                <a:spcPts val="0"/>
              </a:spcAft>
              <a:buSzPts val="1400"/>
              <a:buFont typeface="Arial"/>
              <a:buNone/>
              <a:defRPr sz="1800"/>
            </a:lvl5pPr>
            <a:lvl6pPr lvl="5" rtl="0" algn="l">
              <a:lnSpc>
                <a:spcPct val="100000"/>
              </a:lnSpc>
              <a:spcBef>
                <a:spcPts val="0"/>
              </a:spcBef>
              <a:spcAft>
                <a:spcPts val="0"/>
              </a:spcAft>
              <a:buSzPts val="1400"/>
              <a:buFont typeface="Arial"/>
              <a:buNone/>
              <a:defRPr sz="1800"/>
            </a:lvl6pPr>
            <a:lvl7pPr lvl="6" rtl="0" algn="l">
              <a:lnSpc>
                <a:spcPct val="100000"/>
              </a:lnSpc>
              <a:spcBef>
                <a:spcPts val="0"/>
              </a:spcBef>
              <a:spcAft>
                <a:spcPts val="0"/>
              </a:spcAft>
              <a:buSzPts val="1400"/>
              <a:buFont typeface="Arial"/>
              <a:buNone/>
              <a:defRPr sz="1800"/>
            </a:lvl7pPr>
            <a:lvl8pPr lvl="7" rtl="0" algn="l">
              <a:lnSpc>
                <a:spcPct val="100000"/>
              </a:lnSpc>
              <a:spcBef>
                <a:spcPts val="0"/>
              </a:spcBef>
              <a:spcAft>
                <a:spcPts val="0"/>
              </a:spcAft>
              <a:buSzPts val="1400"/>
              <a:buFont typeface="Arial"/>
              <a:buNone/>
              <a:defRPr sz="1800"/>
            </a:lvl8pPr>
            <a:lvl9pPr lvl="8" rtl="0" algn="l">
              <a:lnSpc>
                <a:spcPct val="100000"/>
              </a:lnSpc>
              <a:spcBef>
                <a:spcPts val="0"/>
              </a:spcBef>
              <a:spcAft>
                <a:spcPts val="0"/>
              </a:spcAft>
              <a:buSzPts val="1400"/>
              <a:buFont typeface="Arial"/>
              <a:buNone/>
              <a:defRPr sz="1800"/>
            </a:lvl9pPr>
          </a:lstStyle>
          <a:p/>
        </p:txBody>
      </p:sp>
      <p:sp>
        <p:nvSpPr>
          <p:cNvPr id="62" name="Google Shape;62;p13"/>
          <p:cNvSpPr txBox="1"/>
          <p:nvPr>
            <p:ph idx="1" type="body"/>
          </p:nvPr>
        </p:nvSpPr>
        <p:spPr>
          <a:xfrm>
            <a:off x="685800" y="2194560"/>
            <a:ext cx="108204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63" name="Google Shape;63;p13"/>
          <p:cNvSpPr txBox="1"/>
          <p:nvPr>
            <p:ph idx="10" type="dt"/>
          </p:nvPr>
        </p:nvSpPr>
        <p:spPr>
          <a:xfrm>
            <a:off x="8595360" y="6356350"/>
            <a:ext cx="29109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lt1"/>
              </a:buClr>
              <a:buSzPts val="1400"/>
              <a:buFont typeface="Century Gothic"/>
              <a:buNone/>
              <a:defRPr b="0" i="0" sz="105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9pPr>
          </a:lstStyle>
          <a:p/>
        </p:txBody>
      </p:sp>
      <p:sp>
        <p:nvSpPr>
          <p:cNvPr id="64" name="Google Shape;64;p13"/>
          <p:cNvSpPr txBox="1"/>
          <p:nvPr>
            <p:ph idx="11" type="ftr"/>
          </p:nvPr>
        </p:nvSpPr>
        <p:spPr>
          <a:xfrm>
            <a:off x="685800" y="6355845"/>
            <a:ext cx="77724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400"/>
              <a:buFont typeface="Century Gothic"/>
              <a:buNone/>
              <a:defRPr b="0" i="0" sz="105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lt1"/>
              </a:buClr>
              <a:buSzPts val="1400"/>
              <a:buFont typeface="Century Gothic"/>
              <a:buNone/>
              <a:defRPr b="0" i="0" sz="1800" u="none" cap="none" strike="noStrike">
                <a:solidFill>
                  <a:schemeClr val="lt1"/>
                </a:solidFill>
                <a:latin typeface="Century Gothic"/>
                <a:ea typeface="Century Gothic"/>
                <a:cs typeface="Century Gothic"/>
                <a:sym typeface="Century Gothic"/>
              </a:defRPr>
            </a:lvl9pPr>
          </a:lstStyle>
          <a:p/>
        </p:txBody>
      </p:sp>
      <p:sp>
        <p:nvSpPr>
          <p:cNvPr id="65" name="Google Shape;65;p13"/>
          <p:cNvSpPr txBox="1"/>
          <p:nvPr>
            <p:ph idx="12" type="sldNum"/>
          </p:nvPr>
        </p:nvSpPr>
        <p:spPr>
          <a:xfrm>
            <a:off x="8763000" y="38100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chemeClr val="lt1"/>
              </a:buClr>
              <a:buSzPts val="1050"/>
              <a:buFont typeface="Century Gothic"/>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64132"/>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12192029"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415600" y="719633"/>
            <a:ext cx="11360700" cy="17100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 name="Google Shape;18;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57519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4"/>
          <p:cNvSpPr/>
          <p:nvPr/>
        </p:nvSpPr>
        <p:spPr>
          <a:xfrm>
            <a:off x="0" y="58833"/>
            <a:ext cx="5751356"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723"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415633" y="667900"/>
            <a:ext cx="4941900" cy="3345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24" name="Google Shape;24;p4"/>
          <p:cNvSpPr txBox="1"/>
          <p:nvPr>
            <p:ph idx="1" type="body"/>
          </p:nvPr>
        </p:nvSpPr>
        <p:spPr>
          <a:xfrm>
            <a:off x="6192900" y="667900"/>
            <a:ext cx="5555100" cy="5464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25" name="Google Shape;25;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415633" y="667900"/>
            <a:ext cx="11360700" cy="8316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29" name="Google Shape;29;p5"/>
          <p:cNvSpPr txBox="1"/>
          <p:nvPr>
            <p:ph idx="1" type="body"/>
          </p:nvPr>
        </p:nvSpPr>
        <p:spPr>
          <a:xfrm>
            <a:off x="415600" y="2007600"/>
            <a:ext cx="5333100" cy="41016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30" name="Google Shape;30;p5"/>
          <p:cNvSpPr txBox="1"/>
          <p:nvPr>
            <p:ph idx="2" type="body"/>
          </p:nvPr>
        </p:nvSpPr>
        <p:spPr>
          <a:xfrm>
            <a:off x="6443200" y="2007600"/>
            <a:ext cx="5333100" cy="41016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31" name="Google Shape;31;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415633" y="667900"/>
            <a:ext cx="11360700" cy="8316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35" name="Google Shape;35;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5019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415633" y="667900"/>
            <a:ext cx="4170000" cy="24387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39" name="Google Shape;39;p7"/>
          <p:cNvSpPr txBox="1"/>
          <p:nvPr>
            <p:ph idx="1" type="body"/>
          </p:nvPr>
        </p:nvSpPr>
        <p:spPr>
          <a:xfrm>
            <a:off x="415600" y="3187533"/>
            <a:ext cx="4170000" cy="30639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Clr>
                <a:schemeClr val="accent2"/>
              </a:buClr>
              <a:buSzPts val="1700"/>
              <a:buChar char="●"/>
              <a:defRPr>
                <a:solidFill>
                  <a:schemeClr val="accent2"/>
                </a:solidFill>
              </a:defRPr>
            </a:lvl1pPr>
            <a:lvl2pPr indent="-323850" lvl="1" marL="914400" rtl="0">
              <a:spcBef>
                <a:spcPts val="2100"/>
              </a:spcBef>
              <a:spcAft>
                <a:spcPts val="0"/>
              </a:spcAft>
              <a:buClr>
                <a:schemeClr val="accent2"/>
              </a:buClr>
              <a:buSzPts val="1500"/>
              <a:buChar char="○"/>
              <a:defRPr>
                <a:solidFill>
                  <a:schemeClr val="accent2"/>
                </a:solidFill>
              </a:defRPr>
            </a:lvl2pPr>
            <a:lvl3pPr indent="-323850" lvl="2" marL="1371600" rtl="0">
              <a:spcBef>
                <a:spcPts val="2100"/>
              </a:spcBef>
              <a:spcAft>
                <a:spcPts val="0"/>
              </a:spcAft>
              <a:buClr>
                <a:schemeClr val="accent2"/>
              </a:buClr>
              <a:buSzPts val="1500"/>
              <a:buChar char="■"/>
              <a:defRPr>
                <a:solidFill>
                  <a:schemeClr val="accent2"/>
                </a:solidFill>
              </a:defRPr>
            </a:lvl3pPr>
            <a:lvl4pPr indent="-323850" lvl="3" marL="1828800" rtl="0">
              <a:spcBef>
                <a:spcPts val="2100"/>
              </a:spcBef>
              <a:spcAft>
                <a:spcPts val="0"/>
              </a:spcAft>
              <a:buClr>
                <a:schemeClr val="accent2"/>
              </a:buClr>
              <a:buSzPts val="1500"/>
              <a:buChar char="●"/>
              <a:defRPr>
                <a:solidFill>
                  <a:schemeClr val="accent2"/>
                </a:solidFill>
              </a:defRPr>
            </a:lvl4pPr>
            <a:lvl5pPr indent="-323850" lvl="4" marL="2286000" rtl="0">
              <a:spcBef>
                <a:spcPts val="2100"/>
              </a:spcBef>
              <a:spcAft>
                <a:spcPts val="0"/>
              </a:spcAft>
              <a:buClr>
                <a:schemeClr val="accent2"/>
              </a:buClr>
              <a:buSzPts val="1500"/>
              <a:buChar char="○"/>
              <a:defRPr>
                <a:solidFill>
                  <a:schemeClr val="accent2"/>
                </a:solidFill>
              </a:defRPr>
            </a:lvl5pPr>
            <a:lvl6pPr indent="-323850" lvl="5" marL="2743200" rtl="0">
              <a:spcBef>
                <a:spcPts val="2100"/>
              </a:spcBef>
              <a:spcAft>
                <a:spcPts val="0"/>
              </a:spcAft>
              <a:buClr>
                <a:schemeClr val="accent2"/>
              </a:buClr>
              <a:buSzPts val="1500"/>
              <a:buChar char="■"/>
              <a:defRPr>
                <a:solidFill>
                  <a:schemeClr val="accent2"/>
                </a:solidFill>
              </a:defRPr>
            </a:lvl6pPr>
            <a:lvl7pPr indent="-323850" lvl="6" marL="3200400" rtl="0">
              <a:spcBef>
                <a:spcPts val="2100"/>
              </a:spcBef>
              <a:spcAft>
                <a:spcPts val="0"/>
              </a:spcAft>
              <a:buClr>
                <a:schemeClr val="accent2"/>
              </a:buClr>
              <a:buSzPts val="1500"/>
              <a:buChar char="●"/>
              <a:defRPr>
                <a:solidFill>
                  <a:schemeClr val="accent2"/>
                </a:solidFill>
              </a:defRPr>
            </a:lvl7pPr>
            <a:lvl8pPr indent="-323850" lvl="7" marL="3657600" rtl="0">
              <a:spcBef>
                <a:spcPts val="2100"/>
              </a:spcBef>
              <a:spcAft>
                <a:spcPts val="0"/>
              </a:spcAft>
              <a:buClr>
                <a:schemeClr val="accent2"/>
              </a:buClr>
              <a:buSzPts val="1500"/>
              <a:buChar char="○"/>
              <a:defRPr>
                <a:solidFill>
                  <a:schemeClr val="accent2"/>
                </a:solidFill>
              </a:defRPr>
            </a:lvl8pPr>
            <a:lvl9pPr indent="-323850" lvl="8" marL="4114800" rtl="0">
              <a:spcBef>
                <a:spcPts val="2100"/>
              </a:spcBef>
              <a:spcAft>
                <a:spcPts val="2100"/>
              </a:spcAft>
              <a:buClr>
                <a:schemeClr val="accent2"/>
              </a:buClr>
              <a:buSzPts val="1500"/>
              <a:buChar char="■"/>
              <a:defRPr>
                <a:solidFill>
                  <a:schemeClr val="accent2"/>
                </a:solidFill>
              </a:defRPr>
            </a:lvl9pPr>
          </a:lstStyle>
          <a:p/>
        </p:txBody>
      </p:sp>
      <p:sp>
        <p:nvSpPr>
          <p:cNvPr id="40" name="Google Shape;40;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415567" y="1064800"/>
            <a:ext cx="8330400" cy="4728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3" name="Google Shape;43;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415067" y="667900"/>
            <a:ext cx="4939200" cy="27327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p:txBody>
      </p:sp>
      <p:sp>
        <p:nvSpPr>
          <p:cNvPr id="47" name="Google Shape;47;p9"/>
          <p:cNvSpPr txBox="1"/>
          <p:nvPr>
            <p:ph idx="1" type="subTitle"/>
          </p:nvPr>
        </p:nvSpPr>
        <p:spPr>
          <a:xfrm>
            <a:off x="406400" y="3502300"/>
            <a:ext cx="4939200" cy="12357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Clr>
                <a:schemeClr val="accent2"/>
              </a:buClr>
              <a:buSzPts val="2100"/>
              <a:buNone/>
              <a:defRPr sz="2100">
                <a:solidFill>
                  <a:schemeClr val="accent2"/>
                </a:solidFill>
              </a:defRPr>
            </a:lvl1pPr>
            <a:lvl2pPr lvl="1" rtl="0">
              <a:lnSpc>
                <a:spcPct val="100000"/>
              </a:lnSpc>
              <a:spcBef>
                <a:spcPts val="0"/>
              </a:spcBef>
              <a:spcAft>
                <a:spcPts val="0"/>
              </a:spcAft>
              <a:buClr>
                <a:schemeClr val="accent2"/>
              </a:buClr>
              <a:buSzPts val="2100"/>
              <a:buNone/>
              <a:defRPr sz="2100">
                <a:solidFill>
                  <a:schemeClr val="accent2"/>
                </a:solidFill>
              </a:defRPr>
            </a:lvl2pPr>
            <a:lvl3pPr lvl="2" rtl="0">
              <a:lnSpc>
                <a:spcPct val="100000"/>
              </a:lnSpc>
              <a:spcBef>
                <a:spcPts val="0"/>
              </a:spcBef>
              <a:spcAft>
                <a:spcPts val="0"/>
              </a:spcAft>
              <a:buClr>
                <a:schemeClr val="accent2"/>
              </a:buClr>
              <a:buSzPts val="2100"/>
              <a:buNone/>
              <a:defRPr sz="2100">
                <a:solidFill>
                  <a:schemeClr val="accent2"/>
                </a:solidFill>
              </a:defRPr>
            </a:lvl3pPr>
            <a:lvl4pPr lvl="3" rtl="0">
              <a:lnSpc>
                <a:spcPct val="100000"/>
              </a:lnSpc>
              <a:spcBef>
                <a:spcPts val="0"/>
              </a:spcBef>
              <a:spcAft>
                <a:spcPts val="0"/>
              </a:spcAft>
              <a:buClr>
                <a:schemeClr val="accent2"/>
              </a:buClr>
              <a:buSzPts val="2100"/>
              <a:buNone/>
              <a:defRPr sz="2100">
                <a:solidFill>
                  <a:schemeClr val="accent2"/>
                </a:solidFill>
              </a:defRPr>
            </a:lvl4pPr>
            <a:lvl5pPr lvl="4" rtl="0">
              <a:lnSpc>
                <a:spcPct val="100000"/>
              </a:lnSpc>
              <a:spcBef>
                <a:spcPts val="0"/>
              </a:spcBef>
              <a:spcAft>
                <a:spcPts val="0"/>
              </a:spcAft>
              <a:buClr>
                <a:schemeClr val="accent2"/>
              </a:buClr>
              <a:buSzPts val="2100"/>
              <a:buNone/>
              <a:defRPr sz="2100">
                <a:solidFill>
                  <a:schemeClr val="accent2"/>
                </a:solidFill>
              </a:defRPr>
            </a:lvl5pPr>
            <a:lvl6pPr lvl="5" rtl="0">
              <a:lnSpc>
                <a:spcPct val="100000"/>
              </a:lnSpc>
              <a:spcBef>
                <a:spcPts val="0"/>
              </a:spcBef>
              <a:spcAft>
                <a:spcPts val="0"/>
              </a:spcAft>
              <a:buClr>
                <a:schemeClr val="accent2"/>
              </a:buClr>
              <a:buSzPts val="2100"/>
              <a:buNone/>
              <a:defRPr sz="2100">
                <a:solidFill>
                  <a:schemeClr val="accent2"/>
                </a:solidFill>
              </a:defRPr>
            </a:lvl6pPr>
            <a:lvl7pPr lvl="6" rtl="0">
              <a:lnSpc>
                <a:spcPct val="100000"/>
              </a:lnSpc>
              <a:spcBef>
                <a:spcPts val="0"/>
              </a:spcBef>
              <a:spcAft>
                <a:spcPts val="0"/>
              </a:spcAft>
              <a:buClr>
                <a:schemeClr val="accent2"/>
              </a:buClr>
              <a:buSzPts val="2100"/>
              <a:buNone/>
              <a:defRPr sz="2100">
                <a:solidFill>
                  <a:schemeClr val="accent2"/>
                </a:solidFill>
              </a:defRPr>
            </a:lvl7pPr>
            <a:lvl8pPr lvl="7" rtl="0">
              <a:lnSpc>
                <a:spcPct val="100000"/>
              </a:lnSpc>
              <a:spcBef>
                <a:spcPts val="0"/>
              </a:spcBef>
              <a:spcAft>
                <a:spcPts val="0"/>
              </a:spcAft>
              <a:buClr>
                <a:schemeClr val="accent2"/>
              </a:buClr>
              <a:buSzPts val="2100"/>
              <a:buNone/>
              <a:defRPr sz="2100">
                <a:solidFill>
                  <a:schemeClr val="accent2"/>
                </a:solidFill>
              </a:defRPr>
            </a:lvl8pPr>
            <a:lvl9pPr lvl="8" rtl="0">
              <a:lnSpc>
                <a:spcPct val="100000"/>
              </a:lnSpc>
              <a:spcBef>
                <a:spcPts val="0"/>
              </a:spcBef>
              <a:spcAft>
                <a:spcPts val="0"/>
              </a:spcAft>
              <a:buClr>
                <a:schemeClr val="accent2"/>
              </a:buClr>
              <a:buSzPts val="2100"/>
              <a:buNone/>
              <a:defRPr sz="2100">
                <a:solidFill>
                  <a:schemeClr val="accent2"/>
                </a:solidFill>
              </a:defRPr>
            </a:lvl9pPr>
          </a:lstStyle>
          <a:p/>
        </p:txBody>
      </p:sp>
      <p:sp>
        <p:nvSpPr>
          <p:cNvPr id="48" name="Google Shape;48;p9"/>
          <p:cNvSpPr txBox="1"/>
          <p:nvPr>
            <p:ph idx="2" type="body"/>
          </p:nvPr>
        </p:nvSpPr>
        <p:spPr>
          <a:xfrm>
            <a:off x="6505367" y="667900"/>
            <a:ext cx="5271900" cy="54819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49" name="Google Shape;49;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5825333"/>
            <a:ext cx="12192000" cy="10323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415600" y="6028533"/>
            <a:ext cx="10639200" cy="6141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36550" lvl="0" marL="4572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indent="-323850" lvl="1" marL="9144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indent="-323850" lvl="2" marL="13716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indent="-323850" lvl="3" marL="18288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indent="-323850" lvl="4" marL="22860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indent="-323850" lvl="5" marL="27432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indent="-323850" lvl="6" marL="32004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indent="-323850" lvl="7" marL="365760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indent="-323850" lvl="8" marL="4114800" rtl="0">
              <a:lnSpc>
                <a:spcPct val="115000"/>
              </a:lnSpc>
              <a:spcBef>
                <a:spcPts val="2100"/>
              </a:spcBef>
              <a:spcAft>
                <a:spcPts val="2100"/>
              </a:spcAft>
              <a:buClr>
                <a:schemeClr val="dk2"/>
              </a:buClr>
              <a:buSzPts val="1500"/>
              <a:buFont typeface="Roboto"/>
              <a:buChar char="■"/>
              <a:defRPr sz="15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latin typeface="Roboto"/>
                <a:ea typeface="Roboto"/>
                <a:cs typeface="Roboto"/>
                <a:sym typeface="Roboto"/>
              </a:defRPr>
            </a:lvl1pPr>
            <a:lvl2pPr lvl="1" rtl="0" algn="r">
              <a:buNone/>
              <a:defRPr sz="1300">
                <a:solidFill>
                  <a:schemeClr val="dk2"/>
                </a:solidFill>
                <a:latin typeface="Roboto"/>
                <a:ea typeface="Roboto"/>
                <a:cs typeface="Roboto"/>
                <a:sym typeface="Roboto"/>
              </a:defRPr>
            </a:lvl2pPr>
            <a:lvl3pPr lvl="2" rtl="0" algn="r">
              <a:buNone/>
              <a:defRPr sz="1300">
                <a:solidFill>
                  <a:schemeClr val="dk2"/>
                </a:solidFill>
                <a:latin typeface="Roboto"/>
                <a:ea typeface="Roboto"/>
                <a:cs typeface="Roboto"/>
                <a:sym typeface="Roboto"/>
              </a:defRPr>
            </a:lvl3pPr>
            <a:lvl4pPr lvl="3" rtl="0" algn="r">
              <a:buNone/>
              <a:defRPr sz="1300">
                <a:solidFill>
                  <a:schemeClr val="dk2"/>
                </a:solidFill>
                <a:latin typeface="Roboto"/>
                <a:ea typeface="Roboto"/>
                <a:cs typeface="Roboto"/>
                <a:sym typeface="Roboto"/>
              </a:defRPr>
            </a:lvl4pPr>
            <a:lvl5pPr lvl="4" rtl="0" algn="r">
              <a:buNone/>
              <a:defRPr sz="1300">
                <a:solidFill>
                  <a:schemeClr val="dk2"/>
                </a:solidFill>
                <a:latin typeface="Roboto"/>
                <a:ea typeface="Roboto"/>
                <a:cs typeface="Roboto"/>
                <a:sym typeface="Roboto"/>
              </a:defRPr>
            </a:lvl5pPr>
            <a:lvl6pPr lvl="5" rtl="0" algn="r">
              <a:buNone/>
              <a:defRPr sz="1300">
                <a:solidFill>
                  <a:schemeClr val="dk2"/>
                </a:solidFill>
                <a:latin typeface="Roboto"/>
                <a:ea typeface="Roboto"/>
                <a:cs typeface="Roboto"/>
                <a:sym typeface="Roboto"/>
              </a:defRPr>
            </a:lvl6pPr>
            <a:lvl7pPr lvl="6" rtl="0" algn="r">
              <a:buNone/>
              <a:defRPr sz="1300">
                <a:solidFill>
                  <a:schemeClr val="dk2"/>
                </a:solidFill>
                <a:latin typeface="Roboto"/>
                <a:ea typeface="Roboto"/>
                <a:cs typeface="Roboto"/>
                <a:sym typeface="Roboto"/>
              </a:defRPr>
            </a:lvl7pPr>
            <a:lvl8pPr lvl="7" rtl="0" algn="r">
              <a:buNone/>
              <a:defRPr sz="1300">
                <a:solidFill>
                  <a:schemeClr val="dk2"/>
                </a:solidFill>
                <a:latin typeface="Roboto"/>
                <a:ea typeface="Roboto"/>
                <a:cs typeface="Roboto"/>
                <a:sym typeface="Roboto"/>
              </a:defRPr>
            </a:lvl8pPr>
            <a:lvl9pPr lvl="8" rtl="0"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cdc.gov/coronavirus/2019-ncov/community/homeless-shelters/unsheltered-homelessnes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cdc.gov/coronavirus/2019-ncov/prevent-getting-sick/diy-cloth-face-coverings.html" TargetMode="External"/><Relationship Id="rId4" Type="http://schemas.openxmlformats.org/officeDocument/2006/relationships/hyperlink" Target="https://www.cdc.gov/coronavirus/2019-ncov/prevent-getting-sick/prevention.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cdc.gov/coronavirus/2019-ncov/community/homeless-shelters/unsheltered-homelessnes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docs.google.com/document/d/17KUGgOzScL58rbG0r5DTbir0E4QTcLKXOkGJcS6T2L0/edit?usp=sharing" TargetMode="Externa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mailto:shayes@coloradocoalition.org" TargetMode="External"/><Relationship Id="rId4" Type="http://schemas.openxmlformats.org/officeDocument/2006/relationships/hyperlink" Target="https://forms.gle/Mx6HhTZ9AiwP1aR17"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s://forms.gle/Mx6HhTZ9AiwP1aR17" TargetMode="External"/><Relationship Id="rId4" Type="http://schemas.openxmlformats.org/officeDocument/2006/relationships/hyperlink" Target="https://forms.gle/ih2ep4zRTkzU1STi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hyperlink" Target="mailto:shayes@coloradocoalition.org" TargetMode="External"/><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hyperlink" Target="mailto:shayes@coloradocoalition.org" TargetMode="External"/><Relationship Id="rId4" Type="http://schemas.openxmlformats.org/officeDocument/2006/relationships/hyperlink" Target="https://www.coloradocoalition.org/COBoSCoC" TargetMode="External"/><Relationship Id="rId5" Type="http://schemas.openxmlformats.org/officeDocument/2006/relationships/hyperlink" Target="https://www.coloradocoalition.org/BoSCoCPITHI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hyperlink" Target="http://brittany.wade@state.co.us" TargetMode="External"/><Relationship Id="rId4" Type="http://schemas.openxmlformats.org/officeDocument/2006/relationships/hyperlink" Target="http://brittany.wade@state.co.us" TargetMode="External"/><Relationship Id="rId5" Type="http://schemas.openxmlformats.org/officeDocument/2006/relationships/hyperlink" Target="https://www.colorado.gov/pacific/dola/office-homeless-youth-services-ohy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hyperlink" Target="https://www.colorado.gov/pacific/dhsem/local-emergency-managers" TargetMode="External"/><Relationship Id="rId4" Type="http://schemas.openxmlformats.org/officeDocument/2006/relationships/hyperlink" Target="https://cdphe.colorado.gov/public-information/find-your-local-public-health-agenc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69"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152400" y="152400"/>
            <a:ext cx="10034247" cy="39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38" name="Shape 138"/>
        <p:cNvGrpSpPr/>
        <p:nvPr/>
      </p:nvGrpSpPr>
      <p:grpSpPr>
        <a:xfrm>
          <a:off x="0" y="0"/>
          <a:ext cx="0" cy="0"/>
          <a:chOff x="0" y="0"/>
          <a:chExt cx="0" cy="0"/>
        </a:xfrm>
      </p:grpSpPr>
      <p:sp>
        <p:nvSpPr>
          <p:cNvPr id="139" name="Google Shape;139;p23"/>
          <p:cNvSpPr txBox="1"/>
          <p:nvPr>
            <p:ph type="title"/>
          </p:nvPr>
        </p:nvSpPr>
        <p:spPr>
          <a:xfrm>
            <a:off x="2023125" y="270900"/>
            <a:ext cx="9483000" cy="8559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80"/>
              <a:buFont typeface="Century Gothic"/>
              <a:buNone/>
            </a:pPr>
            <a:r>
              <a:rPr b="1" lang="en-US" sz="4800"/>
              <a:t>Safety</a:t>
            </a:r>
            <a:endParaRPr sz="1400"/>
          </a:p>
        </p:txBody>
      </p:sp>
      <p:cxnSp>
        <p:nvCxnSpPr>
          <p:cNvPr id="140" name="Google Shape;140;p23"/>
          <p:cNvCxnSpPr/>
          <p:nvPr/>
        </p:nvCxnSpPr>
        <p:spPr>
          <a:xfrm>
            <a:off x="950775" y="941575"/>
            <a:ext cx="10496700" cy="185100"/>
          </a:xfrm>
          <a:prstGeom prst="bentConnector3">
            <a:avLst>
              <a:gd fmla="val 33876" name="adj1"/>
            </a:avLst>
          </a:prstGeom>
          <a:noFill/>
          <a:ln cap="flat" cmpd="sng" w="76200">
            <a:solidFill>
              <a:srgbClr val="4C1130"/>
            </a:solidFill>
            <a:prstDash val="solid"/>
            <a:round/>
            <a:headEnd len="med" w="med" type="none"/>
            <a:tailEnd len="med" w="med" type="none"/>
          </a:ln>
        </p:spPr>
      </p:cxnSp>
      <p:cxnSp>
        <p:nvCxnSpPr>
          <p:cNvPr id="141" name="Google Shape;141;p23"/>
          <p:cNvCxnSpPr/>
          <p:nvPr/>
        </p:nvCxnSpPr>
        <p:spPr>
          <a:xfrm flipH="1" rot="10800000">
            <a:off x="937725" y="270900"/>
            <a:ext cx="10522800" cy="198900"/>
          </a:xfrm>
          <a:prstGeom prst="bentConnector3">
            <a:avLst>
              <a:gd fmla="val 34041" name="adj1"/>
            </a:avLst>
          </a:prstGeom>
          <a:noFill/>
          <a:ln cap="flat" cmpd="sng" w="76200">
            <a:solidFill>
              <a:srgbClr val="4C1130"/>
            </a:solidFill>
            <a:prstDash val="solid"/>
            <a:round/>
            <a:headEnd len="med" w="med" type="none"/>
            <a:tailEnd len="med" w="med" type="none"/>
          </a:ln>
        </p:spPr>
      </p:cxnSp>
      <p:sp>
        <p:nvSpPr>
          <p:cNvPr id="142" name="Google Shape;142;p23"/>
          <p:cNvSpPr txBox="1"/>
          <p:nvPr/>
        </p:nvSpPr>
        <p:spPr>
          <a:xfrm>
            <a:off x="914925" y="1238975"/>
            <a:ext cx="10568400" cy="551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rgbClr val="FFFFFF"/>
                </a:solidFill>
                <a:latin typeface="Century Gothic"/>
                <a:ea typeface="Century Gothic"/>
                <a:cs typeface="Century Gothic"/>
                <a:sym typeface="Century Gothic"/>
              </a:rPr>
              <a:t>The following website from the CDC provides specific guidance on Unsheltered Homelessness Safety Precautions to utilize for Covid-19:</a:t>
            </a:r>
            <a:r>
              <a:rPr lang="en-US" sz="3000">
                <a:solidFill>
                  <a:srgbClr val="FFFFFF"/>
                </a:solidFill>
                <a:latin typeface="Century Gothic"/>
                <a:ea typeface="Century Gothic"/>
                <a:cs typeface="Century Gothic"/>
                <a:sym typeface="Century Gothic"/>
              </a:rPr>
              <a:t> </a:t>
            </a:r>
            <a:r>
              <a:rPr lang="en-US" sz="2400" u="sng">
                <a:solidFill>
                  <a:srgbClr val="FFFF00"/>
                </a:solidFill>
                <a:latin typeface="Century Gothic"/>
                <a:ea typeface="Century Gothic"/>
                <a:cs typeface="Century Gothic"/>
                <a:sym typeface="Century Gothic"/>
                <a:hlinkClick r:id="rId3">
                  <a:extLst>
                    <a:ext uri="{A12FA001-AC4F-418D-AE19-62706E023703}">
                      <ahyp:hlinkClr val="tx"/>
                    </a:ext>
                  </a:extLst>
                </a:hlinkClick>
              </a:rPr>
              <a:t>https://www.cdc.gov/coronavirus/2019-ncov/community/homeless-shelters/unsheltered-homelessness.html</a:t>
            </a:r>
            <a:r>
              <a:rPr lang="en-US" sz="2400">
                <a:solidFill>
                  <a:srgbClr val="FFFF00"/>
                </a:solidFill>
                <a:latin typeface="Century Gothic"/>
                <a:ea typeface="Century Gothic"/>
                <a:cs typeface="Century Gothic"/>
                <a:sym typeface="Century Gothic"/>
              </a:rPr>
              <a:t> </a:t>
            </a:r>
            <a:endParaRPr sz="2400">
              <a:solidFill>
                <a:srgbClr val="FFFF00"/>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1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rPr b="1" lang="en-US" sz="2200">
                <a:solidFill>
                  <a:srgbClr val="FFFFFF"/>
                </a:solidFill>
                <a:latin typeface="Century Gothic"/>
                <a:ea typeface="Century Gothic"/>
                <a:cs typeface="Century Gothic"/>
                <a:sym typeface="Century Gothic"/>
              </a:rPr>
              <a:t>Topics Include:</a:t>
            </a:r>
            <a:endParaRPr b="1" sz="2200">
              <a:solidFill>
                <a:srgbClr val="FFFFFF"/>
              </a:solidFill>
              <a:latin typeface="Century Gothic"/>
              <a:ea typeface="Century Gothic"/>
              <a:cs typeface="Century Gothic"/>
              <a:sym typeface="Century Gothic"/>
            </a:endParaRPr>
          </a:p>
          <a:p>
            <a:pPr indent="-355600" lvl="0" marL="457200" rtl="0" algn="l">
              <a:lnSpc>
                <a:spcPct val="90000"/>
              </a:lnSpc>
              <a:spcBef>
                <a:spcPts val="100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Community coalition-based COVID-19 prevention and response</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Communication</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Considerations for outreach staff</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Considerations for people experiencing unsheltered homelessness</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Considerations for encampments</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Considerations for a Long-Term Infection Prevention Strategy for People Experiencing Unsheltered Homelessness</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Interim Guidance for Homeless Shelters</a:t>
            </a:r>
            <a:endParaRPr sz="2000">
              <a:solidFill>
                <a:srgbClr val="FFFFFF"/>
              </a:solidFill>
              <a:latin typeface="Century Gothic"/>
              <a:ea typeface="Century Gothic"/>
              <a:cs typeface="Century Gothic"/>
              <a:sym typeface="Century Gothic"/>
            </a:endParaRPr>
          </a:p>
          <a:p>
            <a:pPr indent="-355600" lvl="0" marL="457200" rtl="0" algn="l">
              <a:lnSpc>
                <a:spcPct val="90000"/>
              </a:lnSpc>
              <a:spcBef>
                <a:spcPts val="0"/>
              </a:spcBef>
              <a:spcAft>
                <a:spcPts val="0"/>
              </a:spcAft>
              <a:buClr>
                <a:srgbClr val="FFFFFF"/>
              </a:buClr>
              <a:buSzPts val="2000"/>
              <a:buFont typeface="Century Gothic"/>
              <a:buChar char="●"/>
            </a:pPr>
            <a:r>
              <a:rPr lang="en-US" sz="2000">
                <a:solidFill>
                  <a:srgbClr val="FFFFFF"/>
                </a:solidFill>
                <a:latin typeface="Century Gothic"/>
                <a:ea typeface="Century Gothic"/>
                <a:cs typeface="Century Gothic"/>
                <a:sym typeface="Century Gothic"/>
              </a:rPr>
              <a:t>COVID-19 Readiness Resources</a:t>
            </a:r>
            <a:endParaRPr sz="2000">
              <a:solidFill>
                <a:srgbClr val="FF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3995100" y="270775"/>
            <a:ext cx="8044800" cy="855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80"/>
              <a:buFont typeface="Century Gothic"/>
              <a:buNone/>
            </a:pPr>
            <a:r>
              <a:rPr b="1" lang="en-US" sz="4800"/>
              <a:t>             Covid Safety…</a:t>
            </a:r>
            <a:endParaRPr sz="1400"/>
          </a:p>
        </p:txBody>
      </p:sp>
      <p:cxnSp>
        <p:nvCxnSpPr>
          <p:cNvPr id="148" name="Google Shape;148;p24"/>
          <p:cNvCxnSpPr/>
          <p:nvPr/>
        </p:nvCxnSpPr>
        <p:spPr>
          <a:xfrm>
            <a:off x="772850" y="941575"/>
            <a:ext cx="10496700" cy="185100"/>
          </a:xfrm>
          <a:prstGeom prst="bentConnector3">
            <a:avLst>
              <a:gd fmla="val 33876" name="adj1"/>
            </a:avLst>
          </a:prstGeom>
          <a:noFill/>
          <a:ln cap="flat" cmpd="sng" w="76200">
            <a:solidFill>
              <a:srgbClr val="4C1130"/>
            </a:solidFill>
            <a:prstDash val="solid"/>
            <a:round/>
            <a:headEnd len="med" w="med" type="none"/>
            <a:tailEnd len="med" w="med" type="none"/>
          </a:ln>
        </p:spPr>
      </p:cxnSp>
      <p:cxnSp>
        <p:nvCxnSpPr>
          <p:cNvPr id="149" name="Google Shape;149;p24"/>
          <p:cNvCxnSpPr/>
          <p:nvPr/>
        </p:nvCxnSpPr>
        <p:spPr>
          <a:xfrm flipH="1" rot="10800000">
            <a:off x="759800" y="190050"/>
            <a:ext cx="10522800" cy="198900"/>
          </a:xfrm>
          <a:prstGeom prst="bentConnector3">
            <a:avLst>
              <a:gd fmla="val 34041" name="adj1"/>
            </a:avLst>
          </a:prstGeom>
          <a:noFill/>
          <a:ln cap="flat" cmpd="sng" w="76200">
            <a:solidFill>
              <a:srgbClr val="4C1130"/>
            </a:solidFill>
            <a:prstDash val="solid"/>
            <a:round/>
            <a:headEnd len="med" w="med" type="none"/>
            <a:tailEnd len="med" w="med" type="none"/>
          </a:ln>
        </p:spPr>
      </p:cxnSp>
      <p:sp>
        <p:nvSpPr>
          <p:cNvPr id="150" name="Google Shape;150;p24"/>
          <p:cNvSpPr txBox="1"/>
          <p:nvPr/>
        </p:nvSpPr>
        <p:spPr>
          <a:xfrm>
            <a:off x="914925" y="1238975"/>
            <a:ext cx="10568400" cy="5514300"/>
          </a:xfrm>
          <a:prstGeom prst="rect">
            <a:avLst/>
          </a:prstGeom>
          <a:noFill/>
          <a:ln>
            <a:noFill/>
          </a:ln>
        </p:spPr>
        <p:txBody>
          <a:bodyPr anchorCtr="0" anchor="t" bIns="91425" lIns="91425" spcFirstLastPara="1" rIns="91425" wrap="square" tIns="91425">
            <a:noAutofit/>
          </a:bodyPr>
          <a:lstStyle/>
          <a:p>
            <a:pPr indent="-393700" lvl="0" marL="457200" rtl="0" algn="l">
              <a:lnSpc>
                <a:spcPct val="90000"/>
              </a:lnSpc>
              <a:spcBef>
                <a:spcPts val="1000"/>
              </a:spcBef>
              <a:spcAft>
                <a:spcPts val="0"/>
              </a:spcAft>
              <a:buClr>
                <a:srgbClr val="FFFFFF"/>
              </a:buClr>
              <a:buSzPts val="2600"/>
              <a:buFont typeface="Century Gothic"/>
              <a:buChar char="●"/>
            </a:pPr>
            <a:r>
              <a:rPr lang="en-US" sz="2600">
                <a:solidFill>
                  <a:srgbClr val="FFFFFF"/>
                </a:solidFill>
                <a:latin typeface="Century Gothic"/>
                <a:ea typeface="Century Gothic"/>
                <a:cs typeface="Century Gothic"/>
                <a:sym typeface="Century Gothic"/>
              </a:rPr>
              <a:t>Provide personal protective equipment for volunteers (and if possible, extra masks for participants.)</a:t>
            </a:r>
            <a:endParaRPr sz="2600">
              <a:solidFill>
                <a:srgbClr val="FFFFFF"/>
              </a:solidFill>
              <a:latin typeface="Century Gothic"/>
              <a:ea typeface="Century Gothic"/>
              <a:cs typeface="Century Gothic"/>
              <a:sym typeface="Century Gothic"/>
            </a:endParaRPr>
          </a:p>
          <a:p>
            <a:pPr indent="-419100" lvl="1" marL="914400" rtl="0" algn="l">
              <a:lnSpc>
                <a:spcPct val="90000"/>
              </a:lnSpc>
              <a:spcBef>
                <a:spcPts val="0"/>
              </a:spcBef>
              <a:spcAft>
                <a:spcPts val="0"/>
              </a:spcAft>
              <a:buClr>
                <a:srgbClr val="FFFFFF"/>
              </a:buClr>
              <a:buSzPts val="3000"/>
              <a:buFont typeface="Century Gothic"/>
              <a:buChar char="○"/>
            </a:pPr>
            <a:r>
              <a:rPr lang="en-US" sz="2400">
                <a:solidFill>
                  <a:srgbClr val="FFFFFF"/>
                </a:solidFill>
                <a:latin typeface="Century Gothic"/>
                <a:ea typeface="Century Gothic"/>
                <a:cs typeface="Century Gothic"/>
                <a:sym typeface="Century Gothic"/>
              </a:rPr>
              <a:t>For specific mask and face covering guidance, see: </a:t>
            </a:r>
            <a:r>
              <a:rPr lang="en-US" sz="1800" u="sng">
                <a:solidFill>
                  <a:srgbClr val="FFFF00"/>
                </a:solidFill>
                <a:latin typeface="Century Gothic"/>
                <a:ea typeface="Century Gothic"/>
                <a:cs typeface="Century Gothic"/>
                <a:sym typeface="Century Gothic"/>
                <a:hlinkClick r:id="rId3">
                  <a:extLst>
                    <a:ext uri="{A12FA001-AC4F-418D-AE19-62706E023703}">
                      <ahyp:hlinkClr val="tx"/>
                    </a:ext>
                  </a:extLst>
                </a:hlinkClick>
              </a:rPr>
              <a:t>https://www.cdc.gov/coronavirus/2019-ncov/prevent-getting-sick/diy-cloth-face-coverings.html</a:t>
            </a:r>
            <a:r>
              <a:rPr lang="en-US" sz="1800">
                <a:solidFill>
                  <a:srgbClr val="FFFF00"/>
                </a:solidFill>
                <a:latin typeface="Century Gothic"/>
                <a:ea typeface="Century Gothic"/>
                <a:cs typeface="Century Gothic"/>
                <a:sym typeface="Century Gothic"/>
              </a:rPr>
              <a:t> </a:t>
            </a:r>
            <a:endParaRPr sz="1800">
              <a:solidFill>
                <a:srgbClr val="FFFF00"/>
              </a:solidFill>
              <a:latin typeface="Century Gothic"/>
              <a:ea typeface="Century Gothic"/>
              <a:cs typeface="Century Gothic"/>
              <a:sym typeface="Century Gothic"/>
            </a:endParaRPr>
          </a:p>
          <a:p>
            <a:pPr indent="0" lvl="0" marL="914400" rtl="0" algn="l">
              <a:lnSpc>
                <a:spcPct val="90000"/>
              </a:lnSpc>
              <a:spcBef>
                <a:spcPts val="1000"/>
              </a:spcBef>
              <a:spcAft>
                <a:spcPts val="0"/>
              </a:spcAft>
              <a:buNone/>
            </a:pPr>
            <a:r>
              <a:t/>
            </a:r>
            <a:endParaRPr sz="1800">
              <a:solidFill>
                <a:srgbClr val="FFFF00"/>
              </a:solidFill>
              <a:latin typeface="Century Gothic"/>
              <a:ea typeface="Century Gothic"/>
              <a:cs typeface="Century Gothic"/>
              <a:sym typeface="Century Gothic"/>
            </a:endParaRPr>
          </a:p>
          <a:p>
            <a:pPr indent="-419100" lvl="0" marL="457200" rtl="0" algn="l">
              <a:lnSpc>
                <a:spcPct val="90000"/>
              </a:lnSpc>
              <a:spcBef>
                <a:spcPts val="1000"/>
              </a:spcBef>
              <a:spcAft>
                <a:spcPts val="0"/>
              </a:spcAft>
              <a:buClr>
                <a:srgbClr val="FFFFFF"/>
              </a:buClr>
              <a:buSzPts val="3000"/>
              <a:buFont typeface="Century Gothic"/>
              <a:buChar char="●"/>
            </a:pPr>
            <a:r>
              <a:rPr lang="en-US" sz="3000">
                <a:solidFill>
                  <a:srgbClr val="FFFFFF"/>
                </a:solidFill>
                <a:latin typeface="Century Gothic"/>
                <a:ea typeface="Century Gothic"/>
                <a:cs typeface="Century Gothic"/>
                <a:sym typeface="Century Gothic"/>
              </a:rPr>
              <a:t>Design volunteer processes that minimize close contact, for example:</a:t>
            </a:r>
            <a:endParaRPr sz="3000">
              <a:solidFill>
                <a:srgbClr val="FFFFFF"/>
              </a:solidFill>
              <a:latin typeface="Century Gothic"/>
              <a:ea typeface="Century Gothic"/>
              <a:cs typeface="Century Gothic"/>
              <a:sym typeface="Century Gothic"/>
            </a:endParaRPr>
          </a:p>
          <a:p>
            <a:pPr indent="-381000" lvl="1" marL="914400" rtl="0" algn="l">
              <a:lnSpc>
                <a:spcPct val="90000"/>
              </a:lnSpc>
              <a:spcBef>
                <a:spcPts val="0"/>
              </a:spcBef>
              <a:spcAft>
                <a:spcPts val="0"/>
              </a:spcAft>
              <a:buClr>
                <a:srgbClr val="FFFFFF"/>
              </a:buClr>
              <a:buSzPts val="2400"/>
              <a:buFont typeface="Century Gothic"/>
              <a:buChar char="○"/>
            </a:pPr>
            <a:r>
              <a:rPr lang="en-US" sz="2400">
                <a:solidFill>
                  <a:srgbClr val="FFFFFF"/>
                </a:solidFill>
                <a:latin typeface="Century Gothic"/>
                <a:ea typeface="Century Gothic"/>
                <a:cs typeface="Century Gothic"/>
                <a:sym typeface="Century Gothic"/>
              </a:rPr>
              <a:t>Instruct volunteers to maintain proper social distance from participants and each other based on </a:t>
            </a:r>
            <a:r>
              <a:rPr lang="en-US" sz="2400" u="sng">
                <a:solidFill>
                  <a:srgbClr val="FFFF00"/>
                </a:solidFill>
                <a:latin typeface="Century Gothic"/>
                <a:ea typeface="Century Gothic"/>
                <a:cs typeface="Century Gothic"/>
                <a:sym typeface="Century Gothic"/>
                <a:hlinkClick r:id="rId4">
                  <a:extLst>
                    <a:ext uri="{A12FA001-AC4F-418D-AE19-62706E023703}">
                      <ahyp:hlinkClr val="tx"/>
                    </a:ext>
                  </a:extLst>
                </a:hlinkClick>
              </a:rPr>
              <a:t>CDC Guidance</a:t>
            </a:r>
            <a:r>
              <a:rPr lang="en-US" sz="2400">
                <a:solidFill>
                  <a:srgbClr val="FFFFFF"/>
                </a:solidFill>
                <a:latin typeface="Century Gothic"/>
                <a:ea typeface="Century Gothic"/>
                <a:cs typeface="Century Gothic"/>
                <a:sym typeface="Century Gothic"/>
              </a:rPr>
              <a:t>. </a:t>
            </a:r>
            <a:endParaRPr sz="2400">
              <a:solidFill>
                <a:srgbClr val="FFFFFF"/>
              </a:solidFill>
              <a:latin typeface="Century Gothic"/>
              <a:ea typeface="Century Gothic"/>
              <a:cs typeface="Century Gothic"/>
              <a:sym typeface="Century Gothic"/>
            </a:endParaRPr>
          </a:p>
          <a:p>
            <a:pPr indent="-381000" lvl="1" marL="914400" rtl="0" algn="l">
              <a:lnSpc>
                <a:spcPct val="90000"/>
              </a:lnSpc>
              <a:spcBef>
                <a:spcPts val="0"/>
              </a:spcBef>
              <a:spcAft>
                <a:spcPts val="0"/>
              </a:spcAft>
              <a:buClr>
                <a:srgbClr val="FFFFFF"/>
              </a:buClr>
              <a:buSzPts val="2400"/>
              <a:buFont typeface="Century Gothic"/>
              <a:buChar char="○"/>
            </a:pPr>
            <a:r>
              <a:rPr lang="en-US" sz="2400">
                <a:solidFill>
                  <a:srgbClr val="FFFFFF"/>
                </a:solidFill>
                <a:latin typeface="Century Gothic"/>
                <a:ea typeface="Century Gothic"/>
                <a:cs typeface="Century Gothic"/>
                <a:sym typeface="Century Gothic"/>
              </a:rPr>
              <a:t>Develop a process for volunteers to support each other and participants in maintaining safety. </a:t>
            </a:r>
            <a:endParaRPr sz="24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54" name="Shape 154"/>
        <p:cNvGrpSpPr/>
        <p:nvPr/>
      </p:nvGrpSpPr>
      <p:grpSpPr>
        <a:xfrm>
          <a:off x="0" y="0"/>
          <a:ext cx="0" cy="0"/>
          <a:chOff x="0" y="0"/>
          <a:chExt cx="0" cy="0"/>
        </a:xfrm>
      </p:grpSpPr>
      <p:sp>
        <p:nvSpPr>
          <p:cNvPr id="155" name="Google Shape;155;p25"/>
          <p:cNvSpPr txBox="1"/>
          <p:nvPr>
            <p:ph type="title"/>
          </p:nvPr>
        </p:nvSpPr>
        <p:spPr>
          <a:xfrm>
            <a:off x="2184850" y="270900"/>
            <a:ext cx="9483000" cy="8559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80"/>
              <a:buFont typeface="Century Gothic"/>
              <a:buNone/>
            </a:pPr>
            <a:r>
              <a:rPr b="1" lang="en-US" sz="4800"/>
              <a:t>Covid </a:t>
            </a:r>
            <a:r>
              <a:rPr b="1" lang="en-US" sz="4800"/>
              <a:t>Safety Continued</a:t>
            </a:r>
            <a:endParaRPr sz="1400"/>
          </a:p>
        </p:txBody>
      </p:sp>
      <p:cxnSp>
        <p:nvCxnSpPr>
          <p:cNvPr id="156" name="Google Shape;156;p25"/>
          <p:cNvCxnSpPr/>
          <p:nvPr/>
        </p:nvCxnSpPr>
        <p:spPr>
          <a:xfrm>
            <a:off x="950775" y="941575"/>
            <a:ext cx="10496700" cy="185100"/>
          </a:xfrm>
          <a:prstGeom prst="bentConnector3">
            <a:avLst>
              <a:gd fmla="val 33876" name="adj1"/>
            </a:avLst>
          </a:prstGeom>
          <a:noFill/>
          <a:ln cap="flat" cmpd="sng" w="76200">
            <a:solidFill>
              <a:srgbClr val="4C1130"/>
            </a:solidFill>
            <a:prstDash val="solid"/>
            <a:round/>
            <a:headEnd len="med" w="med" type="none"/>
            <a:tailEnd len="med" w="med" type="none"/>
          </a:ln>
        </p:spPr>
      </p:cxnSp>
      <p:cxnSp>
        <p:nvCxnSpPr>
          <p:cNvPr id="157" name="Google Shape;157;p25"/>
          <p:cNvCxnSpPr/>
          <p:nvPr/>
        </p:nvCxnSpPr>
        <p:spPr>
          <a:xfrm flipH="1" rot="10800000">
            <a:off x="937725" y="270900"/>
            <a:ext cx="10522800" cy="198900"/>
          </a:xfrm>
          <a:prstGeom prst="bentConnector3">
            <a:avLst>
              <a:gd fmla="val 34041" name="adj1"/>
            </a:avLst>
          </a:prstGeom>
          <a:noFill/>
          <a:ln cap="flat" cmpd="sng" w="76200">
            <a:solidFill>
              <a:srgbClr val="4C1130"/>
            </a:solidFill>
            <a:prstDash val="solid"/>
            <a:round/>
            <a:headEnd len="med" w="med" type="none"/>
            <a:tailEnd len="med" w="med" type="none"/>
          </a:ln>
        </p:spPr>
      </p:cxnSp>
      <p:sp>
        <p:nvSpPr>
          <p:cNvPr id="158" name="Google Shape;158;p25"/>
          <p:cNvSpPr txBox="1"/>
          <p:nvPr/>
        </p:nvSpPr>
        <p:spPr>
          <a:xfrm>
            <a:off x="914925" y="1238975"/>
            <a:ext cx="10568400" cy="551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3000">
                <a:solidFill>
                  <a:srgbClr val="FFFFFF"/>
                </a:solidFill>
                <a:latin typeface="Century Gothic"/>
                <a:ea typeface="Century Gothic"/>
                <a:cs typeface="Century Gothic"/>
                <a:sym typeface="Century Gothic"/>
              </a:rPr>
              <a:t>The following website from the CDC provides specific guidance on Unsheltered Homelessness: </a:t>
            </a:r>
            <a:r>
              <a:rPr lang="en-US" sz="2400" u="sng">
                <a:solidFill>
                  <a:srgbClr val="FFFF00"/>
                </a:solidFill>
                <a:latin typeface="Century Gothic"/>
                <a:ea typeface="Century Gothic"/>
                <a:cs typeface="Century Gothic"/>
                <a:sym typeface="Century Gothic"/>
                <a:hlinkClick r:id="rId3">
                  <a:extLst>
                    <a:ext uri="{A12FA001-AC4F-418D-AE19-62706E023703}">
                      <ahyp:hlinkClr val="tx"/>
                    </a:ext>
                  </a:extLst>
                </a:hlinkClick>
              </a:rPr>
              <a:t>https://www.cdc.gov/coronavirus/2019-ncov/community/homeless-shelters/unsheltered-homelessness.html</a:t>
            </a:r>
            <a:r>
              <a:rPr lang="en-US" sz="2400">
                <a:solidFill>
                  <a:srgbClr val="FFFF00"/>
                </a:solidFill>
                <a:latin typeface="Century Gothic"/>
                <a:ea typeface="Century Gothic"/>
                <a:cs typeface="Century Gothic"/>
                <a:sym typeface="Century Gothic"/>
              </a:rPr>
              <a:t> </a:t>
            </a:r>
            <a:endParaRPr sz="2400">
              <a:solidFill>
                <a:srgbClr val="FFFF00"/>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rPr b="1" lang="en-US" sz="2200">
                <a:solidFill>
                  <a:srgbClr val="FFFFFF"/>
                </a:solidFill>
                <a:latin typeface="Century Gothic"/>
                <a:ea typeface="Century Gothic"/>
                <a:cs typeface="Century Gothic"/>
                <a:sym typeface="Century Gothic"/>
              </a:rPr>
              <a:t>Topics Include:</a:t>
            </a:r>
            <a:endParaRPr b="1" sz="2200">
              <a:solidFill>
                <a:srgbClr val="FFFFFF"/>
              </a:solidFill>
              <a:latin typeface="Century Gothic"/>
              <a:ea typeface="Century Gothic"/>
              <a:cs typeface="Century Gothic"/>
              <a:sym typeface="Century Gothic"/>
            </a:endParaRPr>
          </a:p>
          <a:p>
            <a:pPr indent="-368300" lvl="0" marL="457200" rtl="0" algn="l">
              <a:lnSpc>
                <a:spcPct val="90000"/>
              </a:lnSpc>
              <a:spcBef>
                <a:spcPts val="100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Community coalition-based COVID-19 prevention and response</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Communication</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Considerations for outreach staff</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Considerations for people experiencing unsheltered homelessness</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Considerations for encampments</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COVID-19 Readiness Resources</a:t>
            </a:r>
            <a:endParaRPr sz="2200">
              <a:solidFill>
                <a:srgbClr val="FFFFF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62" name="Shape 162"/>
        <p:cNvGrpSpPr/>
        <p:nvPr/>
      </p:nvGrpSpPr>
      <p:grpSpPr>
        <a:xfrm>
          <a:off x="0" y="0"/>
          <a:ext cx="0" cy="0"/>
          <a:chOff x="0" y="0"/>
          <a:chExt cx="0" cy="0"/>
        </a:xfrm>
      </p:grpSpPr>
      <p:sp>
        <p:nvSpPr>
          <p:cNvPr id="163" name="Google Shape;163;p26"/>
          <p:cNvSpPr txBox="1"/>
          <p:nvPr>
            <p:ph type="title"/>
          </p:nvPr>
        </p:nvSpPr>
        <p:spPr>
          <a:xfrm>
            <a:off x="2023125" y="270900"/>
            <a:ext cx="9483000" cy="11079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80"/>
              <a:buFont typeface="Century Gothic"/>
              <a:buNone/>
            </a:pPr>
            <a:r>
              <a:rPr b="1" lang="en-US" sz="4800"/>
              <a:t>Roles &amp; Responsibilities</a:t>
            </a:r>
            <a:endParaRPr sz="1400"/>
          </a:p>
        </p:txBody>
      </p:sp>
      <p:cxnSp>
        <p:nvCxnSpPr>
          <p:cNvPr id="164" name="Google Shape;164;p26"/>
          <p:cNvCxnSpPr/>
          <p:nvPr/>
        </p:nvCxnSpPr>
        <p:spPr>
          <a:xfrm>
            <a:off x="950775" y="1116075"/>
            <a:ext cx="10496700" cy="185100"/>
          </a:xfrm>
          <a:prstGeom prst="bentConnector3">
            <a:avLst>
              <a:gd fmla="val 33876" name="adj1"/>
            </a:avLst>
          </a:prstGeom>
          <a:noFill/>
          <a:ln cap="flat" cmpd="sng" w="76200">
            <a:solidFill>
              <a:srgbClr val="4C1130"/>
            </a:solidFill>
            <a:prstDash val="solid"/>
            <a:round/>
            <a:headEnd len="med" w="med" type="none"/>
            <a:tailEnd len="med" w="med" type="none"/>
          </a:ln>
        </p:spPr>
      </p:cxnSp>
      <p:cxnSp>
        <p:nvCxnSpPr>
          <p:cNvPr id="165" name="Google Shape;165;p26"/>
          <p:cNvCxnSpPr/>
          <p:nvPr/>
        </p:nvCxnSpPr>
        <p:spPr>
          <a:xfrm flipH="1" rot="10800000">
            <a:off x="937725" y="270900"/>
            <a:ext cx="10522800" cy="198900"/>
          </a:xfrm>
          <a:prstGeom prst="bentConnector3">
            <a:avLst>
              <a:gd fmla="val 34041" name="adj1"/>
            </a:avLst>
          </a:prstGeom>
          <a:noFill/>
          <a:ln cap="flat" cmpd="sng" w="76200">
            <a:solidFill>
              <a:srgbClr val="4C1130"/>
            </a:solidFill>
            <a:prstDash val="solid"/>
            <a:round/>
            <a:headEnd len="med" w="med" type="none"/>
            <a:tailEnd len="med" w="med" type="none"/>
          </a:ln>
        </p:spPr>
      </p:cxnSp>
      <p:sp>
        <p:nvSpPr>
          <p:cNvPr id="166" name="Google Shape;166;p26"/>
          <p:cNvSpPr txBox="1"/>
          <p:nvPr/>
        </p:nvSpPr>
        <p:spPr>
          <a:xfrm>
            <a:off x="914925" y="1947450"/>
            <a:ext cx="10568400" cy="393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3000">
                <a:solidFill>
                  <a:srgbClr val="FFFFFF"/>
                </a:solidFill>
                <a:latin typeface="Century Gothic"/>
                <a:ea typeface="Century Gothic"/>
                <a:cs typeface="Century Gothic"/>
                <a:sym typeface="Century Gothic"/>
              </a:rPr>
              <a:t>Point-in-Time (PIT) Coordinators</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rPr lang="en-US" sz="2200">
                <a:solidFill>
                  <a:srgbClr val="FFFFFF"/>
                </a:solidFill>
                <a:latin typeface="Century Gothic"/>
                <a:ea typeface="Century Gothic"/>
                <a:cs typeface="Century Gothic"/>
                <a:sym typeface="Century Gothic"/>
              </a:rPr>
              <a:t>Point-in-Time (PIT) Coordinators are individuals who either serve on the Balance of State (BoS) Governing Board, or who volunteer as part of the BoS Homeless Coalition to help organize the Point-in-Time and Housing Inventory Counts for the entire region.</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p:txBody>
      </p:sp>
      <p:pic>
        <p:nvPicPr>
          <p:cNvPr id="167" name="Google Shape;167;p26"/>
          <p:cNvPicPr preferRelativeResize="0"/>
          <p:nvPr/>
        </p:nvPicPr>
        <p:blipFill rotWithShape="1">
          <a:blip r:embed="rId3">
            <a:alphaModFix/>
          </a:blip>
          <a:srcRect b="0" l="0" r="0" t="0"/>
          <a:stretch/>
        </p:blipFill>
        <p:spPr>
          <a:xfrm>
            <a:off x="4800600" y="4161338"/>
            <a:ext cx="2590800" cy="17218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71" name="Shape 171"/>
        <p:cNvGrpSpPr/>
        <p:nvPr/>
      </p:nvGrpSpPr>
      <p:grpSpPr>
        <a:xfrm>
          <a:off x="0" y="0"/>
          <a:ext cx="0" cy="0"/>
          <a:chOff x="0" y="0"/>
          <a:chExt cx="0" cy="0"/>
        </a:xfrm>
      </p:grpSpPr>
      <p:sp>
        <p:nvSpPr>
          <p:cNvPr id="172" name="Google Shape;172;p27"/>
          <p:cNvSpPr txBox="1"/>
          <p:nvPr>
            <p:ph type="title"/>
          </p:nvPr>
        </p:nvSpPr>
        <p:spPr>
          <a:xfrm>
            <a:off x="2023125" y="270900"/>
            <a:ext cx="9483000" cy="11079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80"/>
              <a:buFont typeface="Century Gothic"/>
              <a:buNone/>
            </a:pPr>
            <a:r>
              <a:rPr b="1" lang="en-US" sz="4800"/>
              <a:t>Roles &amp; Responsibilities</a:t>
            </a:r>
            <a:endParaRPr sz="1400"/>
          </a:p>
        </p:txBody>
      </p:sp>
      <p:cxnSp>
        <p:nvCxnSpPr>
          <p:cNvPr id="173" name="Google Shape;173;p27"/>
          <p:cNvCxnSpPr/>
          <p:nvPr/>
        </p:nvCxnSpPr>
        <p:spPr>
          <a:xfrm>
            <a:off x="950775" y="1116075"/>
            <a:ext cx="10496700" cy="185100"/>
          </a:xfrm>
          <a:prstGeom prst="bentConnector3">
            <a:avLst>
              <a:gd fmla="val 33876" name="adj1"/>
            </a:avLst>
          </a:prstGeom>
          <a:noFill/>
          <a:ln cap="flat" cmpd="sng" w="76200">
            <a:solidFill>
              <a:srgbClr val="4C1130"/>
            </a:solidFill>
            <a:prstDash val="solid"/>
            <a:round/>
            <a:headEnd len="med" w="med" type="none"/>
            <a:tailEnd len="med" w="med" type="none"/>
          </a:ln>
        </p:spPr>
      </p:cxnSp>
      <p:cxnSp>
        <p:nvCxnSpPr>
          <p:cNvPr id="174" name="Google Shape;174;p27"/>
          <p:cNvCxnSpPr/>
          <p:nvPr/>
        </p:nvCxnSpPr>
        <p:spPr>
          <a:xfrm flipH="1" rot="10800000">
            <a:off x="937725" y="270900"/>
            <a:ext cx="10522800" cy="198900"/>
          </a:xfrm>
          <a:prstGeom prst="bentConnector3">
            <a:avLst>
              <a:gd fmla="val 34041" name="adj1"/>
            </a:avLst>
          </a:prstGeom>
          <a:noFill/>
          <a:ln cap="flat" cmpd="sng" w="76200">
            <a:solidFill>
              <a:srgbClr val="4C1130"/>
            </a:solidFill>
            <a:prstDash val="solid"/>
            <a:round/>
            <a:headEnd len="med" w="med" type="none"/>
            <a:tailEnd len="med" w="med" type="none"/>
          </a:ln>
        </p:spPr>
      </p:cxnSp>
      <p:sp>
        <p:nvSpPr>
          <p:cNvPr id="175" name="Google Shape;175;p27"/>
          <p:cNvSpPr txBox="1"/>
          <p:nvPr/>
        </p:nvSpPr>
        <p:spPr>
          <a:xfrm>
            <a:off x="937725" y="1599250"/>
            <a:ext cx="8233200" cy="393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3000">
                <a:solidFill>
                  <a:srgbClr val="FFFFFF"/>
                </a:solidFill>
                <a:latin typeface="Century Gothic"/>
                <a:ea typeface="Century Gothic"/>
                <a:cs typeface="Century Gothic"/>
                <a:sym typeface="Century Gothic"/>
              </a:rPr>
              <a:t>Agency Leads and Points of Contacts</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100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Agency Leads and Points of Contact are those who work in agencies participating in the Sheltered Point-in-Time Count and are working with the PIT Coordinators to distribute, monitor survey data collection, and forward any completed paper surveys to the PIT Coordinators. </a:t>
            </a:r>
            <a:endParaRPr sz="2200">
              <a:solidFill>
                <a:srgbClr val="FFFFFF"/>
              </a:solidFill>
              <a:latin typeface="Century Gothic"/>
              <a:ea typeface="Century Gothic"/>
              <a:cs typeface="Century Gothic"/>
              <a:sym typeface="Century Gothic"/>
            </a:endParaRPr>
          </a:p>
          <a:p>
            <a:pPr indent="0" lvl="0" marL="45720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100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Electronic surveys will upload automatically. </a:t>
            </a:r>
            <a:endParaRPr sz="2200">
              <a:solidFill>
                <a:srgbClr val="FFFFFF"/>
              </a:solidFill>
              <a:latin typeface="Century Gothic"/>
              <a:ea typeface="Century Gothic"/>
              <a:cs typeface="Century Gothic"/>
              <a:sym typeface="Century Gothic"/>
            </a:endParaRPr>
          </a:p>
          <a:p>
            <a:pPr indent="0" lvl="0" marL="45720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368300" lvl="0" marL="457200" rtl="0" algn="l">
              <a:lnSpc>
                <a:spcPct val="90000"/>
              </a:lnSpc>
              <a:spcBef>
                <a:spcPts val="1000"/>
              </a:spcBef>
              <a:spcAft>
                <a:spcPts val="0"/>
              </a:spcAft>
              <a:buClr>
                <a:srgbClr val="FFFFFF"/>
              </a:buClr>
              <a:buSzPts val="2200"/>
              <a:buFont typeface="Century Gothic"/>
              <a:buChar char="●"/>
            </a:pPr>
            <a:r>
              <a:rPr lang="en-US" sz="2200">
                <a:solidFill>
                  <a:srgbClr val="FFFFFF"/>
                </a:solidFill>
                <a:latin typeface="Century Gothic"/>
                <a:ea typeface="Century Gothic"/>
                <a:cs typeface="Century Gothic"/>
                <a:sym typeface="Century Gothic"/>
              </a:rPr>
              <a:t>Agency leads will be the primary contacts of agency staff and volunteers.</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p:txBody>
      </p:sp>
      <p:pic>
        <p:nvPicPr>
          <p:cNvPr id="176" name="Google Shape;176;p27"/>
          <p:cNvPicPr preferRelativeResize="0"/>
          <p:nvPr/>
        </p:nvPicPr>
        <p:blipFill>
          <a:blip r:embed="rId3">
            <a:alphaModFix/>
          </a:blip>
          <a:stretch>
            <a:fillRect/>
          </a:stretch>
        </p:blipFill>
        <p:spPr>
          <a:xfrm>
            <a:off x="9602269" y="2779950"/>
            <a:ext cx="1706900" cy="253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80" name="Shape 180"/>
        <p:cNvGrpSpPr/>
        <p:nvPr/>
      </p:nvGrpSpPr>
      <p:grpSpPr>
        <a:xfrm>
          <a:off x="0" y="0"/>
          <a:ext cx="0" cy="0"/>
          <a:chOff x="0" y="0"/>
          <a:chExt cx="0" cy="0"/>
        </a:xfrm>
      </p:grpSpPr>
      <p:sp>
        <p:nvSpPr>
          <p:cNvPr id="181" name="Google Shape;181;p28"/>
          <p:cNvSpPr txBox="1"/>
          <p:nvPr>
            <p:ph type="title"/>
          </p:nvPr>
        </p:nvSpPr>
        <p:spPr>
          <a:xfrm>
            <a:off x="1061075" y="332613"/>
            <a:ext cx="9791100" cy="1587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entury Gothic"/>
              <a:buNone/>
            </a:pPr>
            <a:r>
              <a:rPr b="1" lang="en-US" sz="4800"/>
              <a:t>Utilize the Wisdom...</a:t>
            </a:r>
            <a:br>
              <a:rPr b="0" i="0" lang="en-US" sz="1300" u="none" cap="none" strike="noStrike">
                <a:solidFill>
                  <a:schemeClr val="lt1"/>
                </a:solidFill>
                <a:latin typeface="Century Gothic"/>
                <a:ea typeface="Century Gothic"/>
                <a:cs typeface="Century Gothic"/>
                <a:sym typeface="Century Gothic"/>
              </a:rPr>
            </a:br>
            <a:endParaRPr/>
          </a:p>
        </p:txBody>
      </p:sp>
      <p:cxnSp>
        <p:nvCxnSpPr>
          <p:cNvPr id="182" name="Google Shape;182;p28"/>
          <p:cNvCxnSpPr/>
          <p:nvPr/>
        </p:nvCxnSpPr>
        <p:spPr>
          <a:xfrm flipH="1" rot="10800000">
            <a:off x="1092275" y="1027713"/>
            <a:ext cx="10382700" cy="197400"/>
          </a:xfrm>
          <a:prstGeom prst="bentConnector3">
            <a:avLst>
              <a:gd fmla="val 83085" name="adj1"/>
            </a:avLst>
          </a:prstGeom>
          <a:noFill/>
          <a:ln cap="flat" cmpd="sng" w="76200">
            <a:solidFill>
              <a:srgbClr val="4C1130"/>
            </a:solidFill>
            <a:prstDash val="solid"/>
            <a:round/>
            <a:headEnd len="med" w="med" type="none"/>
            <a:tailEnd len="med" w="med" type="none"/>
          </a:ln>
        </p:spPr>
      </p:cxnSp>
      <p:cxnSp>
        <p:nvCxnSpPr>
          <p:cNvPr id="183" name="Google Shape;183;p28"/>
          <p:cNvCxnSpPr/>
          <p:nvPr/>
        </p:nvCxnSpPr>
        <p:spPr>
          <a:xfrm>
            <a:off x="1061075" y="416475"/>
            <a:ext cx="10445100" cy="146400"/>
          </a:xfrm>
          <a:prstGeom prst="bentConnector3">
            <a:avLst>
              <a:gd fmla="val 82762" name="adj1"/>
            </a:avLst>
          </a:prstGeom>
          <a:noFill/>
          <a:ln cap="flat" cmpd="sng" w="76200">
            <a:solidFill>
              <a:srgbClr val="4C1130"/>
            </a:solidFill>
            <a:prstDash val="solid"/>
            <a:round/>
            <a:headEnd len="med" w="med" type="none"/>
            <a:tailEnd len="med" w="med" type="none"/>
          </a:ln>
        </p:spPr>
      </p:cxnSp>
      <p:sp>
        <p:nvSpPr>
          <p:cNvPr id="184" name="Google Shape;184;p28"/>
          <p:cNvSpPr txBox="1"/>
          <p:nvPr/>
        </p:nvSpPr>
        <p:spPr>
          <a:xfrm>
            <a:off x="654575" y="1454855"/>
            <a:ext cx="10820400" cy="1806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200">
                <a:solidFill>
                  <a:srgbClr val="FFFFFF"/>
                </a:solidFill>
                <a:latin typeface="Century Gothic"/>
                <a:ea typeface="Century Gothic"/>
                <a:cs typeface="Century Gothic"/>
                <a:sym typeface="Century Gothic"/>
              </a:rPr>
              <a:t>Many PIT Coordinators in the Balance of State CoC have done this work for years, and have a lot of experience conducting counts. Feel free to utilize each other if you’re newer to the PIT Counts and have questions about the process!</a:t>
            </a:r>
            <a:endParaRPr sz="2200">
              <a:solidFill>
                <a:srgbClr val="FFFFFF"/>
              </a:solidFill>
              <a:latin typeface="Century Gothic"/>
              <a:ea typeface="Century Gothic"/>
              <a:cs typeface="Century Gothic"/>
              <a:sym typeface="Century Gothic"/>
            </a:endParaRPr>
          </a:p>
        </p:txBody>
      </p:sp>
      <p:pic>
        <p:nvPicPr>
          <p:cNvPr id="185" name="Google Shape;185;p28"/>
          <p:cNvPicPr preferRelativeResize="0"/>
          <p:nvPr/>
        </p:nvPicPr>
        <p:blipFill>
          <a:blip r:embed="rId3">
            <a:alphaModFix/>
          </a:blip>
          <a:stretch>
            <a:fillRect/>
          </a:stretch>
        </p:blipFill>
        <p:spPr>
          <a:xfrm>
            <a:off x="3990163" y="2708775"/>
            <a:ext cx="4149225" cy="414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89" name="Shape 189"/>
        <p:cNvGrpSpPr/>
        <p:nvPr/>
      </p:nvGrpSpPr>
      <p:grpSpPr>
        <a:xfrm>
          <a:off x="0" y="0"/>
          <a:ext cx="0" cy="0"/>
          <a:chOff x="0" y="0"/>
          <a:chExt cx="0" cy="0"/>
        </a:xfrm>
      </p:grpSpPr>
      <p:sp>
        <p:nvSpPr>
          <p:cNvPr id="190" name="Google Shape;190;p29"/>
          <p:cNvSpPr txBox="1"/>
          <p:nvPr>
            <p:ph type="title"/>
          </p:nvPr>
        </p:nvSpPr>
        <p:spPr>
          <a:xfrm>
            <a:off x="2895600" y="579273"/>
            <a:ext cx="86106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Responsibilities of Regional PIT Coordinators</a:t>
            </a:r>
            <a:endParaRPr/>
          </a:p>
        </p:txBody>
      </p:sp>
      <p:pic>
        <p:nvPicPr>
          <p:cNvPr id="191" name="Google Shape;191;p29"/>
          <p:cNvPicPr preferRelativeResize="0"/>
          <p:nvPr/>
        </p:nvPicPr>
        <p:blipFill rotWithShape="1">
          <a:blip r:embed="rId3">
            <a:alphaModFix/>
          </a:blip>
          <a:srcRect b="0" l="0" r="0" t="0"/>
          <a:stretch/>
        </p:blipFill>
        <p:spPr>
          <a:xfrm>
            <a:off x="2895600" y="2057373"/>
            <a:ext cx="5934896" cy="4495827"/>
          </a:xfrm>
          <a:prstGeom prst="rect">
            <a:avLst/>
          </a:prstGeom>
          <a:noFill/>
          <a:ln>
            <a:noFill/>
          </a:ln>
        </p:spPr>
      </p:pic>
      <p:cxnSp>
        <p:nvCxnSpPr>
          <p:cNvPr id="192" name="Google Shape;192;p29"/>
          <p:cNvCxnSpPr/>
          <p:nvPr/>
        </p:nvCxnSpPr>
        <p:spPr>
          <a:xfrm>
            <a:off x="996450" y="1687175"/>
            <a:ext cx="10496700" cy="185100"/>
          </a:xfrm>
          <a:prstGeom prst="bentConnector3">
            <a:avLst>
              <a:gd fmla="val 27795" name="adj1"/>
            </a:avLst>
          </a:prstGeom>
          <a:noFill/>
          <a:ln cap="flat" cmpd="sng" w="76200">
            <a:solidFill>
              <a:srgbClr val="4C1130"/>
            </a:solidFill>
            <a:prstDash val="solid"/>
            <a:round/>
            <a:headEnd len="med" w="med" type="none"/>
            <a:tailEnd len="med" w="med" type="none"/>
          </a:ln>
        </p:spPr>
      </p:cxnSp>
      <p:cxnSp>
        <p:nvCxnSpPr>
          <p:cNvPr id="193" name="Google Shape;193;p29"/>
          <p:cNvCxnSpPr/>
          <p:nvPr/>
        </p:nvCxnSpPr>
        <p:spPr>
          <a:xfrm flipH="1" rot="10800000">
            <a:off x="983400" y="447550"/>
            <a:ext cx="10522800" cy="198900"/>
          </a:xfrm>
          <a:prstGeom prst="bentConnector3">
            <a:avLst>
              <a:gd fmla="val 28205"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97" name="Shape 197"/>
        <p:cNvGrpSpPr/>
        <p:nvPr/>
      </p:nvGrpSpPr>
      <p:grpSpPr>
        <a:xfrm>
          <a:off x="0" y="0"/>
          <a:ext cx="0" cy="0"/>
          <a:chOff x="0" y="0"/>
          <a:chExt cx="0" cy="0"/>
        </a:xfrm>
      </p:grpSpPr>
      <p:sp>
        <p:nvSpPr>
          <p:cNvPr id="198" name="Google Shape;198;p30"/>
          <p:cNvSpPr txBox="1"/>
          <p:nvPr>
            <p:ph idx="1" type="body"/>
          </p:nvPr>
        </p:nvSpPr>
        <p:spPr>
          <a:xfrm>
            <a:off x="685800" y="2194560"/>
            <a:ext cx="10820400" cy="402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200"/>
              <a:buNone/>
            </a:pPr>
            <a:r>
              <a:rPr b="1" lang="en-US" sz="3000"/>
              <a:t>Publicize the</a:t>
            </a:r>
            <a:endParaRPr b="1" sz="3000"/>
          </a:p>
          <a:p>
            <a:pPr indent="0" lvl="0" marL="0" rtl="0" algn="l">
              <a:lnSpc>
                <a:spcPct val="115000"/>
              </a:lnSpc>
              <a:spcBef>
                <a:spcPts val="0"/>
              </a:spcBef>
              <a:spcAft>
                <a:spcPts val="0"/>
              </a:spcAft>
              <a:buSzPts val="2200"/>
              <a:buNone/>
            </a:pPr>
            <a:r>
              <a:rPr b="1" lang="en-US" sz="3000"/>
              <a:t>Counts</a:t>
            </a:r>
            <a:endParaRPr b="1" sz="3000"/>
          </a:p>
          <a:p>
            <a:pPr indent="-88900" lvl="0" marL="228600" rtl="0" algn="l">
              <a:lnSpc>
                <a:spcPct val="90000"/>
              </a:lnSpc>
              <a:spcBef>
                <a:spcPts val="0"/>
              </a:spcBef>
              <a:spcAft>
                <a:spcPts val="0"/>
              </a:spcAft>
              <a:buSzPts val="2200"/>
              <a:buNone/>
            </a:pPr>
            <a:r>
              <a:t/>
            </a:r>
            <a:endParaRPr/>
          </a:p>
        </p:txBody>
      </p:sp>
      <p:sp>
        <p:nvSpPr>
          <p:cNvPr id="199" name="Google Shape;199;p30"/>
          <p:cNvSpPr txBox="1"/>
          <p:nvPr>
            <p:ph type="title"/>
          </p:nvPr>
        </p:nvSpPr>
        <p:spPr>
          <a:xfrm>
            <a:off x="466425" y="416475"/>
            <a:ext cx="9318000" cy="1293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000"/>
              <a:buNone/>
            </a:pPr>
            <a:r>
              <a:rPr lang="en-US"/>
              <a:t>PIT Coordinator Responsibilities Continued...</a:t>
            </a:r>
            <a:endParaRPr/>
          </a:p>
        </p:txBody>
      </p:sp>
      <p:cxnSp>
        <p:nvCxnSpPr>
          <p:cNvPr id="200" name="Google Shape;200;p30"/>
          <p:cNvCxnSpPr/>
          <p:nvPr/>
        </p:nvCxnSpPr>
        <p:spPr>
          <a:xfrm flipH="1" rot="10800000">
            <a:off x="466425" y="1512063"/>
            <a:ext cx="10382700" cy="197400"/>
          </a:xfrm>
          <a:prstGeom prst="bentConnector3">
            <a:avLst>
              <a:gd fmla="val 75026" name="adj1"/>
            </a:avLst>
          </a:prstGeom>
          <a:noFill/>
          <a:ln cap="flat" cmpd="sng" w="76200">
            <a:solidFill>
              <a:srgbClr val="4C1130"/>
            </a:solidFill>
            <a:prstDash val="solid"/>
            <a:round/>
            <a:headEnd len="med" w="med" type="none"/>
            <a:tailEnd len="med" w="med" type="none"/>
          </a:ln>
        </p:spPr>
      </p:cxnSp>
      <p:cxnSp>
        <p:nvCxnSpPr>
          <p:cNvPr id="201" name="Google Shape;201;p30"/>
          <p:cNvCxnSpPr/>
          <p:nvPr/>
        </p:nvCxnSpPr>
        <p:spPr>
          <a:xfrm>
            <a:off x="435225" y="270075"/>
            <a:ext cx="10445100" cy="146400"/>
          </a:xfrm>
          <a:prstGeom prst="bentConnector3">
            <a:avLst>
              <a:gd fmla="val 74043" name="adj1"/>
            </a:avLst>
          </a:prstGeom>
          <a:noFill/>
          <a:ln cap="flat" cmpd="sng" w="76200">
            <a:solidFill>
              <a:srgbClr val="4C1130"/>
            </a:solidFill>
            <a:prstDash val="solid"/>
            <a:round/>
            <a:headEnd len="med" w="med" type="none"/>
            <a:tailEnd len="med" w="med" type="none"/>
          </a:ln>
        </p:spPr>
      </p:cxnSp>
      <p:pic>
        <p:nvPicPr>
          <p:cNvPr id="202" name="Google Shape;202;p30"/>
          <p:cNvPicPr preferRelativeResize="0"/>
          <p:nvPr/>
        </p:nvPicPr>
        <p:blipFill>
          <a:blip r:embed="rId3">
            <a:alphaModFix/>
          </a:blip>
          <a:stretch>
            <a:fillRect/>
          </a:stretch>
        </p:blipFill>
        <p:spPr>
          <a:xfrm>
            <a:off x="4388701" y="1755388"/>
            <a:ext cx="5395725" cy="4902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06" name="Shape 206"/>
        <p:cNvGrpSpPr/>
        <p:nvPr/>
      </p:nvGrpSpPr>
      <p:grpSpPr>
        <a:xfrm>
          <a:off x="0" y="0"/>
          <a:ext cx="0" cy="0"/>
          <a:chOff x="0" y="0"/>
          <a:chExt cx="0" cy="0"/>
        </a:xfrm>
      </p:grpSpPr>
      <p:sp>
        <p:nvSpPr>
          <p:cNvPr id="207" name="Google Shape;207;p31"/>
          <p:cNvSpPr txBox="1"/>
          <p:nvPr>
            <p:ph idx="1" type="body"/>
          </p:nvPr>
        </p:nvSpPr>
        <p:spPr>
          <a:xfrm>
            <a:off x="7174125" y="2057375"/>
            <a:ext cx="4813500" cy="43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200"/>
              <a:buNone/>
            </a:pPr>
            <a:r>
              <a:rPr b="1" lang="en-US" sz="3000"/>
              <a:t>Housing Inventory:</a:t>
            </a:r>
            <a:r>
              <a:rPr lang="en-US" sz="3000"/>
              <a:t> </a:t>
            </a:r>
            <a:r>
              <a:rPr lang="en-US" sz="3000"/>
              <a:t>For the Sheltered Count,  review list of Emergency Shelters, Transitional Housing, Rapid Re-housing, and Permanent Supportive Housing Programs</a:t>
            </a:r>
            <a:endParaRPr/>
          </a:p>
        </p:txBody>
      </p:sp>
      <p:sp>
        <p:nvSpPr>
          <p:cNvPr id="208" name="Google Shape;208;p31"/>
          <p:cNvSpPr txBox="1"/>
          <p:nvPr>
            <p:ph type="title"/>
          </p:nvPr>
        </p:nvSpPr>
        <p:spPr>
          <a:xfrm>
            <a:off x="1137300" y="427700"/>
            <a:ext cx="106602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PIT Coordinator Responsibilities Continued...</a:t>
            </a:r>
            <a:endParaRPr/>
          </a:p>
        </p:txBody>
      </p:sp>
      <p:cxnSp>
        <p:nvCxnSpPr>
          <p:cNvPr id="209" name="Google Shape;209;p31"/>
          <p:cNvCxnSpPr/>
          <p:nvPr/>
        </p:nvCxnSpPr>
        <p:spPr>
          <a:xfrm>
            <a:off x="1137300" y="1444900"/>
            <a:ext cx="10496700" cy="185100"/>
          </a:xfrm>
          <a:prstGeom prst="bentConnector3">
            <a:avLst>
              <a:gd fmla="val 28762" name="adj1"/>
            </a:avLst>
          </a:prstGeom>
          <a:noFill/>
          <a:ln cap="flat" cmpd="sng" w="76200">
            <a:solidFill>
              <a:srgbClr val="4C1130"/>
            </a:solidFill>
            <a:prstDash val="solid"/>
            <a:round/>
            <a:headEnd len="med" w="med" type="none"/>
            <a:tailEnd len="med" w="med" type="none"/>
          </a:ln>
        </p:spPr>
      </p:cxnSp>
      <p:cxnSp>
        <p:nvCxnSpPr>
          <p:cNvPr id="210" name="Google Shape;210;p31"/>
          <p:cNvCxnSpPr/>
          <p:nvPr/>
        </p:nvCxnSpPr>
        <p:spPr>
          <a:xfrm flipH="1" rot="10800000">
            <a:off x="1206000" y="427700"/>
            <a:ext cx="10522800" cy="198900"/>
          </a:xfrm>
          <a:prstGeom prst="bentConnector3">
            <a:avLst>
              <a:gd fmla="val 27860" name="adj1"/>
            </a:avLst>
          </a:prstGeom>
          <a:noFill/>
          <a:ln cap="flat" cmpd="sng" w="76200">
            <a:solidFill>
              <a:srgbClr val="4C1130"/>
            </a:solidFill>
            <a:prstDash val="solid"/>
            <a:round/>
            <a:headEnd len="med" w="med" type="none"/>
            <a:tailEnd len="med" w="med" type="none"/>
          </a:ln>
        </p:spPr>
      </p:cxnSp>
      <p:pic>
        <p:nvPicPr>
          <p:cNvPr id="211" name="Google Shape;211;p31"/>
          <p:cNvPicPr preferRelativeResize="0"/>
          <p:nvPr/>
        </p:nvPicPr>
        <p:blipFill>
          <a:blip r:embed="rId3">
            <a:alphaModFix/>
          </a:blip>
          <a:stretch>
            <a:fillRect/>
          </a:stretch>
        </p:blipFill>
        <p:spPr>
          <a:xfrm>
            <a:off x="1092850" y="1837275"/>
            <a:ext cx="4832500" cy="483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15" name="Shape 215"/>
        <p:cNvGrpSpPr/>
        <p:nvPr/>
      </p:nvGrpSpPr>
      <p:grpSpPr>
        <a:xfrm>
          <a:off x="0" y="0"/>
          <a:ext cx="0" cy="0"/>
          <a:chOff x="0" y="0"/>
          <a:chExt cx="0" cy="0"/>
        </a:xfrm>
      </p:grpSpPr>
      <p:sp>
        <p:nvSpPr>
          <p:cNvPr id="216" name="Google Shape;216;p32"/>
          <p:cNvSpPr txBox="1"/>
          <p:nvPr>
            <p:ph type="title"/>
          </p:nvPr>
        </p:nvSpPr>
        <p:spPr>
          <a:xfrm>
            <a:off x="466425" y="416475"/>
            <a:ext cx="7973700" cy="1293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000"/>
              <a:buNone/>
            </a:pPr>
            <a:r>
              <a:rPr lang="en-US"/>
              <a:t>PIT Coordinator Responsibilities Continued...</a:t>
            </a:r>
            <a:endParaRPr/>
          </a:p>
        </p:txBody>
      </p:sp>
      <p:sp>
        <p:nvSpPr>
          <p:cNvPr id="217" name="Google Shape;217;p32"/>
          <p:cNvSpPr txBox="1"/>
          <p:nvPr>
            <p:ph idx="1" type="body"/>
          </p:nvPr>
        </p:nvSpPr>
        <p:spPr>
          <a:xfrm>
            <a:off x="551975" y="3362856"/>
            <a:ext cx="3279300" cy="165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200"/>
              <a:buNone/>
            </a:pPr>
            <a:r>
              <a:rPr b="1" lang="en-US" sz="3000"/>
              <a:t>Identify Leads and work with them to Recruit Volunteers</a:t>
            </a:r>
            <a:endParaRPr b="1" sz="3000"/>
          </a:p>
          <a:p>
            <a:pPr indent="-88900" lvl="0" marL="228600" rtl="0" algn="l">
              <a:lnSpc>
                <a:spcPct val="90000"/>
              </a:lnSpc>
              <a:spcBef>
                <a:spcPts val="0"/>
              </a:spcBef>
              <a:spcAft>
                <a:spcPts val="0"/>
              </a:spcAft>
              <a:buSzPts val="2200"/>
              <a:buNone/>
            </a:pPr>
            <a:r>
              <a:t/>
            </a:r>
            <a:endParaRPr/>
          </a:p>
        </p:txBody>
      </p:sp>
      <p:pic>
        <p:nvPicPr>
          <p:cNvPr id="218" name="Google Shape;218;p32"/>
          <p:cNvPicPr preferRelativeResize="0"/>
          <p:nvPr/>
        </p:nvPicPr>
        <p:blipFill rotWithShape="1">
          <a:blip r:embed="rId3">
            <a:alphaModFix/>
          </a:blip>
          <a:srcRect b="0" l="0" r="0" t="0"/>
          <a:stretch/>
        </p:blipFill>
        <p:spPr>
          <a:xfrm>
            <a:off x="4097850" y="2057371"/>
            <a:ext cx="6627451" cy="4418301"/>
          </a:xfrm>
          <a:prstGeom prst="rect">
            <a:avLst/>
          </a:prstGeom>
          <a:noFill/>
          <a:ln>
            <a:noFill/>
          </a:ln>
        </p:spPr>
      </p:pic>
      <p:cxnSp>
        <p:nvCxnSpPr>
          <p:cNvPr id="219" name="Google Shape;219;p32"/>
          <p:cNvCxnSpPr/>
          <p:nvPr/>
        </p:nvCxnSpPr>
        <p:spPr>
          <a:xfrm flipH="1" rot="10800000">
            <a:off x="466425" y="1512063"/>
            <a:ext cx="10382700" cy="197400"/>
          </a:xfrm>
          <a:prstGeom prst="bentConnector3">
            <a:avLst>
              <a:gd fmla="val 75026" name="adj1"/>
            </a:avLst>
          </a:prstGeom>
          <a:noFill/>
          <a:ln cap="flat" cmpd="sng" w="76200">
            <a:solidFill>
              <a:srgbClr val="4C1130"/>
            </a:solidFill>
            <a:prstDash val="solid"/>
            <a:round/>
            <a:headEnd len="med" w="med" type="none"/>
            <a:tailEnd len="med" w="med" type="none"/>
          </a:ln>
        </p:spPr>
      </p:cxnSp>
      <p:cxnSp>
        <p:nvCxnSpPr>
          <p:cNvPr id="220" name="Google Shape;220;p32"/>
          <p:cNvCxnSpPr/>
          <p:nvPr/>
        </p:nvCxnSpPr>
        <p:spPr>
          <a:xfrm>
            <a:off x="466425" y="270075"/>
            <a:ext cx="10445100" cy="146400"/>
          </a:xfrm>
          <a:prstGeom prst="bentConnector3">
            <a:avLst>
              <a:gd fmla="val 74043"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74" name="Shape 74"/>
        <p:cNvGrpSpPr/>
        <p:nvPr/>
      </p:nvGrpSpPr>
      <p:grpSpPr>
        <a:xfrm>
          <a:off x="0" y="0"/>
          <a:ext cx="0" cy="0"/>
          <a:chOff x="0" y="0"/>
          <a:chExt cx="0" cy="0"/>
        </a:xfrm>
      </p:grpSpPr>
      <p:sp>
        <p:nvSpPr>
          <p:cNvPr id="75" name="Google Shape;75;p15"/>
          <p:cNvSpPr txBox="1"/>
          <p:nvPr>
            <p:ph type="ctrTitle"/>
          </p:nvPr>
        </p:nvSpPr>
        <p:spPr>
          <a:xfrm>
            <a:off x="690750" y="1295250"/>
            <a:ext cx="7425600" cy="28494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Century Gothic"/>
              <a:buNone/>
            </a:pPr>
            <a:r>
              <a:rPr b="1" i="0" lang="en-US" u="none" cap="none" strike="noStrike">
                <a:solidFill>
                  <a:srgbClr val="000000"/>
                </a:solidFill>
                <a:latin typeface="Century Gothic"/>
                <a:ea typeface="Century Gothic"/>
                <a:cs typeface="Century Gothic"/>
                <a:sym typeface="Century Gothic"/>
              </a:rPr>
              <a:t>P</a:t>
            </a:r>
            <a:r>
              <a:rPr b="1" lang="en-US">
                <a:solidFill>
                  <a:srgbClr val="000000"/>
                </a:solidFill>
                <a:latin typeface="Century Gothic"/>
                <a:ea typeface="Century Gothic"/>
                <a:cs typeface="Century Gothic"/>
                <a:sym typeface="Century Gothic"/>
              </a:rPr>
              <a:t>oint-in-Time</a:t>
            </a:r>
            <a:r>
              <a:rPr b="1" i="0" lang="en-US" u="none" cap="none" strike="noStrike">
                <a:solidFill>
                  <a:srgbClr val="000000"/>
                </a:solidFill>
                <a:latin typeface="Century Gothic"/>
                <a:ea typeface="Century Gothic"/>
                <a:cs typeface="Century Gothic"/>
                <a:sym typeface="Century Gothic"/>
              </a:rPr>
              <a:t> (PIT)</a:t>
            </a:r>
            <a:r>
              <a:rPr b="1" lang="en-US">
                <a:solidFill>
                  <a:srgbClr val="000000"/>
                </a:solidFill>
                <a:latin typeface="Century Gothic"/>
                <a:ea typeface="Century Gothic"/>
                <a:cs typeface="Century Gothic"/>
                <a:sym typeface="Century Gothic"/>
              </a:rPr>
              <a:t> Unsheltered and </a:t>
            </a:r>
            <a:r>
              <a:rPr b="1" i="0" lang="en-US" u="none" cap="none" strike="noStrike">
                <a:solidFill>
                  <a:srgbClr val="000000"/>
                </a:solidFill>
                <a:latin typeface="Century Gothic"/>
                <a:ea typeface="Century Gothic"/>
                <a:cs typeface="Century Gothic"/>
                <a:sym typeface="Century Gothic"/>
              </a:rPr>
              <a:t>Sheltered</a:t>
            </a:r>
            <a:r>
              <a:rPr b="1" lang="en-US">
                <a:solidFill>
                  <a:srgbClr val="000000"/>
                </a:solidFill>
                <a:latin typeface="Century Gothic"/>
                <a:ea typeface="Century Gothic"/>
                <a:cs typeface="Century Gothic"/>
                <a:sym typeface="Century Gothic"/>
              </a:rPr>
              <a:t> </a:t>
            </a:r>
            <a:r>
              <a:rPr b="1" i="0" lang="en-US" u="none" cap="none" strike="noStrike">
                <a:solidFill>
                  <a:srgbClr val="000000"/>
                </a:solidFill>
                <a:latin typeface="Century Gothic"/>
                <a:ea typeface="Century Gothic"/>
                <a:cs typeface="Century Gothic"/>
                <a:sym typeface="Century Gothic"/>
              </a:rPr>
              <a:t>Count</a:t>
            </a:r>
            <a:endParaRPr b="1" i="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5400"/>
              <a:buFont typeface="Century Gothic"/>
              <a:buNone/>
            </a:pPr>
            <a:br>
              <a:rPr b="0" i="0" lang="en-US" sz="5400" u="none" cap="none" strike="noStrike">
                <a:solidFill>
                  <a:schemeClr val="lt1"/>
                </a:solidFill>
                <a:latin typeface="Century Gothic"/>
                <a:ea typeface="Century Gothic"/>
                <a:cs typeface="Century Gothic"/>
                <a:sym typeface="Century Gothic"/>
              </a:rPr>
            </a:br>
            <a:endParaRPr/>
          </a:p>
        </p:txBody>
      </p:sp>
      <p:sp>
        <p:nvSpPr>
          <p:cNvPr id="76" name="Google Shape;76;p15"/>
          <p:cNvSpPr txBox="1"/>
          <p:nvPr/>
        </p:nvSpPr>
        <p:spPr>
          <a:xfrm>
            <a:off x="4305025" y="5106625"/>
            <a:ext cx="7104600" cy="10863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lt1"/>
              </a:buClr>
              <a:buSzPts val="5400"/>
              <a:buFont typeface="Century Gothic"/>
              <a:buNone/>
            </a:pPr>
            <a:r>
              <a:rPr b="1" lang="en-US" sz="4800">
                <a:latin typeface="Century Gothic"/>
                <a:ea typeface="Century Gothic"/>
                <a:cs typeface="Century Gothic"/>
                <a:sym typeface="Century Gothic"/>
              </a:rPr>
              <a:t>2023 PIT Coordinator Training</a:t>
            </a:r>
            <a:endParaRPr b="1" sz="480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24" name="Shape 224"/>
        <p:cNvGrpSpPr/>
        <p:nvPr/>
      </p:nvGrpSpPr>
      <p:grpSpPr>
        <a:xfrm>
          <a:off x="0" y="0"/>
          <a:ext cx="0" cy="0"/>
          <a:chOff x="0" y="0"/>
          <a:chExt cx="0" cy="0"/>
        </a:xfrm>
      </p:grpSpPr>
      <p:sp>
        <p:nvSpPr>
          <p:cNvPr id="225" name="Google Shape;225;p33"/>
          <p:cNvSpPr txBox="1"/>
          <p:nvPr>
            <p:ph type="title"/>
          </p:nvPr>
        </p:nvSpPr>
        <p:spPr>
          <a:xfrm>
            <a:off x="2916250" y="202424"/>
            <a:ext cx="8610600" cy="8286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Who are the Volunteers?</a:t>
            </a:r>
            <a:endParaRPr/>
          </a:p>
        </p:txBody>
      </p:sp>
      <p:sp>
        <p:nvSpPr>
          <p:cNvPr id="226" name="Google Shape;226;p33"/>
          <p:cNvSpPr txBox="1"/>
          <p:nvPr>
            <p:ph idx="1" type="body"/>
          </p:nvPr>
        </p:nvSpPr>
        <p:spPr>
          <a:xfrm>
            <a:off x="5467750" y="708175"/>
            <a:ext cx="6059100" cy="55350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1000"/>
              </a:spcBef>
              <a:spcAft>
                <a:spcPts val="0"/>
              </a:spcAft>
              <a:buSzPts val="2200"/>
              <a:buNone/>
            </a:pPr>
            <a:r>
              <a:t/>
            </a:r>
            <a:endParaRPr/>
          </a:p>
          <a:p>
            <a:pPr indent="0" lvl="0" marL="457200" rtl="0" algn="ctr">
              <a:lnSpc>
                <a:spcPct val="100000"/>
              </a:lnSpc>
              <a:spcBef>
                <a:spcPts val="0"/>
              </a:spcBef>
              <a:spcAft>
                <a:spcPts val="0"/>
              </a:spcAft>
              <a:buNone/>
            </a:pPr>
            <a:r>
              <a:rPr lang="en-US" sz="2800"/>
              <a:t>Volunteers often represent </a:t>
            </a:r>
            <a:r>
              <a:rPr lang="en-US" sz="2800">
                <a:solidFill>
                  <a:srgbClr val="00FFFF"/>
                </a:solidFill>
              </a:rPr>
              <a:t>service or community organizations</a:t>
            </a:r>
            <a:r>
              <a:rPr lang="en-US" sz="2800"/>
              <a:t>, </a:t>
            </a:r>
            <a:r>
              <a:rPr lang="en-US" sz="2800">
                <a:solidFill>
                  <a:srgbClr val="00FF00"/>
                </a:solidFill>
              </a:rPr>
              <a:t>government entities</a:t>
            </a:r>
            <a:r>
              <a:rPr lang="en-US" sz="2800"/>
              <a:t>, </a:t>
            </a:r>
            <a:r>
              <a:rPr lang="en-US" sz="2800">
                <a:solidFill>
                  <a:srgbClr val="E69138"/>
                </a:solidFill>
              </a:rPr>
              <a:t>local police</a:t>
            </a:r>
            <a:r>
              <a:rPr lang="en-US" sz="2800"/>
              <a:t> (if there is a good relationship with the community experiencing homelessness), </a:t>
            </a:r>
            <a:r>
              <a:rPr lang="en-US" sz="2800">
                <a:solidFill>
                  <a:srgbClr val="FFFF00"/>
                </a:solidFill>
              </a:rPr>
              <a:t>emergency responders</a:t>
            </a:r>
            <a:r>
              <a:rPr lang="en-US" sz="2800"/>
              <a:t>, </a:t>
            </a:r>
            <a:r>
              <a:rPr lang="en-US" sz="2800">
                <a:solidFill>
                  <a:srgbClr val="FF00FF"/>
                </a:solidFill>
              </a:rPr>
              <a:t>college students</a:t>
            </a:r>
            <a:r>
              <a:rPr lang="en-US" sz="2800"/>
              <a:t>, </a:t>
            </a:r>
            <a:r>
              <a:rPr lang="en-US" sz="2800">
                <a:solidFill>
                  <a:srgbClr val="D0E0E3"/>
                </a:solidFill>
              </a:rPr>
              <a:t>volunteer groups</a:t>
            </a:r>
            <a:r>
              <a:rPr lang="en-US" sz="2800"/>
              <a:t>, </a:t>
            </a:r>
            <a:r>
              <a:rPr lang="en-US" sz="2800">
                <a:solidFill>
                  <a:srgbClr val="00FF00"/>
                </a:solidFill>
              </a:rPr>
              <a:t>churches &amp; faith groups</a:t>
            </a:r>
            <a:r>
              <a:rPr lang="en-US" sz="2800"/>
              <a:t>, </a:t>
            </a:r>
            <a:r>
              <a:rPr lang="en-US" sz="2800">
                <a:solidFill>
                  <a:srgbClr val="FF9900"/>
                </a:solidFill>
              </a:rPr>
              <a:t>people currently or formerly experiencing homelessness</a:t>
            </a:r>
            <a:r>
              <a:rPr lang="en-US" sz="2800"/>
              <a:t>, </a:t>
            </a:r>
            <a:r>
              <a:rPr lang="en-US" sz="2800">
                <a:solidFill>
                  <a:srgbClr val="FF00FF"/>
                </a:solidFill>
              </a:rPr>
              <a:t>etc.</a:t>
            </a:r>
            <a:r>
              <a:rPr lang="en-US" sz="2800"/>
              <a:t>.</a:t>
            </a:r>
            <a:r>
              <a:rPr lang="en-US" sz="3000"/>
              <a:t>.</a:t>
            </a:r>
            <a:endParaRPr/>
          </a:p>
        </p:txBody>
      </p:sp>
      <p:pic>
        <p:nvPicPr>
          <p:cNvPr id="227" name="Google Shape;227;p33"/>
          <p:cNvPicPr preferRelativeResize="0"/>
          <p:nvPr/>
        </p:nvPicPr>
        <p:blipFill>
          <a:blip r:embed="rId3">
            <a:alphaModFix/>
          </a:blip>
          <a:stretch>
            <a:fillRect/>
          </a:stretch>
        </p:blipFill>
        <p:spPr>
          <a:xfrm>
            <a:off x="296100" y="1443438"/>
            <a:ext cx="5070801" cy="4354275"/>
          </a:xfrm>
          <a:prstGeom prst="rect">
            <a:avLst/>
          </a:prstGeom>
          <a:noFill/>
          <a:ln>
            <a:noFill/>
          </a:ln>
        </p:spPr>
      </p:pic>
      <p:cxnSp>
        <p:nvCxnSpPr>
          <p:cNvPr id="228" name="Google Shape;228;p33"/>
          <p:cNvCxnSpPr/>
          <p:nvPr/>
        </p:nvCxnSpPr>
        <p:spPr>
          <a:xfrm>
            <a:off x="996450" y="829838"/>
            <a:ext cx="10496700" cy="185100"/>
          </a:xfrm>
          <a:prstGeom prst="bentConnector3">
            <a:avLst>
              <a:gd fmla="val 39691" name="adj1"/>
            </a:avLst>
          </a:prstGeom>
          <a:noFill/>
          <a:ln cap="flat" cmpd="sng" w="76200">
            <a:solidFill>
              <a:srgbClr val="4C1130"/>
            </a:solidFill>
            <a:prstDash val="solid"/>
            <a:round/>
            <a:headEnd len="med" w="med" type="none"/>
            <a:tailEnd len="med" w="med" type="none"/>
          </a:ln>
        </p:spPr>
      </p:cxnSp>
      <p:cxnSp>
        <p:nvCxnSpPr>
          <p:cNvPr id="229" name="Google Shape;229;p33"/>
          <p:cNvCxnSpPr/>
          <p:nvPr/>
        </p:nvCxnSpPr>
        <p:spPr>
          <a:xfrm flipH="1" rot="10800000">
            <a:off x="983400" y="202425"/>
            <a:ext cx="10522800" cy="198900"/>
          </a:xfrm>
          <a:prstGeom prst="bentConnector3">
            <a:avLst>
              <a:gd fmla="val 39716"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33" name="Shape 233"/>
        <p:cNvGrpSpPr/>
        <p:nvPr/>
      </p:nvGrpSpPr>
      <p:grpSpPr>
        <a:xfrm>
          <a:off x="0" y="0"/>
          <a:ext cx="0" cy="0"/>
          <a:chOff x="0" y="0"/>
          <a:chExt cx="0" cy="0"/>
        </a:xfrm>
      </p:grpSpPr>
      <p:sp>
        <p:nvSpPr>
          <p:cNvPr id="234" name="Google Shape;234;p34"/>
          <p:cNvSpPr txBox="1"/>
          <p:nvPr>
            <p:ph idx="1" type="body"/>
          </p:nvPr>
        </p:nvSpPr>
        <p:spPr>
          <a:xfrm>
            <a:off x="8508175" y="3045457"/>
            <a:ext cx="3011100" cy="76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200"/>
              <a:buNone/>
            </a:pPr>
            <a:r>
              <a:rPr b="1" lang="en-US" sz="3000"/>
              <a:t>Train Surveyors / Volunteers</a:t>
            </a:r>
            <a:endParaRPr/>
          </a:p>
          <a:p>
            <a:pPr indent="-88900" lvl="0" marL="228600" rtl="0" algn="l">
              <a:lnSpc>
                <a:spcPct val="90000"/>
              </a:lnSpc>
              <a:spcBef>
                <a:spcPts val="0"/>
              </a:spcBef>
              <a:spcAft>
                <a:spcPts val="0"/>
              </a:spcAft>
              <a:buSzPts val="2200"/>
              <a:buNone/>
            </a:pPr>
            <a:r>
              <a:t/>
            </a:r>
            <a:endParaRPr/>
          </a:p>
        </p:txBody>
      </p:sp>
      <p:pic>
        <p:nvPicPr>
          <p:cNvPr id="235" name="Google Shape;235;p34"/>
          <p:cNvPicPr preferRelativeResize="0"/>
          <p:nvPr/>
        </p:nvPicPr>
        <p:blipFill rotWithShape="1">
          <a:blip r:embed="rId3">
            <a:alphaModFix/>
          </a:blip>
          <a:srcRect b="0" l="0" r="0" t="0"/>
          <a:stretch/>
        </p:blipFill>
        <p:spPr>
          <a:xfrm>
            <a:off x="1012725" y="1782698"/>
            <a:ext cx="7193322" cy="4495826"/>
          </a:xfrm>
          <a:prstGeom prst="rect">
            <a:avLst/>
          </a:prstGeom>
          <a:noFill/>
          <a:ln>
            <a:noFill/>
          </a:ln>
        </p:spPr>
      </p:pic>
      <p:sp>
        <p:nvSpPr>
          <p:cNvPr id="236" name="Google Shape;236;p34"/>
          <p:cNvSpPr txBox="1"/>
          <p:nvPr>
            <p:ph type="title"/>
          </p:nvPr>
        </p:nvSpPr>
        <p:spPr>
          <a:xfrm>
            <a:off x="394350" y="228800"/>
            <a:ext cx="78117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PIT Coordinator Responsibilities Continued...</a:t>
            </a:r>
            <a:endParaRPr/>
          </a:p>
        </p:txBody>
      </p:sp>
      <p:cxnSp>
        <p:nvCxnSpPr>
          <p:cNvPr id="237" name="Google Shape;237;p34"/>
          <p:cNvCxnSpPr/>
          <p:nvPr/>
        </p:nvCxnSpPr>
        <p:spPr>
          <a:xfrm flipH="1" rot="10800000">
            <a:off x="497625" y="1324388"/>
            <a:ext cx="10382700" cy="197400"/>
          </a:xfrm>
          <a:prstGeom prst="bentConnector3">
            <a:avLst>
              <a:gd fmla="val 75026" name="adj1"/>
            </a:avLst>
          </a:prstGeom>
          <a:noFill/>
          <a:ln cap="flat" cmpd="sng" w="76200">
            <a:solidFill>
              <a:srgbClr val="4C1130"/>
            </a:solidFill>
            <a:prstDash val="solid"/>
            <a:round/>
            <a:headEnd len="med" w="med" type="none"/>
            <a:tailEnd len="med" w="med" type="none"/>
          </a:ln>
        </p:spPr>
      </p:cxnSp>
      <p:cxnSp>
        <p:nvCxnSpPr>
          <p:cNvPr id="238" name="Google Shape;238;p34"/>
          <p:cNvCxnSpPr/>
          <p:nvPr/>
        </p:nvCxnSpPr>
        <p:spPr>
          <a:xfrm>
            <a:off x="435225" y="228800"/>
            <a:ext cx="10445100" cy="146400"/>
          </a:xfrm>
          <a:prstGeom prst="bentConnector3">
            <a:avLst>
              <a:gd fmla="val 75114"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42" name="Shape 242"/>
        <p:cNvGrpSpPr/>
        <p:nvPr/>
      </p:nvGrpSpPr>
      <p:grpSpPr>
        <a:xfrm>
          <a:off x="0" y="0"/>
          <a:ext cx="0" cy="0"/>
          <a:chOff x="0" y="0"/>
          <a:chExt cx="0" cy="0"/>
        </a:xfrm>
      </p:grpSpPr>
      <p:sp>
        <p:nvSpPr>
          <p:cNvPr id="243" name="Google Shape;243;p35"/>
          <p:cNvSpPr txBox="1"/>
          <p:nvPr>
            <p:ph idx="1" type="body"/>
          </p:nvPr>
        </p:nvSpPr>
        <p:spPr>
          <a:xfrm>
            <a:off x="983400" y="2228000"/>
            <a:ext cx="4255800" cy="135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200"/>
              <a:buNone/>
            </a:pPr>
            <a:r>
              <a:rPr b="1" lang="en-US" sz="3000"/>
              <a:t>Distribute Survey Forms in January along with Trainings Materials depending on your regional needs</a:t>
            </a:r>
            <a:endParaRPr/>
          </a:p>
          <a:p>
            <a:pPr indent="-88900" lvl="0" marL="228600" rtl="0" algn="ctr">
              <a:lnSpc>
                <a:spcPct val="90000"/>
              </a:lnSpc>
              <a:spcBef>
                <a:spcPts val="0"/>
              </a:spcBef>
              <a:spcAft>
                <a:spcPts val="0"/>
              </a:spcAft>
              <a:buSzPts val="2200"/>
              <a:buNone/>
            </a:pPr>
            <a:r>
              <a:t/>
            </a:r>
            <a:endParaRPr/>
          </a:p>
        </p:txBody>
      </p:sp>
      <p:pic>
        <p:nvPicPr>
          <p:cNvPr id="244" name="Google Shape;244;p35"/>
          <p:cNvPicPr preferRelativeResize="0"/>
          <p:nvPr/>
        </p:nvPicPr>
        <p:blipFill rotWithShape="1">
          <a:blip r:embed="rId3">
            <a:alphaModFix/>
          </a:blip>
          <a:srcRect b="0" l="0" r="0" t="0"/>
          <a:stretch/>
        </p:blipFill>
        <p:spPr>
          <a:xfrm>
            <a:off x="5614000" y="1764073"/>
            <a:ext cx="5879159" cy="4495827"/>
          </a:xfrm>
          <a:prstGeom prst="rect">
            <a:avLst/>
          </a:prstGeom>
          <a:noFill/>
          <a:ln>
            <a:noFill/>
          </a:ln>
        </p:spPr>
      </p:pic>
      <p:sp>
        <p:nvSpPr>
          <p:cNvPr id="245" name="Google Shape;245;p35"/>
          <p:cNvSpPr txBox="1"/>
          <p:nvPr>
            <p:ph type="title"/>
          </p:nvPr>
        </p:nvSpPr>
        <p:spPr>
          <a:xfrm>
            <a:off x="3442050" y="228800"/>
            <a:ext cx="80511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PIT Coordinator Responsibilities Continued...</a:t>
            </a:r>
            <a:endParaRPr/>
          </a:p>
        </p:txBody>
      </p:sp>
      <p:cxnSp>
        <p:nvCxnSpPr>
          <p:cNvPr id="246" name="Google Shape;246;p35"/>
          <p:cNvCxnSpPr/>
          <p:nvPr/>
        </p:nvCxnSpPr>
        <p:spPr>
          <a:xfrm>
            <a:off x="996450" y="1336700"/>
            <a:ext cx="10496700" cy="185100"/>
          </a:xfrm>
          <a:prstGeom prst="bentConnector3">
            <a:avLst>
              <a:gd fmla="val 27085" name="adj1"/>
            </a:avLst>
          </a:prstGeom>
          <a:noFill/>
          <a:ln cap="flat" cmpd="sng" w="76200">
            <a:solidFill>
              <a:srgbClr val="4C1130"/>
            </a:solidFill>
            <a:prstDash val="solid"/>
            <a:round/>
            <a:headEnd len="med" w="med" type="none"/>
            <a:tailEnd len="med" w="med" type="none"/>
          </a:ln>
        </p:spPr>
      </p:cxnSp>
      <p:cxnSp>
        <p:nvCxnSpPr>
          <p:cNvPr id="247" name="Google Shape;247;p35"/>
          <p:cNvCxnSpPr/>
          <p:nvPr/>
        </p:nvCxnSpPr>
        <p:spPr>
          <a:xfrm flipH="1" rot="10800000">
            <a:off x="983400" y="228800"/>
            <a:ext cx="10522800" cy="198900"/>
          </a:xfrm>
          <a:prstGeom prst="bentConnector3">
            <a:avLst>
              <a:gd fmla="val 27142"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51" name="Shape 251"/>
        <p:cNvGrpSpPr/>
        <p:nvPr/>
      </p:nvGrpSpPr>
      <p:grpSpPr>
        <a:xfrm>
          <a:off x="0" y="0"/>
          <a:ext cx="0" cy="0"/>
          <a:chOff x="0" y="0"/>
          <a:chExt cx="0" cy="0"/>
        </a:xfrm>
      </p:grpSpPr>
      <p:sp>
        <p:nvSpPr>
          <p:cNvPr id="252" name="Google Shape;252;p36"/>
          <p:cNvSpPr txBox="1"/>
          <p:nvPr>
            <p:ph idx="1" type="body"/>
          </p:nvPr>
        </p:nvSpPr>
        <p:spPr>
          <a:xfrm>
            <a:off x="7197700" y="2057375"/>
            <a:ext cx="3708000" cy="31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200"/>
              <a:buNone/>
            </a:pPr>
            <a:r>
              <a:rPr b="1" lang="en-US" sz="3000"/>
              <a:t>Please use only the survey forms provided by CCH and do not modify the forms in any way.</a:t>
            </a:r>
            <a:endParaRPr/>
          </a:p>
          <a:p>
            <a:pPr indent="-88900" lvl="0" marL="228600" rtl="0" algn="l">
              <a:lnSpc>
                <a:spcPct val="90000"/>
              </a:lnSpc>
              <a:spcBef>
                <a:spcPts val="0"/>
              </a:spcBef>
              <a:spcAft>
                <a:spcPts val="0"/>
              </a:spcAft>
              <a:buSzPts val="2200"/>
              <a:buNone/>
            </a:pPr>
            <a:r>
              <a:t/>
            </a:r>
            <a:endParaRPr/>
          </a:p>
        </p:txBody>
      </p:sp>
      <p:pic>
        <p:nvPicPr>
          <p:cNvPr id="253" name="Google Shape;253;p36"/>
          <p:cNvPicPr preferRelativeResize="0"/>
          <p:nvPr/>
        </p:nvPicPr>
        <p:blipFill rotWithShape="1">
          <a:blip r:embed="rId3">
            <a:alphaModFix/>
          </a:blip>
          <a:srcRect b="0" l="0" r="0" t="0"/>
          <a:stretch/>
        </p:blipFill>
        <p:spPr>
          <a:xfrm>
            <a:off x="2114275" y="2057377"/>
            <a:ext cx="3881150" cy="3745550"/>
          </a:xfrm>
          <a:prstGeom prst="rect">
            <a:avLst/>
          </a:prstGeom>
          <a:noFill/>
          <a:ln>
            <a:noFill/>
          </a:ln>
        </p:spPr>
      </p:pic>
      <p:sp>
        <p:nvSpPr>
          <p:cNvPr id="254" name="Google Shape;254;p36"/>
          <p:cNvSpPr txBox="1"/>
          <p:nvPr>
            <p:ph type="title"/>
          </p:nvPr>
        </p:nvSpPr>
        <p:spPr>
          <a:xfrm>
            <a:off x="2609550" y="228800"/>
            <a:ext cx="91881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PIT Coordinator Responsibilities Continued...</a:t>
            </a:r>
            <a:endParaRPr/>
          </a:p>
        </p:txBody>
      </p:sp>
      <p:cxnSp>
        <p:nvCxnSpPr>
          <p:cNvPr id="255" name="Google Shape;255;p36"/>
          <p:cNvCxnSpPr/>
          <p:nvPr/>
        </p:nvCxnSpPr>
        <p:spPr>
          <a:xfrm>
            <a:off x="1164175" y="1336700"/>
            <a:ext cx="10496700" cy="185100"/>
          </a:xfrm>
          <a:prstGeom prst="bentConnector3">
            <a:avLst>
              <a:gd fmla="val 27795" name="adj1"/>
            </a:avLst>
          </a:prstGeom>
          <a:noFill/>
          <a:ln cap="flat" cmpd="sng" w="76200">
            <a:solidFill>
              <a:srgbClr val="4C1130"/>
            </a:solidFill>
            <a:prstDash val="solid"/>
            <a:round/>
            <a:headEnd len="med" w="med" type="none"/>
            <a:tailEnd len="med" w="med" type="none"/>
          </a:ln>
        </p:spPr>
      </p:cxnSp>
      <p:cxnSp>
        <p:nvCxnSpPr>
          <p:cNvPr id="256" name="Google Shape;256;p36"/>
          <p:cNvCxnSpPr/>
          <p:nvPr/>
        </p:nvCxnSpPr>
        <p:spPr>
          <a:xfrm flipH="1" rot="10800000">
            <a:off x="1151125" y="228800"/>
            <a:ext cx="10522800" cy="198900"/>
          </a:xfrm>
          <a:prstGeom prst="bentConnector3">
            <a:avLst>
              <a:gd fmla="val 28205"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60" name="Shape 260"/>
        <p:cNvGrpSpPr/>
        <p:nvPr/>
      </p:nvGrpSpPr>
      <p:grpSpPr>
        <a:xfrm>
          <a:off x="0" y="0"/>
          <a:ext cx="0" cy="0"/>
          <a:chOff x="0" y="0"/>
          <a:chExt cx="0" cy="0"/>
        </a:xfrm>
      </p:grpSpPr>
      <p:sp>
        <p:nvSpPr>
          <p:cNvPr id="261" name="Google Shape;261;p37"/>
          <p:cNvSpPr txBox="1"/>
          <p:nvPr>
            <p:ph type="title"/>
          </p:nvPr>
        </p:nvSpPr>
        <p:spPr>
          <a:xfrm>
            <a:off x="466425" y="270075"/>
            <a:ext cx="9467100" cy="1293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000"/>
              <a:buNone/>
            </a:pPr>
            <a:r>
              <a:rPr lang="en-US"/>
              <a:t>Responsibilities of PIT Coordinators, getting close to being done...</a:t>
            </a:r>
            <a:endParaRPr/>
          </a:p>
        </p:txBody>
      </p:sp>
      <p:sp>
        <p:nvSpPr>
          <p:cNvPr id="262" name="Google Shape;262;p37"/>
          <p:cNvSpPr txBox="1"/>
          <p:nvPr>
            <p:ph idx="1" type="body"/>
          </p:nvPr>
        </p:nvSpPr>
        <p:spPr>
          <a:xfrm>
            <a:off x="1027250" y="2365175"/>
            <a:ext cx="3325800" cy="203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200"/>
              <a:buNone/>
            </a:pPr>
            <a:r>
              <a:rPr b="1" lang="en-US" sz="3000"/>
              <a:t>Meet with Surveyors close to the count. Consider virtual meetings due to the pandemic.</a:t>
            </a:r>
            <a:endParaRPr/>
          </a:p>
          <a:p>
            <a:pPr indent="-88900" lvl="0" marL="228600" rtl="0" algn="ctr">
              <a:lnSpc>
                <a:spcPct val="90000"/>
              </a:lnSpc>
              <a:spcBef>
                <a:spcPts val="0"/>
              </a:spcBef>
              <a:spcAft>
                <a:spcPts val="0"/>
              </a:spcAft>
              <a:buSzPts val="2200"/>
              <a:buNone/>
            </a:pPr>
            <a:r>
              <a:t/>
            </a:r>
            <a:endParaRPr/>
          </a:p>
        </p:txBody>
      </p:sp>
      <p:pic>
        <p:nvPicPr>
          <p:cNvPr id="263" name="Google Shape;263;p37"/>
          <p:cNvPicPr preferRelativeResize="0"/>
          <p:nvPr/>
        </p:nvPicPr>
        <p:blipFill rotWithShape="1">
          <a:blip r:embed="rId3">
            <a:alphaModFix/>
          </a:blip>
          <a:srcRect b="0" l="0" r="0" t="0"/>
          <a:stretch/>
        </p:blipFill>
        <p:spPr>
          <a:xfrm>
            <a:off x="4834775" y="2365176"/>
            <a:ext cx="6671425" cy="3720300"/>
          </a:xfrm>
          <a:prstGeom prst="rect">
            <a:avLst/>
          </a:prstGeom>
          <a:noFill/>
          <a:ln>
            <a:noFill/>
          </a:ln>
        </p:spPr>
      </p:pic>
      <p:cxnSp>
        <p:nvCxnSpPr>
          <p:cNvPr id="264" name="Google Shape;264;p37"/>
          <p:cNvCxnSpPr/>
          <p:nvPr/>
        </p:nvCxnSpPr>
        <p:spPr>
          <a:xfrm flipH="1" rot="10800000">
            <a:off x="497625" y="1474788"/>
            <a:ext cx="10382700" cy="197400"/>
          </a:xfrm>
          <a:prstGeom prst="bentConnector3">
            <a:avLst>
              <a:gd fmla="val 83162" name="adj1"/>
            </a:avLst>
          </a:prstGeom>
          <a:noFill/>
          <a:ln cap="flat" cmpd="sng" w="76200">
            <a:solidFill>
              <a:srgbClr val="4C1130"/>
            </a:solidFill>
            <a:prstDash val="solid"/>
            <a:round/>
            <a:headEnd len="med" w="med" type="none"/>
            <a:tailEnd len="med" w="med" type="none"/>
          </a:ln>
        </p:spPr>
      </p:cxnSp>
      <p:cxnSp>
        <p:nvCxnSpPr>
          <p:cNvPr id="265" name="Google Shape;265;p37"/>
          <p:cNvCxnSpPr/>
          <p:nvPr/>
        </p:nvCxnSpPr>
        <p:spPr>
          <a:xfrm>
            <a:off x="466425" y="270075"/>
            <a:ext cx="10445100" cy="146400"/>
          </a:xfrm>
          <a:prstGeom prst="bentConnector3">
            <a:avLst>
              <a:gd fmla="val 82785" name="adj1"/>
            </a:avLst>
          </a:prstGeom>
          <a:noFill/>
          <a:ln cap="flat" cmpd="sng" w="76200">
            <a:solidFill>
              <a:srgbClr val="4C1130"/>
            </a:solidFill>
            <a:prstDash val="solid"/>
            <a:round/>
            <a:headEnd len="med" w="med" type="none"/>
            <a:tailEnd len="med" w="med" type="none"/>
          </a:ln>
        </p:spPr>
      </p:cxnSp>
      <p:sp>
        <p:nvSpPr>
          <p:cNvPr id="266" name="Google Shape;266;p37"/>
          <p:cNvSpPr txBox="1"/>
          <p:nvPr/>
        </p:nvSpPr>
        <p:spPr>
          <a:xfrm>
            <a:off x="5200225" y="4624350"/>
            <a:ext cx="3525000" cy="11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Can you provide food virtually? No seriously, can you? </a:t>
            </a:r>
            <a:endParaRPr b="1" sz="18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70" name="Shape 270"/>
        <p:cNvGrpSpPr/>
        <p:nvPr/>
      </p:nvGrpSpPr>
      <p:grpSpPr>
        <a:xfrm>
          <a:off x="0" y="0"/>
          <a:ext cx="0" cy="0"/>
          <a:chOff x="0" y="0"/>
          <a:chExt cx="0" cy="0"/>
        </a:xfrm>
      </p:grpSpPr>
      <p:sp>
        <p:nvSpPr>
          <p:cNvPr id="271" name="Google Shape;271;p38"/>
          <p:cNvSpPr txBox="1"/>
          <p:nvPr>
            <p:ph type="title"/>
          </p:nvPr>
        </p:nvSpPr>
        <p:spPr>
          <a:xfrm>
            <a:off x="685800" y="303425"/>
            <a:ext cx="8735400" cy="1293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000"/>
              <a:buFont typeface="Century Gothic"/>
              <a:buNone/>
            </a:pPr>
            <a:r>
              <a:rPr b="1" i="0" lang="en-US" sz="4800" u="none" cap="none" strike="noStrike">
                <a:solidFill>
                  <a:schemeClr val="lt1"/>
                </a:solidFill>
              </a:rPr>
              <a:t>Connection to other services</a:t>
            </a:r>
            <a:endParaRPr b="1" sz="4800"/>
          </a:p>
        </p:txBody>
      </p:sp>
      <p:sp>
        <p:nvSpPr>
          <p:cNvPr id="272" name="Google Shape;272;p38"/>
          <p:cNvSpPr txBox="1"/>
          <p:nvPr>
            <p:ph idx="1" type="body"/>
          </p:nvPr>
        </p:nvSpPr>
        <p:spPr>
          <a:xfrm>
            <a:off x="685800" y="1677786"/>
            <a:ext cx="10820400" cy="15825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lt1"/>
              </a:buClr>
              <a:buSzPts val="2200"/>
              <a:buFont typeface="Arial"/>
              <a:buNone/>
            </a:pPr>
            <a:r>
              <a:rPr lang="en-US" sz="2400"/>
              <a:t>Make sure to encourage agencies to have information </a:t>
            </a:r>
            <a:r>
              <a:rPr b="0" i="0" lang="en-US" sz="2400" u="none" cap="none" strike="noStrike">
                <a:solidFill>
                  <a:schemeClr val="lt1"/>
                </a:solidFill>
                <a:latin typeface="Century Gothic"/>
                <a:ea typeface="Century Gothic"/>
                <a:cs typeface="Century Gothic"/>
                <a:sym typeface="Century Gothic"/>
              </a:rPr>
              <a:t>about additional service on hand should should they exist in your community. </a:t>
            </a:r>
            <a:r>
              <a:rPr lang="en-US" sz="2400"/>
              <a:t>The PIT Coordinator and/or Lead</a:t>
            </a:r>
            <a:r>
              <a:rPr b="0" i="0" lang="en-US" sz="2400" u="none" cap="none" strike="noStrike">
                <a:solidFill>
                  <a:schemeClr val="lt1"/>
                </a:solidFill>
                <a:latin typeface="Century Gothic"/>
                <a:ea typeface="Century Gothic"/>
                <a:cs typeface="Century Gothic"/>
                <a:sym typeface="Century Gothic"/>
              </a:rPr>
              <a:t> should</a:t>
            </a:r>
            <a:r>
              <a:rPr lang="en-US" sz="2400"/>
              <a:t> </a:t>
            </a:r>
            <a:r>
              <a:rPr b="0" i="0" lang="en-US" sz="2400" u="none" cap="none" strike="noStrike">
                <a:solidFill>
                  <a:schemeClr val="lt1"/>
                </a:solidFill>
                <a:latin typeface="Century Gothic"/>
                <a:ea typeface="Century Gothic"/>
                <a:cs typeface="Century Gothic"/>
                <a:sym typeface="Century Gothic"/>
              </a:rPr>
              <a:t>provide th</a:t>
            </a:r>
            <a:r>
              <a:rPr lang="en-US" sz="2400"/>
              <a:t>ese resources.</a:t>
            </a:r>
            <a:endParaRPr sz="2400"/>
          </a:p>
          <a:p>
            <a:pPr indent="0" lvl="0" marL="0" marR="0" rtl="0" algn="ctr">
              <a:lnSpc>
                <a:spcPct val="90000"/>
              </a:lnSpc>
              <a:spcBef>
                <a:spcPts val="0"/>
              </a:spcBef>
              <a:spcAft>
                <a:spcPts val="0"/>
              </a:spcAft>
              <a:buClr>
                <a:schemeClr val="lt1"/>
              </a:buClr>
              <a:buSzPts val="2200"/>
              <a:buFont typeface="Arial"/>
              <a:buNone/>
            </a:pPr>
            <a:r>
              <a:t/>
            </a:r>
            <a:endParaRPr/>
          </a:p>
          <a:p>
            <a:pPr indent="0" lvl="0" marL="457200" marR="0" rtl="0" algn="r">
              <a:lnSpc>
                <a:spcPct val="90000"/>
              </a:lnSpc>
              <a:spcBef>
                <a:spcPts val="0"/>
              </a:spcBef>
              <a:spcAft>
                <a:spcPts val="0"/>
              </a:spcAft>
              <a:buNone/>
            </a:pPr>
            <a:r>
              <a:t/>
            </a:r>
            <a:endParaRPr/>
          </a:p>
        </p:txBody>
      </p:sp>
      <p:pic>
        <p:nvPicPr>
          <p:cNvPr id="273" name="Google Shape;273;p38"/>
          <p:cNvPicPr preferRelativeResize="0"/>
          <p:nvPr/>
        </p:nvPicPr>
        <p:blipFill rotWithShape="1">
          <a:blip r:embed="rId3">
            <a:alphaModFix/>
          </a:blip>
          <a:srcRect b="0" l="0" r="0" t="0"/>
          <a:stretch/>
        </p:blipFill>
        <p:spPr>
          <a:xfrm>
            <a:off x="685801" y="3362925"/>
            <a:ext cx="4838375" cy="3024000"/>
          </a:xfrm>
          <a:prstGeom prst="rect">
            <a:avLst/>
          </a:prstGeom>
          <a:noFill/>
          <a:ln>
            <a:noFill/>
          </a:ln>
        </p:spPr>
      </p:pic>
      <p:cxnSp>
        <p:nvCxnSpPr>
          <p:cNvPr id="274" name="Google Shape;274;p38"/>
          <p:cNvCxnSpPr/>
          <p:nvPr/>
        </p:nvCxnSpPr>
        <p:spPr>
          <a:xfrm flipH="1" rot="10800000">
            <a:off x="746575" y="1285638"/>
            <a:ext cx="10472700" cy="197400"/>
          </a:xfrm>
          <a:prstGeom prst="bentConnector3">
            <a:avLst>
              <a:gd fmla="val 81869" name="adj1"/>
            </a:avLst>
          </a:prstGeom>
          <a:noFill/>
          <a:ln cap="flat" cmpd="sng" w="76200">
            <a:solidFill>
              <a:srgbClr val="4C1130"/>
            </a:solidFill>
            <a:prstDash val="solid"/>
            <a:round/>
            <a:headEnd len="med" w="med" type="none"/>
            <a:tailEnd len="med" w="med" type="none"/>
          </a:ln>
        </p:spPr>
      </p:cxnSp>
      <p:cxnSp>
        <p:nvCxnSpPr>
          <p:cNvPr id="275" name="Google Shape;275;p38"/>
          <p:cNvCxnSpPr/>
          <p:nvPr/>
        </p:nvCxnSpPr>
        <p:spPr>
          <a:xfrm>
            <a:off x="746575" y="416813"/>
            <a:ext cx="10498200" cy="183600"/>
          </a:xfrm>
          <a:prstGeom prst="bentConnector3">
            <a:avLst>
              <a:gd fmla="val 81777" name="adj1"/>
            </a:avLst>
          </a:prstGeom>
          <a:noFill/>
          <a:ln cap="flat" cmpd="sng" w="76200">
            <a:solidFill>
              <a:srgbClr val="4C1130"/>
            </a:solidFill>
            <a:prstDash val="solid"/>
            <a:round/>
            <a:headEnd len="med" w="med" type="none"/>
            <a:tailEnd len="med" w="med" type="none"/>
          </a:ln>
        </p:spPr>
      </p:cxnSp>
      <p:sp>
        <p:nvSpPr>
          <p:cNvPr id="276" name="Google Shape;276;p38"/>
          <p:cNvSpPr txBox="1"/>
          <p:nvPr/>
        </p:nvSpPr>
        <p:spPr>
          <a:xfrm>
            <a:off x="6015425" y="2779950"/>
            <a:ext cx="5367300" cy="384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2200">
                <a:solidFill>
                  <a:schemeClr val="lt1"/>
                </a:solidFill>
                <a:latin typeface="Century Gothic"/>
                <a:ea typeface="Century Gothic"/>
                <a:cs typeface="Century Gothic"/>
                <a:sym typeface="Century Gothic"/>
              </a:rPr>
              <a:t>Referrals can include, but are not limited to:</a:t>
            </a:r>
            <a:endParaRPr sz="2200">
              <a:solidFill>
                <a:schemeClr val="lt1"/>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chemeClr val="lt1"/>
              </a:buClr>
              <a:buSzPts val="2200"/>
              <a:buFont typeface="Century Gothic"/>
              <a:buChar char="●"/>
            </a:pPr>
            <a:r>
              <a:rPr lang="en-US" sz="2200">
                <a:solidFill>
                  <a:schemeClr val="lt1"/>
                </a:solidFill>
                <a:latin typeface="Century Gothic"/>
                <a:ea typeface="Century Gothic"/>
                <a:cs typeface="Century Gothic"/>
                <a:sym typeface="Century Gothic"/>
              </a:rPr>
              <a:t>Food Banks</a:t>
            </a:r>
            <a:endParaRPr sz="2200">
              <a:solidFill>
                <a:schemeClr val="lt1"/>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chemeClr val="lt1"/>
              </a:buClr>
              <a:buSzPts val="2200"/>
              <a:buFont typeface="Century Gothic"/>
              <a:buChar char="●"/>
            </a:pPr>
            <a:r>
              <a:rPr lang="en-US" sz="2200">
                <a:solidFill>
                  <a:schemeClr val="lt1"/>
                </a:solidFill>
                <a:latin typeface="Century Gothic"/>
                <a:ea typeface="Century Gothic"/>
                <a:cs typeface="Century Gothic"/>
                <a:sym typeface="Century Gothic"/>
              </a:rPr>
              <a:t>Daytime Warming Spaces</a:t>
            </a:r>
            <a:endParaRPr sz="2200">
              <a:solidFill>
                <a:schemeClr val="lt1"/>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chemeClr val="lt1"/>
              </a:buClr>
              <a:buSzPts val="2200"/>
              <a:buFont typeface="Century Gothic"/>
              <a:buChar char="●"/>
            </a:pPr>
            <a:r>
              <a:rPr lang="en-US" sz="2200">
                <a:solidFill>
                  <a:schemeClr val="lt1"/>
                </a:solidFill>
                <a:latin typeface="Century Gothic"/>
                <a:ea typeface="Century Gothic"/>
                <a:cs typeface="Century Gothic"/>
                <a:sym typeface="Century Gothic"/>
              </a:rPr>
              <a:t>Other Community Shelters</a:t>
            </a:r>
            <a:endParaRPr sz="2200">
              <a:solidFill>
                <a:schemeClr val="lt1"/>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chemeClr val="lt1"/>
              </a:buClr>
              <a:buSzPts val="2200"/>
              <a:buFont typeface="Century Gothic"/>
              <a:buChar char="●"/>
            </a:pPr>
            <a:r>
              <a:rPr lang="en-US" sz="2200">
                <a:solidFill>
                  <a:schemeClr val="lt1"/>
                </a:solidFill>
                <a:latin typeface="Century Gothic"/>
                <a:ea typeface="Century Gothic"/>
                <a:cs typeface="Century Gothic"/>
                <a:sym typeface="Century Gothic"/>
              </a:rPr>
              <a:t>Domestic Violence Survivor Resources</a:t>
            </a:r>
            <a:endParaRPr sz="2200">
              <a:solidFill>
                <a:schemeClr val="lt1"/>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chemeClr val="lt1"/>
              </a:buClr>
              <a:buSzPts val="2200"/>
              <a:buFont typeface="Century Gothic"/>
              <a:buChar char="●"/>
            </a:pPr>
            <a:r>
              <a:rPr lang="en-US" sz="2200">
                <a:solidFill>
                  <a:schemeClr val="lt1"/>
                </a:solidFill>
                <a:latin typeface="Century Gothic"/>
                <a:ea typeface="Century Gothic"/>
                <a:cs typeface="Century Gothic"/>
                <a:sym typeface="Century Gothic"/>
              </a:rPr>
              <a:t>Emergency Services</a:t>
            </a:r>
            <a:endParaRPr sz="2200">
              <a:solidFill>
                <a:schemeClr val="lt1"/>
              </a:solidFill>
              <a:latin typeface="Century Gothic"/>
              <a:ea typeface="Century Gothic"/>
              <a:cs typeface="Century Gothic"/>
              <a:sym typeface="Century Gothic"/>
            </a:endParaRPr>
          </a:p>
          <a:p>
            <a:pPr indent="-368300" lvl="0" marL="457200" rtl="0" algn="l">
              <a:lnSpc>
                <a:spcPct val="90000"/>
              </a:lnSpc>
              <a:spcBef>
                <a:spcPts val="0"/>
              </a:spcBef>
              <a:spcAft>
                <a:spcPts val="0"/>
              </a:spcAft>
              <a:buClr>
                <a:schemeClr val="lt1"/>
              </a:buClr>
              <a:buSzPts val="2200"/>
              <a:buFont typeface="Century Gothic"/>
              <a:buChar char="●"/>
            </a:pPr>
            <a:r>
              <a:rPr lang="en-US" sz="2200">
                <a:solidFill>
                  <a:schemeClr val="lt1"/>
                </a:solidFill>
                <a:latin typeface="Century Gothic"/>
                <a:ea typeface="Century Gothic"/>
                <a:cs typeface="Century Gothic"/>
                <a:sym typeface="Century Gothic"/>
              </a:rPr>
              <a:t>Services for other special populations like youth, veterans, elderly/disabled, etc.</a:t>
            </a:r>
            <a:endParaRPr sz="2200">
              <a:solidFill>
                <a:schemeClr val="lt1"/>
              </a:solidFill>
              <a:latin typeface="Century Gothic"/>
              <a:ea typeface="Century Gothic"/>
              <a:cs typeface="Century Gothic"/>
              <a:sym typeface="Century Gothic"/>
            </a:endParaRPr>
          </a:p>
          <a:p>
            <a:pPr indent="0" lvl="0" marL="457200" rtl="0" algn="l">
              <a:lnSpc>
                <a:spcPct val="90000"/>
              </a:lnSpc>
              <a:spcBef>
                <a:spcPts val="0"/>
              </a:spcBef>
              <a:spcAft>
                <a:spcPts val="0"/>
              </a:spcAft>
              <a:buNone/>
            </a:pPr>
            <a:r>
              <a:t/>
            </a:r>
            <a:endParaRPr sz="2200">
              <a:solidFill>
                <a:schemeClr val="lt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80" name="Shape 280"/>
        <p:cNvGrpSpPr/>
        <p:nvPr/>
      </p:nvGrpSpPr>
      <p:grpSpPr>
        <a:xfrm>
          <a:off x="0" y="0"/>
          <a:ext cx="0" cy="0"/>
          <a:chOff x="0" y="0"/>
          <a:chExt cx="0" cy="0"/>
        </a:xfrm>
      </p:grpSpPr>
      <p:sp>
        <p:nvSpPr>
          <p:cNvPr id="281" name="Google Shape;281;p39"/>
          <p:cNvSpPr txBox="1"/>
          <p:nvPr>
            <p:ph type="title"/>
          </p:nvPr>
        </p:nvSpPr>
        <p:spPr>
          <a:xfrm>
            <a:off x="2849925" y="438223"/>
            <a:ext cx="8610600" cy="1293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4000"/>
              <a:buFont typeface="Century Gothic"/>
              <a:buNone/>
            </a:pPr>
            <a:r>
              <a:rPr b="1" i="0" lang="en-US" sz="4800" u="none" cap="none" strike="noStrike">
                <a:solidFill>
                  <a:schemeClr val="lt1"/>
                </a:solidFill>
              </a:rPr>
              <a:t>Safety. </a:t>
            </a:r>
            <a:r>
              <a:rPr b="1" lang="en-US" sz="4800"/>
              <a:t>Privacy. Security. </a:t>
            </a:r>
            <a:endParaRPr b="1" sz="4800"/>
          </a:p>
        </p:txBody>
      </p:sp>
      <p:pic>
        <p:nvPicPr>
          <p:cNvPr id="282" name="Google Shape;282;p39"/>
          <p:cNvPicPr preferRelativeResize="0"/>
          <p:nvPr/>
        </p:nvPicPr>
        <p:blipFill rotWithShape="1">
          <a:blip r:embed="rId3">
            <a:alphaModFix/>
          </a:blip>
          <a:srcRect b="0" l="0" r="0" t="0"/>
          <a:stretch/>
        </p:blipFill>
        <p:spPr>
          <a:xfrm>
            <a:off x="5099275" y="4454550"/>
            <a:ext cx="2199701" cy="1551251"/>
          </a:xfrm>
          <a:prstGeom prst="rect">
            <a:avLst/>
          </a:prstGeom>
          <a:noFill/>
          <a:ln>
            <a:noFill/>
          </a:ln>
        </p:spPr>
      </p:pic>
      <p:pic>
        <p:nvPicPr>
          <p:cNvPr id="283" name="Google Shape;283;p39"/>
          <p:cNvPicPr preferRelativeResize="0"/>
          <p:nvPr/>
        </p:nvPicPr>
        <p:blipFill rotWithShape="1">
          <a:blip r:embed="rId4">
            <a:alphaModFix/>
          </a:blip>
          <a:srcRect b="0" l="0" r="0" t="0"/>
          <a:stretch/>
        </p:blipFill>
        <p:spPr>
          <a:xfrm>
            <a:off x="8448812" y="2377538"/>
            <a:ext cx="2397775" cy="1374500"/>
          </a:xfrm>
          <a:prstGeom prst="rect">
            <a:avLst/>
          </a:prstGeom>
          <a:noFill/>
          <a:ln>
            <a:noFill/>
          </a:ln>
        </p:spPr>
      </p:pic>
      <p:pic>
        <p:nvPicPr>
          <p:cNvPr id="284" name="Google Shape;284;p39"/>
          <p:cNvPicPr preferRelativeResize="0"/>
          <p:nvPr/>
        </p:nvPicPr>
        <p:blipFill rotWithShape="1">
          <a:blip r:embed="rId5">
            <a:alphaModFix/>
          </a:blip>
          <a:srcRect b="0" l="0" r="0" t="0"/>
          <a:stretch/>
        </p:blipFill>
        <p:spPr>
          <a:xfrm>
            <a:off x="1385891" y="2289172"/>
            <a:ext cx="2377013" cy="1551248"/>
          </a:xfrm>
          <a:prstGeom prst="rect">
            <a:avLst/>
          </a:prstGeom>
          <a:noFill/>
          <a:ln>
            <a:noFill/>
          </a:ln>
        </p:spPr>
      </p:pic>
      <p:cxnSp>
        <p:nvCxnSpPr>
          <p:cNvPr id="285" name="Google Shape;285;p39"/>
          <p:cNvCxnSpPr/>
          <p:nvPr/>
        </p:nvCxnSpPr>
        <p:spPr>
          <a:xfrm>
            <a:off x="950775" y="1489925"/>
            <a:ext cx="10496700" cy="185100"/>
          </a:xfrm>
          <a:prstGeom prst="bentConnector3">
            <a:avLst>
              <a:gd fmla="val 30200" name="adj1"/>
            </a:avLst>
          </a:prstGeom>
          <a:noFill/>
          <a:ln cap="flat" cmpd="sng" w="76200">
            <a:solidFill>
              <a:srgbClr val="4C1130"/>
            </a:solidFill>
            <a:prstDash val="solid"/>
            <a:round/>
            <a:headEnd len="med" w="med" type="none"/>
            <a:tailEnd len="med" w="med" type="none"/>
          </a:ln>
        </p:spPr>
      </p:cxnSp>
      <p:cxnSp>
        <p:nvCxnSpPr>
          <p:cNvPr id="286" name="Google Shape;286;p39"/>
          <p:cNvCxnSpPr/>
          <p:nvPr/>
        </p:nvCxnSpPr>
        <p:spPr>
          <a:xfrm flipH="1" rot="10800000">
            <a:off x="937725" y="544500"/>
            <a:ext cx="10522800" cy="198900"/>
          </a:xfrm>
          <a:prstGeom prst="bentConnector3">
            <a:avLst>
              <a:gd fmla="val 30242"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90" name="Shape 290"/>
        <p:cNvGrpSpPr/>
        <p:nvPr/>
      </p:nvGrpSpPr>
      <p:grpSpPr>
        <a:xfrm>
          <a:off x="0" y="0"/>
          <a:ext cx="0" cy="0"/>
          <a:chOff x="0" y="0"/>
          <a:chExt cx="0" cy="0"/>
        </a:xfrm>
      </p:grpSpPr>
      <p:sp>
        <p:nvSpPr>
          <p:cNvPr id="291" name="Google Shape;291;p40"/>
          <p:cNvSpPr txBox="1"/>
          <p:nvPr>
            <p:ph type="title"/>
          </p:nvPr>
        </p:nvSpPr>
        <p:spPr>
          <a:xfrm>
            <a:off x="3881875" y="300775"/>
            <a:ext cx="7796100" cy="1293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000"/>
              <a:buFont typeface="Century Gothic"/>
              <a:buNone/>
            </a:pPr>
            <a:r>
              <a:rPr b="1" lang="en-US"/>
              <a:t>Data Collection Related </a:t>
            </a:r>
            <a:r>
              <a:rPr b="1" i="0" lang="en-US" u="none" cap="none" strike="noStrike">
                <a:solidFill>
                  <a:schemeClr val="lt1"/>
                </a:solidFill>
              </a:rPr>
              <a:t>Safety</a:t>
            </a:r>
            <a:endParaRPr b="1"/>
          </a:p>
        </p:txBody>
      </p:sp>
      <p:sp>
        <p:nvSpPr>
          <p:cNvPr id="292" name="Google Shape;292;p40"/>
          <p:cNvSpPr txBox="1"/>
          <p:nvPr>
            <p:ph idx="1" type="body"/>
          </p:nvPr>
        </p:nvSpPr>
        <p:spPr>
          <a:xfrm>
            <a:off x="3592200" y="1593763"/>
            <a:ext cx="7914000" cy="4975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200"/>
              <a:buFont typeface="Arial"/>
              <a:buNone/>
            </a:pPr>
            <a:r>
              <a:rPr lang="en-US"/>
              <a:t>Encourage Programs, Leads and Volunteers to m</a:t>
            </a:r>
            <a:r>
              <a:rPr b="0" i="0" lang="en-US" sz="2200" u="none" cap="none" strike="noStrike">
                <a:solidFill>
                  <a:schemeClr val="lt1"/>
                </a:solidFill>
                <a:latin typeface="Century Gothic"/>
                <a:ea typeface="Century Gothic"/>
                <a:cs typeface="Century Gothic"/>
                <a:sym typeface="Century Gothic"/>
              </a:rPr>
              <a:t>aintain personal safety and honor client safety. </a:t>
            </a:r>
            <a:endParaRPr/>
          </a:p>
          <a:p>
            <a:pPr indent="0" lvl="0" marL="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Century Gothic"/>
                <a:ea typeface="Century Gothic"/>
                <a:cs typeface="Century Gothic"/>
                <a:sym typeface="Century Gothic"/>
              </a:rPr>
              <a:t>Some things to focus on:</a:t>
            </a:r>
            <a:endParaRPr/>
          </a:p>
          <a:p>
            <a:pPr indent="0" lvl="0" marL="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368300" lvl="0" marL="457200" marR="0" rtl="0" algn="l">
              <a:lnSpc>
                <a:spcPct val="90000"/>
              </a:lnSpc>
              <a:spcBef>
                <a:spcPts val="0"/>
              </a:spcBef>
              <a:spcAft>
                <a:spcPts val="0"/>
              </a:spcAft>
              <a:buClr>
                <a:schemeClr val="lt1"/>
              </a:buClr>
              <a:buSzPts val="2200"/>
              <a:buFont typeface="Arial"/>
              <a:buChar char="•"/>
            </a:pPr>
            <a:r>
              <a:rPr b="0" i="0" lang="en-US" sz="2200" u="none" cap="none" strike="noStrike">
                <a:solidFill>
                  <a:schemeClr val="lt1"/>
                </a:solidFill>
                <a:latin typeface="Century Gothic"/>
                <a:ea typeface="Century Gothic"/>
                <a:cs typeface="Century Gothic"/>
                <a:sym typeface="Century Gothic"/>
              </a:rPr>
              <a:t>Does the place where survey is being conducted offer a clear exit route if inside, or is it visible to </a:t>
            </a:r>
            <a:r>
              <a:rPr lang="en-US"/>
              <a:t>other surveyors</a:t>
            </a:r>
            <a:r>
              <a:rPr b="0" i="0" lang="en-US" sz="2200" u="none" cap="none" strike="noStrike">
                <a:solidFill>
                  <a:schemeClr val="lt1"/>
                </a:solidFill>
                <a:latin typeface="Century Gothic"/>
                <a:ea typeface="Century Gothic"/>
                <a:cs typeface="Century Gothic"/>
                <a:sym typeface="Century Gothic"/>
              </a:rPr>
              <a:t> if outside?</a:t>
            </a:r>
            <a:endParaRPr/>
          </a:p>
          <a:p>
            <a:pPr indent="-368300" lvl="0" marL="457200" marR="0" rtl="0" algn="l">
              <a:lnSpc>
                <a:spcPct val="90000"/>
              </a:lnSpc>
              <a:spcBef>
                <a:spcPts val="0"/>
              </a:spcBef>
              <a:spcAft>
                <a:spcPts val="0"/>
              </a:spcAft>
              <a:buClr>
                <a:schemeClr val="lt1"/>
              </a:buClr>
              <a:buSzPts val="2200"/>
              <a:buFont typeface="Arial"/>
              <a:buChar char="•"/>
            </a:pPr>
            <a:r>
              <a:rPr b="0" i="0" lang="en-US" sz="2200" u="none" cap="none" strike="noStrike">
                <a:solidFill>
                  <a:schemeClr val="lt1"/>
                </a:solidFill>
                <a:latin typeface="Century Gothic"/>
                <a:ea typeface="Century Gothic"/>
                <a:cs typeface="Century Gothic"/>
                <a:sym typeface="Century Gothic"/>
              </a:rPr>
              <a:t>Will other surveyors, agency staff, etc. have easy access to the space in case of emergency? </a:t>
            </a:r>
            <a:r>
              <a:rPr lang="en-US"/>
              <a:t>Plan ahead with agency leads. </a:t>
            </a:r>
            <a:endParaRPr/>
          </a:p>
          <a:p>
            <a:pPr indent="-368300" lvl="0" marL="457200" marR="0" rtl="0" algn="l">
              <a:lnSpc>
                <a:spcPct val="90000"/>
              </a:lnSpc>
              <a:spcBef>
                <a:spcPts val="0"/>
              </a:spcBef>
              <a:spcAft>
                <a:spcPts val="0"/>
              </a:spcAft>
              <a:buClr>
                <a:schemeClr val="lt1"/>
              </a:buClr>
              <a:buSzPts val="2200"/>
              <a:buFont typeface="Arial"/>
              <a:buChar char="•"/>
            </a:pPr>
            <a:r>
              <a:rPr lang="en-US"/>
              <a:t>Encourage surveyors to trust their </a:t>
            </a:r>
            <a:r>
              <a:rPr b="0" i="0" lang="en-US" sz="2200" u="none" cap="none" strike="noStrike">
                <a:solidFill>
                  <a:schemeClr val="lt1"/>
                </a:solidFill>
                <a:latin typeface="Century Gothic"/>
                <a:ea typeface="Century Gothic"/>
                <a:cs typeface="Century Gothic"/>
                <a:sym typeface="Century Gothic"/>
              </a:rPr>
              <a:t>instincts. If something feels off, reach out to your </a:t>
            </a:r>
            <a:r>
              <a:rPr lang="en-US"/>
              <a:t>agency Lead or another trained employee </a:t>
            </a:r>
            <a:r>
              <a:rPr b="0" i="0" lang="en-US" sz="2200" u="none" cap="none" strike="noStrike">
                <a:solidFill>
                  <a:schemeClr val="lt1"/>
                </a:solidFill>
                <a:latin typeface="Century Gothic"/>
                <a:ea typeface="Century Gothic"/>
                <a:cs typeface="Century Gothic"/>
                <a:sym typeface="Century Gothic"/>
              </a:rPr>
              <a:t>for direction.</a:t>
            </a:r>
            <a:endParaRPr b="0" i="0" sz="2200" u="none" cap="none" strike="noStrike">
              <a:solidFill>
                <a:schemeClr val="lt1"/>
              </a:solidFill>
              <a:latin typeface="Century Gothic"/>
              <a:ea typeface="Century Gothic"/>
              <a:cs typeface="Century Gothic"/>
              <a:sym typeface="Century Gothic"/>
            </a:endParaRPr>
          </a:p>
          <a:p>
            <a:pPr indent="-368300" lvl="0" marL="457200" marR="0" rtl="0" algn="l">
              <a:lnSpc>
                <a:spcPct val="90000"/>
              </a:lnSpc>
              <a:spcBef>
                <a:spcPts val="0"/>
              </a:spcBef>
              <a:spcAft>
                <a:spcPts val="0"/>
              </a:spcAft>
              <a:buSzPts val="2200"/>
              <a:buChar char="•"/>
            </a:pPr>
            <a:r>
              <a:rPr lang="en-US"/>
              <a:t>Surveyors and participants should observe the agencies safety precautions if inside.</a:t>
            </a:r>
            <a:endParaRPr/>
          </a:p>
        </p:txBody>
      </p:sp>
      <p:cxnSp>
        <p:nvCxnSpPr>
          <p:cNvPr id="293" name="Google Shape;293;p40"/>
          <p:cNvCxnSpPr/>
          <p:nvPr/>
        </p:nvCxnSpPr>
        <p:spPr>
          <a:xfrm>
            <a:off x="682675" y="1318788"/>
            <a:ext cx="10496700" cy="185100"/>
          </a:xfrm>
          <a:prstGeom prst="bentConnector3">
            <a:avLst>
              <a:gd fmla="val 31403" name="adj1"/>
            </a:avLst>
          </a:prstGeom>
          <a:noFill/>
          <a:ln cap="flat" cmpd="sng" w="76200">
            <a:solidFill>
              <a:srgbClr val="4C1130"/>
            </a:solidFill>
            <a:prstDash val="solid"/>
            <a:round/>
            <a:headEnd len="med" w="med" type="none"/>
            <a:tailEnd len="med" w="med" type="none"/>
          </a:ln>
        </p:spPr>
      </p:cxnSp>
      <p:cxnSp>
        <p:nvCxnSpPr>
          <p:cNvPr id="294" name="Google Shape;294;p40"/>
          <p:cNvCxnSpPr/>
          <p:nvPr/>
        </p:nvCxnSpPr>
        <p:spPr>
          <a:xfrm flipH="1" rot="10800000">
            <a:off x="669625" y="300763"/>
            <a:ext cx="10522800" cy="198900"/>
          </a:xfrm>
          <a:prstGeom prst="bentConnector3">
            <a:avLst>
              <a:gd fmla="val 31141" name="adj1"/>
            </a:avLst>
          </a:prstGeom>
          <a:noFill/>
          <a:ln cap="flat" cmpd="sng" w="76200">
            <a:solidFill>
              <a:srgbClr val="4C1130"/>
            </a:solidFill>
            <a:prstDash val="solid"/>
            <a:round/>
            <a:headEnd len="med" w="med" type="none"/>
            <a:tailEnd len="med" w="med" type="none"/>
          </a:ln>
        </p:spPr>
      </p:cxnSp>
      <p:pic>
        <p:nvPicPr>
          <p:cNvPr id="295" name="Google Shape;295;p40"/>
          <p:cNvPicPr preferRelativeResize="0"/>
          <p:nvPr/>
        </p:nvPicPr>
        <p:blipFill>
          <a:blip r:embed="rId3">
            <a:alphaModFix/>
          </a:blip>
          <a:stretch>
            <a:fillRect/>
          </a:stretch>
        </p:blipFill>
        <p:spPr>
          <a:xfrm>
            <a:off x="507575" y="2579363"/>
            <a:ext cx="2955675" cy="34140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99" name="Shape 299"/>
        <p:cNvGrpSpPr/>
        <p:nvPr/>
      </p:nvGrpSpPr>
      <p:grpSpPr>
        <a:xfrm>
          <a:off x="0" y="0"/>
          <a:ext cx="0" cy="0"/>
          <a:chOff x="0" y="0"/>
          <a:chExt cx="0" cy="0"/>
        </a:xfrm>
      </p:grpSpPr>
      <p:sp>
        <p:nvSpPr>
          <p:cNvPr id="300" name="Google Shape;300;p41"/>
          <p:cNvSpPr txBox="1"/>
          <p:nvPr>
            <p:ph type="title"/>
          </p:nvPr>
        </p:nvSpPr>
        <p:spPr>
          <a:xfrm>
            <a:off x="330600" y="440400"/>
            <a:ext cx="8761200" cy="1293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000"/>
              <a:buFont typeface="Century Gothic"/>
              <a:buNone/>
            </a:pPr>
            <a:r>
              <a:rPr b="1" i="0" lang="en-US" sz="3800" u="none" cap="none" strike="noStrike">
                <a:solidFill>
                  <a:schemeClr val="lt1"/>
                </a:solidFill>
              </a:rPr>
              <a:t>Privacy</a:t>
            </a:r>
            <a:r>
              <a:rPr b="1" lang="en-US" sz="3800"/>
              <a:t>, </a:t>
            </a:r>
            <a:r>
              <a:rPr b="1" i="0" lang="en-US" sz="3800" u="none" cap="none" strike="noStrike">
                <a:solidFill>
                  <a:schemeClr val="lt1"/>
                </a:solidFill>
              </a:rPr>
              <a:t>Security, Safety &amp; Script</a:t>
            </a:r>
            <a:endParaRPr b="1" sz="3800"/>
          </a:p>
        </p:txBody>
      </p:sp>
      <p:sp>
        <p:nvSpPr>
          <p:cNvPr id="301" name="Google Shape;301;p41"/>
          <p:cNvSpPr txBox="1"/>
          <p:nvPr>
            <p:ph idx="1" type="body"/>
          </p:nvPr>
        </p:nvSpPr>
        <p:spPr>
          <a:xfrm>
            <a:off x="330600" y="1834925"/>
            <a:ext cx="8688300" cy="4788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200"/>
              <a:buFont typeface="Arial"/>
              <a:buNone/>
            </a:pPr>
            <a:r>
              <a:rPr lang="en-US"/>
              <a:t>Please encourage volunteers to familiarize themselves with</a:t>
            </a:r>
            <a:r>
              <a:rPr b="0" i="0" lang="en-US" sz="2200" u="none" cap="none" strike="noStrike">
                <a:solidFill>
                  <a:schemeClr val="lt1"/>
                </a:solidFill>
                <a:latin typeface="Century Gothic"/>
                <a:ea typeface="Century Gothic"/>
                <a:cs typeface="Century Gothic"/>
                <a:sym typeface="Century Gothic"/>
              </a:rPr>
              <a:t> the </a:t>
            </a:r>
            <a:r>
              <a:rPr lang="en-US" u="sng">
                <a:solidFill>
                  <a:srgbClr val="FFFF00"/>
                </a:solidFill>
                <a:hlinkClick r:id="rId3">
                  <a:extLst>
                    <a:ext uri="{A12FA001-AC4F-418D-AE19-62706E023703}">
                      <ahyp:hlinkClr val="tx"/>
                    </a:ext>
                  </a:extLst>
                </a:hlinkClick>
              </a:rPr>
              <a:t>2023 Sheltered and Unsheltered PIT Instructions and Script</a:t>
            </a:r>
            <a:r>
              <a:rPr b="0" i="0" lang="en-US" sz="2200" u="none" cap="none" strike="noStrike">
                <a:solidFill>
                  <a:schemeClr val="lt1"/>
                </a:solidFill>
                <a:latin typeface="Century Gothic"/>
                <a:ea typeface="Century Gothic"/>
                <a:cs typeface="Century Gothic"/>
                <a:sym typeface="Century Gothic"/>
              </a:rPr>
              <a:t>, which helps:</a:t>
            </a:r>
            <a:endParaRPr/>
          </a:p>
          <a:p>
            <a:pPr indent="0" lvl="0" marL="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368300" lvl="0" marL="457200" marR="0" rtl="0" algn="l">
              <a:lnSpc>
                <a:spcPct val="90000"/>
              </a:lnSpc>
              <a:spcBef>
                <a:spcPts val="0"/>
              </a:spcBef>
              <a:spcAft>
                <a:spcPts val="0"/>
              </a:spcAft>
              <a:buClr>
                <a:schemeClr val="lt1"/>
              </a:buClr>
              <a:buSzPts val="2200"/>
              <a:buFont typeface="Arial"/>
              <a:buChar char="•"/>
            </a:pPr>
            <a:r>
              <a:rPr b="0" i="0" lang="en-US" sz="2200" u="none" cap="none" strike="noStrike">
                <a:solidFill>
                  <a:schemeClr val="lt1"/>
                </a:solidFill>
                <a:latin typeface="Century Gothic"/>
                <a:ea typeface="Century Gothic"/>
                <a:cs typeface="Century Gothic"/>
                <a:sym typeface="Century Gothic"/>
              </a:rPr>
              <a:t>Identify a private, safe space to ask survey questions an/</a:t>
            </a:r>
            <a:r>
              <a:rPr lang="en-US"/>
              <a:t>or make sure participants are comfortable in the space you’re in</a:t>
            </a:r>
            <a:r>
              <a:rPr b="0" i="0" lang="en-US" sz="2200" u="none" cap="none" strike="noStrike">
                <a:solidFill>
                  <a:schemeClr val="lt1"/>
                </a:solidFill>
                <a:latin typeface="Century Gothic"/>
                <a:ea typeface="Century Gothic"/>
                <a:cs typeface="Century Gothic"/>
                <a:sym typeface="Century Gothic"/>
              </a:rPr>
              <a:t>.</a:t>
            </a:r>
            <a:endParaRPr b="0" i="0" sz="2200" u="none" cap="none" strike="noStrike">
              <a:solidFill>
                <a:schemeClr val="lt1"/>
              </a:solidFill>
              <a:latin typeface="Century Gothic"/>
              <a:ea typeface="Century Gothic"/>
              <a:cs typeface="Century Gothic"/>
              <a:sym typeface="Century Gothic"/>
            </a:endParaRPr>
          </a:p>
          <a:p>
            <a:pPr indent="-368300" lvl="0" marL="457200" marR="0" rtl="0" algn="l">
              <a:lnSpc>
                <a:spcPct val="90000"/>
              </a:lnSpc>
              <a:spcBef>
                <a:spcPts val="0"/>
              </a:spcBef>
              <a:spcAft>
                <a:spcPts val="0"/>
              </a:spcAft>
              <a:buSzPts val="2200"/>
              <a:buChar char="•"/>
            </a:pPr>
            <a:r>
              <a:rPr lang="en-US"/>
              <a:t>Informs participants about Covid-19 Safety and Precautions.</a:t>
            </a:r>
            <a:endParaRPr/>
          </a:p>
          <a:p>
            <a:pPr indent="-368300" lvl="0" marL="457200" marR="0" rtl="0" algn="l">
              <a:lnSpc>
                <a:spcPct val="90000"/>
              </a:lnSpc>
              <a:spcBef>
                <a:spcPts val="0"/>
              </a:spcBef>
              <a:spcAft>
                <a:spcPts val="0"/>
              </a:spcAft>
              <a:buClr>
                <a:schemeClr val="lt1"/>
              </a:buClr>
              <a:buSzPts val="2200"/>
              <a:buFont typeface="Arial"/>
              <a:buChar char="•"/>
            </a:pPr>
            <a:r>
              <a:rPr b="0" i="0" lang="en-US" sz="2200" u="none" cap="none" strike="noStrike">
                <a:solidFill>
                  <a:schemeClr val="lt1"/>
                </a:solidFill>
                <a:latin typeface="Century Gothic"/>
                <a:ea typeface="Century Gothic"/>
                <a:cs typeface="Century Gothic"/>
                <a:sym typeface="Century Gothic"/>
              </a:rPr>
              <a:t>Inform participants about the nature of the survey questions.</a:t>
            </a:r>
            <a:endParaRPr/>
          </a:p>
          <a:p>
            <a:pPr indent="-368300" lvl="0" marL="457200" marR="0" rtl="0" algn="l">
              <a:lnSpc>
                <a:spcPct val="90000"/>
              </a:lnSpc>
              <a:spcBef>
                <a:spcPts val="0"/>
              </a:spcBef>
              <a:spcAft>
                <a:spcPts val="0"/>
              </a:spcAft>
              <a:buClr>
                <a:schemeClr val="lt1"/>
              </a:buClr>
              <a:buSzPts val="2200"/>
              <a:buFont typeface="Arial"/>
              <a:buChar char="•"/>
            </a:pPr>
            <a:r>
              <a:rPr b="0" i="0" lang="en-US" sz="2200" u="none" cap="none" strike="noStrike">
                <a:solidFill>
                  <a:schemeClr val="lt1"/>
                </a:solidFill>
                <a:latin typeface="Century Gothic"/>
                <a:ea typeface="Century Gothic"/>
                <a:cs typeface="Century Gothic"/>
                <a:sym typeface="Century Gothic"/>
              </a:rPr>
              <a:t>Inform participants about how data is collected and how their information is used/protected.</a:t>
            </a:r>
            <a:endParaRPr/>
          </a:p>
          <a:p>
            <a:pPr indent="-368300" lvl="0" marL="457200" marR="0" rtl="0" algn="l">
              <a:lnSpc>
                <a:spcPct val="90000"/>
              </a:lnSpc>
              <a:spcBef>
                <a:spcPts val="0"/>
              </a:spcBef>
              <a:spcAft>
                <a:spcPts val="0"/>
              </a:spcAft>
              <a:buSzPts val="2200"/>
              <a:buChar char="•"/>
            </a:pPr>
            <a:r>
              <a:rPr lang="en-US"/>
              <a:t>Reminds surveyors to answer EVERY applicable question on the surveys, as long as the client does not refuse to answer.</a:t>
            </a:r>
            <a:endParaRPr/>
          </a:p>
        </p:txBody>
      </p:sp>
      <p:cxnSp>
        <p:nvCxnSpPr>
          <p:cNvPr id="302" name="Google Shape;302;p41"/>
          <p:cNvCxnSpPr/>
          <p:nvPr/>
        </p:nvCxnSpPr>
        <p:spPr>
          <a:xfrm flipH="1" rot="10800000">
            <a:off x="330600" y="1405750"/>
            <a:ext cx="10472700" cy="197400"/>
          </a:xfrm>
          <a:prstGeom prst="bentConnector3">
            <a:avLst>
              <a:gd fmla="val 73803" name="adj1"/>
            </a:avLst>
          </a:prstGeom>
          <a:noFill/>
          <a:ln cap="flat" cmpd="sng" w="76200">
            <a:solidFill>
              <a:srgbClr val="4C1130"/>
            </a:solidFill>
            <a:prstDash val="solid"/>
            <a:round/>
            <a:headEnd len="med" w="med" type="none"/>
            <a:tailEnd len="med" w="med" type="none"/>
          </a:ln>
        </p:spPr>
      </p:cxnSp>
      <p:cxnSp>
        <p:nvCxnSpPr>
          <p:cNvPr id="303" name="Google Shape;303;p41"/>
          <p:cNvCxnSpPr/>
          <p:nvPr/>
        </p:nvCxnSpPr>
        <p:spPr>
          <a:xfrm>
            <a:off x="330600" y="536925"/>
            <a:ext cx="10498200" cy="183600"/>
          </a:xfrm>
          <a:prstGeom prst="bentConnector3">
            <a:avLst>
              <a:gd fmla="val 73873" name="adj1"/>
            </a:avLst>
          </a:prstGeom>
          <a:noFill/>
          <a:ln cap="flat" cmpd="sng" w="76200">
            <a:solidFill>
              <a:srgbClr val="4C1130"/>
            </a:solidFill>
            <a:prstDash val="solid"/>
            <a:round/>
            <a:headEnd len="med" w="med" type="none"/>
            <a:tailEnd len="med" w="med" type="none"/>
          </a:ln>
        </p:spPr>
      </p:cxnSp>
      <p:pic>
        <p:nvPicPr>
          <p:cNvPr id="304" name="Google Shape;304;p41"/>
          <p:cNvPicPr preferRelativeResize="0"/>
          <p:nvPr/>
        </p:nvPicPr>
        <p:blipFill>
          <a:blip r:embed="rId4">
            <a:alphaModFix/>
          </a:blip>
          <a:stretch>
            <a:fillRect/>
          </a:stretch>
        </p:blipFill>
        <p:spPr>
          <a:xfrm>
            <a:off x="9210025" y="2192625"/>
            <a:ext cx="2761025" cy="3864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08" name="Shape 308"/>
        <p:cNvGrpSpPr/>
        <p:nvPr/>
      </p:nvGrpSpPr>
      <p:grpSpPr>
        <a:xfrm>
          <a:off x="0" y="0"/>
          <a:ext cx="0" cy="0"/>
          <a:chOff x="0" y="0"/>
          <a:chExt cx="0" cy="0"/>
        </a:xfrm>
      </p:grpSpPr>
      <p:sp>
        <p:nvSpPr>
          <p:cNvPr id="309" name="Google Shape;309;p42"/>
          <p:cNvSpPr txBox="1"/>
          <p:nvPr>
            <p:ph type="title"/>
          </p:nvPr>
        </p:nvSpPr>
        <p:spPr>
          <a:xfrm>
            <a:off x="2895600" y="505773"/>
            <a:ext cx="8610600" cy="12930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chemeClr val="lt1"/>
              </a:buClr>
              <a:buSzPts val="4000"/>
              <a:buFont typeface="Century Gothic"/>
              <a:buNone/>
            </a:pPr>
            <a:r>
              <a:rPr b="1" lang="en-US" sz="4800"/>
              <a:t>Refusals</a:t>
            </a:r>
            <a:endParaRPr b="1" sz="4800"/>
          </a:p>
        </p:txBody>
      </p:sp>
      <p:sp>
        <p:nvSpPr>
          <p:cNvPr id="310" name="Google Shape;310;p42"/>
          <p:cNvSpPr txBox="1"/>
          <p:nvPr>
            <p:ph idx="1" type="body"/>
          </p:nvPr>
        </p:nvSpPr>
        <p:spPr>
          <a:xfrm>
            <a:off x="685800" y="1798775"/>
            <a:ext cx="10820400" cy="4790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200"/>
              <a:buFont typeface="Arial"/>
              <a:buNone/>
            </a:pPr>
            <a:r>
              <a:rPr lang="en-US"/>
              <a:t>Please remember to remind surveyors; Individuals and Families are free to refuse to answer any question on the survey, but typically do so because they are either not understanding what the surveyor is asking or may not know enough about how we de-identify survey answers. </a:t>
            </a:r>
            <a:endParaRPr/>
          </a:p>
          <a:p>
            <a:pPr indent="0" lvl="0" marL="0" marR="0" rtl="0" algn="l">
              <a:lnSpc>
                <a:spcPct val="90000"/>
              </a:lnSpc>
              <a:spcBef>
                <a:spcPts val="0"/>
              </a:spcBef>
              <a:spcAft>
                <a:spcPts val="0"/>
              </a:spcAft>
              <a:buClr>
                <a:schemeClr val="lt1"/>
              </a:buClr>
              <a:buSzPts val="2200"/>
              <a:buFont typeface="Arial"/>
              <a:buNone/>
            </a:pPr>
            <a:r>
              <a:t/>
            </a:r>
            <a:endParaRPr b="0" i="0" sz="1000" u="none" cap="none" strike="noStrike">
              <a:solidFill>
                <a:schemeClr val="lt1"/>
              </a:solidFill>
              <a:latin typeface="Century Gothic"/>
              <a:ea typeface="Century Gothic"/>
              <a:cs typeface="Century Gothic"/>
              <a:sym typeface="Century Gothic"/>
            </a:endParaRPr>
          </a:p>
          <a:p>
            <a:pPr indent="-368300" lvl="0" marL="457200" marR="0" rtl="0" algn="l">
              <a:lnSpc>
                <a:spcPct val="90000"/>
              </a:lnSpc>
              <a:spcBef>
                <a:spcPts val="0"/>
              </a:spcBef>
              <a:spcAft>
                <a:spcPts val="0"/>
              </a:spcAft>
              <a:buSzPts val="2200"/>
              <a:buChar char="•"/>
            </a:pPr>
            <a:r>
              <a:rPr lang="en-US"/>
              <a:t>We want to avoid refusals as much as possible! Surveyor trainings in January will offer advice on how to avoid this.</a:t>
            </a:r>
            <a:endParaRPr/>
          </a:p>
          <a:p>
            <a:pPr indent="0" lvl="0" marL="457200" marR="0" rtl="0" algn="l">
              <a:lnSpc>
                <a:spcPct val="90000"/>
              </a:lnSpc>
              <a:spcBef>
                <a:spcPts val="0"/>
              </a:spcBef>
              <a:spcAft>
                <a:spcPts val="0"/>
              </a:spcAft>
              <a:buNone/>
            </a:pPr>
            <a:r>
              <a:t/>
            </a:r>
            <a:endParaRPr sz="1000"/>
          </a:p>
          <a:p>
            <a:pPr indent="-368300" lvl="0" marL="457200" marR="0" rtl="0" algn="l">
              <a:lnSpc>
                <a:spcPct val="90000"/>
              </a:lnSpc>
              <a:spcBef>
                <a:spcPts val="0"/>
              </a:spcBef>
              <a:spcAft>
                <a:spcPts val="0"/>
              </a:spcAft>
              <a:buSzPts val="2200"/>
              <a:buChar char="•"/>
            </a:pPr>
            <a:r>
              <a:rPr lang="en-US"/>
              <a:t>As leads, be available to help a surveyor explain to participants the reasons questions are being asked and how information is de-duplicated. This can help the participant feel more comfortable answering and also help the surveyor become more comfortable working through the issues that come up themselves.</a:t>
            </a:r>
            <a:endParaRPr/>
          </a:p>
          <a:p>
            <a:pPr indent="0" lvl="0" marL="457200" marR="0" rtl="0" algn="l">
              <a:lnSpc>
                <a:spcPct val="90000"/>
              </a:lnSpc>
              <a:spcBef>
                <a:spcPts val="0"/>
              </a:spcBef>
              <a:spcAft>
                <a:spcPts val="0"/>
              </a:spcAft>
              <a:buNone/>
            </a:pPr>
            <a:r>
              <a:t/>
            </a:r>
            <a:endParaRPr sz="1000"/>
          </a:p>
          <a:p>
            <a:pPr indent="-368300" lvl="0" marL="457200" marR="0" rtl="0" algn="l">
              <a:lnSpc>
                <a:spcPct val="90000"/>
              </a:lnSpc>
              <a:spcBef>
                <a:spcPts val="0"/>
              </a:spcBef>
              <a:spcAft>
                <a:spcPts val="0"/>
              </a:spcAft>
              <a:buSzPts val="2200"/>
              <a:buChar char="•"/>
            </a:pPr>
            <a:r>
              <a:rPr lang="en-US"/>
              <a:t>Sometimes clients may not understand the question, so you or the surveyor may need to break the question down in more concrete ways. </a:t>
            </a:r>
            <a:endParaRPr/>
          </a:p>
        </p:txBody>
      </p:sp>
      <p:cxnSp>
        <p:nvCxnSpPr>
          <p:cNvPr id="311" name="Google Shape;311;p42"/>
          <p:cNvCxnSpPr/>
          <p:nvPr/>
        </p:nvCxnSpPr>
        <p:spPr>
          <a:xfrm>
            <a:off x="950775" y="1489925"/>
            <a:ext cx="10496700" cy="185100"/>
          </a:xfrm>
          <a:prstGeom prst="bentConnector3">
            <a:avLst>
              <a:gd fmla="val 76523" name="adj1"/>
            </a:avLst>
          </a:prstGeom>
          <a:noFill/>
          <a:ln cap="flat" cmpd="sng" w="76200">
            <a:solidFill>
              <a:srgbClr val="4C1130"/>
            </a:solidFill>
            <a:prstDash val="solid"/>
            <a:round/>
            <a:headEnd len="med" w="med" type="none"/>
            <a:tailEnd len="med" w="med" type="none"/>
          </a:ln>
        </p:spPr>
      </p:cxnSp>
      <p:cxnSp>
        <p:nvCxnSpPr>
          <p:cNvPr id="312" name="Google Shape;312;p42"/>
          <p:cNvCxnSpPr/>
          <p:nvPr/>
        </p:nvCxnSpPr>
        <p:spPr>
          <a:xfrm flipH="1" rot="10800000">
            <a:off x="937725" y="544500"/>
            <a:ext cx="10522800" cy="198900"/>
          </a:xfrm>
          <a:prstGeom prst="bentConnector3">
            <a:avLst>
              <a:gd fmla="val 76564"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256200" y="133150"/>
            <a:ext cx="10734300" cy="1293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4000"/>
              <a:buFont typeface="Century Gothic"/>
              <a:buNone/>
            </a:pPr>
            <a:r>
              <a:rPr b="1" i="0" lang="en-US" sz="4800" u="none" cap="none" strike="noStrike">
                <a:solidFill>
                  <a:schemeClr val="lt1"/>
                </a:solidFill>
              </a:rPr>
              <a:t>CONTENT OF PRESENTATION</a:t>
            </a:r>
            <a:endParaRPr b="1" sz="4800"/>
          </a:p>
        </p:txBody>
      </p:sp>
      <p:sp>
        <p:nvSpPr>
          <p:cNvPr id="82" name="Google Shape;82;p16"/>
          <p:cNvSpPr txBox="1"/>
          <p:nvPr>
            <p:ph idx="1" type="body"/>
          </p:nvPr>
        </p:nvSpPr>
        <p:spPr>
          <a:xfrm>
            <a:off x="425400" y="1331500"/>
            <a:ext cx="11403000" cy="5194200"/>
          </a:xfrm>
          <a:prstGeom prst="rect">
            <a:avLst/>
          </a:prstGeom>
          <a:noFill/>
          <a:ln>
            <a:noFill/>
          </a:ln>
        </p:spPr>
        <p:txBody>
          <a:bodyPr anchorCtr="0" anchor="t" bIns="45700" lIns="91425" spcFirstLastPara="1" rIns="91425" wrap="square" tIns="45700">
            <a:noAutofit/>
          </a:bodyPr>
          <a:lstStyle/>
          <a:p>
            <a:pPr indent="-241300" lvl="0" marL="228600" marR="0" rtl="0" algn="l">
              <a:lnSpc>
                <a:spcPct val="90000"/>
              </a:lnSpc>
              <a:spcBef>
                <a:spcPts val="0"/>
              </a:spcBef>
              <a:spcAft>
                <a:spcPts val="0"/>
              </a:spcAft>
              <a:buSzPts val="2400"/>
              <a:buChar char="•"/>
            </a:pPr>
            <a:r>
              <a:rPr lang="en-US" sz="2400"/>
              <a:t>Introduction to the  2023 PIT Count</a:t>
            </a:r>
            <a:endParaRPr sz="2400"/>
          </a:p>
          <a:p>
            <a:pPr indent="-241300" lvl="0" marL="228600" marR="0" rtl="0" algn="l">
              <a:lnSpc>
                <a:spcPct val="90000"/>
              </a:lnSpc>
              <a:spcBef>
                <a:spcPts val="0"/>
              </a:spcBef>
              <a:spcAft>
                <a:spcPts val="0"/>
              </a:spcAft>
              <a:buSzPts val="2400"/>
              <a:buChar char="•"/>
            </a:pPr>
            <a:r>
              <a:rPr lang="en-US" sz="2400"/>
              <a:t>Sheltered and Unsheltered Homelessness Surveys</a:t>
            </a:r>
            <a:endParaRPr sz="2400"/>
          </a:p>
          <a:p>
            <a:pPr indent="-241300" lvl="0" marL="228600" marR="0" rtl="0" algn="l">
              <a:lnSpc>
                <a:spcPct val="90000"/>
              </a:lnSpc>
              <a:spcBef>
                <a:spcPts val="0"/>
              </a:spcBef>
              <a:spcAft>
                <a:spcPts val="0"/>
              </a:spcAft>
              <a:buSzPts val="2400"/>
              <a:buChar char="•"/>
            </a:pPr>
            <a:r>
              <a:rPr lang="en-US" sz="2400"/>
              <a:t>Permanent Supportive Housing and Rapid Rehousing Counts</a:t>
            </a:r>
            <a:endParaRPr sz="2400"/>
          </a:p>
          <a:p>
            <a:pPr indent="-241300" lvl="0" marL="228600" marR="0" rtl="0" algn="l">
              <a:lnSpc>
                <a:spcPct val="90000"/>
              </a:lnSpc>
              <a:spcBef>
                <a:spcPts val="0"/>
              </a:spcBef>
              <a:spcAft>
                <a:spcPts val="0"/>
              </a:spcAft>
              <a:buSzPts val="2400"/>
              <a:buChar char="•"/>
            </a:pPr>
            <a:r>
              <a:rPr lang="en-US" sz="2400"/>
              <a:t>Observational Counts</a:t>
            </a:r>
            <a:endParaRPr sz="2400"/>
          </a:p>
          <a:p>
            <a:pPr indent="-241300" lvl="0" marL="228600" marR="0" rtl="0" algn="l">
              <a:lnSpc>
                <a:spcPct val="90000"/>
              </a:lnSpc>
              <a:spcBef>
                <a:spcPts val="0"/>
              </a:spcBef>
              <a:spcAft>
                <a:spcPts val="0"/>
              </a:spcAft>
              <a:buSzPts val="2400"/>
              <a:buChar char="•"/>
            </a:pPr>
            <a:r>
              <a:rPr lang="en-US" sz="2400"/>
              <a:t>Safety for Sheltered Counts during Covid</a:t>
            </a:r>
            <a:endParaRPr sz="2400"/>
          </a:p>
          <a:p>
            <a:pPr indent="-241300" lvl="0" marL="228600" marR="0" rtl="0" algn="l">
              <a:lnSpc>
                <a:spcPct val="90000"/>
              </a:lnSpc>
              <a:spcBef>
                <a:spcPts val="1000"/>
              </a:spcBef>
              <a:spcAft>
                <a:spcPts val="0"/>
              </a:spcAft>
              <a:buSzPts val="2400"/>
              <a:buFont typeface="Arial"/>
              <a:buChar char="•"/>
            </a:pPr>
            <a:r>
              <a:rPr lang="en-US" sz="2400"/>
              <a:t>Roles and Responsibilities of PIT Coordinators/Leads</a:t>
            </a:r>
            <a:endParaRPr sz="2400"/>
          </a:p>
          <a:p>
            <a:pPr indent="-241300" lvl="0" marL="228600" marR="0" rtl="0" algn="l">
              <a:lnSpc>
                <a:spcPct val="90000"/>
              </a:lnSpc>
              <a:spcBef>
                <a:spcPts val="1000"/>
              </a:spcBef>
              <a:spcAft>
                <a:spcPts val="0"/>
              </a:spcAft>
              <a:buSzPts val="2400"/>
              <a:buFont typeface="Arial"/>
              <a:buChar char="•"/>
            </a:pPr>
            <a:r>
              <a:rPr lang="en-US" sz="2400"/>
              <a:t>Privacy, Security, Safety &amp; Script</a:t>
            </a:r>
            <a:endParaRPr sz="2400"/>
          </a:p>
          <a:p>
            <a:pPr indent="-241300" lvl="0" marL="228600" marR="0" rtl="0" algn="l">
              <a:lnSpc>
                <a:spcPct val="90000"/>
              </a:lnSpc>
              <a:spcBef>
                <a:spcPts val="1000"/>
              </a:spcBef>
              <a:spcAft>
                <a:spcPts val="0"/>
              </a:spcAft>
              <a:buSzPts val="2400"/>
              <a:buFont typeface="Arial"/>
              <a:buChar char="•"/>
            </a:pPr>
            <a:r>
              <a:rPr lang="en-US" sz="2400"/>
              <a:t>Surveying individuals and families experiencing homelessness:</a:t>
            </a:r>
            <a:endParaRPr sz="2400"/>
          </a:p>
          <a:p>
            <a:pPr indent="-254000" lvl="1" marL="685800" marR="0" rtl="0" algn="l">
              <a:lnSpc>
                <a:spcPct val="90000"/>
              </a:lnSpc>
              <a:spcBef>
                <a:spcPts val="1000"/>
              </a:spcBef>
              <a:spcAft>
                <a:spcPts val="0"/>
              </a:spcAft>
              <a:buSzPts val="2400"/>
              <a:buFont typeface="Arial"/>
              <a:buChar char="•"/>
            </a:pPr>
            <a:r>
              <a:rPr lang="en-US" sz="2400"/>
              <a:t>Refusals (Slide)</a:t>
            </a:r>
            <a:endParaRPr sz="2400"/>
          </a:p>
          <a:p>
            <a:pPr indent="-254000" lvl="1" marL="685800" marR="0" rtl="0" algn="l">
              <a:lnSpc>
                <a:spcPct val="90000"/>
              </a:lnSpc>
              <a:spcBef>
                <a:spcPts val="0"/>
              </a:spcBef>
              <a:spcAft>
                <a:spcPts val="0"/>
              </a:spcAft>
              <a:buSzPts val="2400"/>
              <a:buFont typeface="Arial"/>
              <a:buChar char="•"/>
            </a:pPr>
            <a:r>
              <a:rPr lang="en-US" sz="2400"/>
              <a:t>Surveys (Sheltered, Unsheltered)</a:t>
            </a:r>
            <a:endParaRPr sz="2400"/>
          </a:p>
          <a:p>
            <a:pPr indent="-254000" lvl="1" marL="685800" marR="0" rtl="0" algn="l">
              <a:lnSpc>
                <a:spcPct val="90000"/>
              </a:lnSpc>
              <a:spcBef>
                <a:spcPts val="0"/>
              </a:spcBef>
              <a:spcAft>
                <a:spcPts val="0"/>
              </a:spcAft>
              <a:buSzPts val="2400"/>
              <a:buChar char="•"/>
            </a:pPr>
            <a:r>
              <a:rPr lang="en-US" sz="2400"/>
              <a:t>Count form (PSH, RRH)</a:t>
            </a:r>
            <a:endParaRPr sz="2400"/>
          </a:p>
          <a:p>
            <a:pPr indent="-381000" lvl="0" marL="457200" marR="0" rtl="0" algn="l">
              <a:lnSpc>
                <a:spcPct val="90000"/>
              </a:lnSpc>
              <a:spcBef>
                <a:spcPts val="0"/>
              </a:spcBef>
              <a:spcAft>
                <a:spcPts val="0"/>
              </a:spcAft>
              <a:buSzPts val="2400"/>
              <a:buChar char="•"/>
            </a:pPr>
            <a:r>
              <a:rPr lang="en-US" sz="2400"/>
              <a:t>Poll for E-Surveys, HMIS, Youth Supplemental Survey</a:t>
            </a:r>
            <a:endParaRPr sz="2400"/>
          </a:p>
          <a:p>
            <a:pPr indent="-381000" lvl="0" marL="457200" marR="0" rtl="0" algn="l">
              <a:lnSpc>
                <a:spcPct val="90000"/>
              </a:lnSpc>
              <a:spcBef>
                <a:spcPts val="0"/>
              </a:spcBef>
              <a:spcAft>
                <a:spcPts val="0"/>
              </a:spcAft>
              <a:buSzPts val="2400"/>
              <a:buChar char="•"/>
            </a:pPr>
            <a:r>
              <a:rPr lang="en-US" sz="2400"/>
              <a:t>Survey Collection (Slides)</a:t>
            </a:r>
            <a:endParaRPr sz="2200"/>
          </a:p>
        </p:txBody>
      </p:sp>
      <p:cxnSp>
        <p:nvCxnSpPr>
          <p:cNvPr id="83" name="Google Shape;83;p16"/>
          <p:cNvCxnSpPr/>
          <p:nvPr/>
        </p:nvCxnSpPr>
        <p:spPr>
          <a:xfrm>
            <a:off x="425400" y="835550"/>
            <a:ext cx="10565100" cy="275100"/>
          </a:xfrm>
          <a:prstGeom prst="bentConnector3">
            <a:avLst>
              <a:gd fmla="val 22363" name="adj1"/>
            </a:avLst>
          </a:prstGeom>
          <a:noFill/>
          <a:ln cap="flat" cmpd="sng" w="76200">
            <a:solidFill>
              <a:srgbClr val="4C1130"/>
            </a:solidFill>
            <a:prstDash val="solid"/>
            <a:round/>
            <a:headEnd len="med" w="med" type="none"/>
            <a:tailEnd len="med" w="med" type="none"/>
          </a:ln>
        </p:spPr>
      </p:cxnSp>
      <p:cxnSp>
        <p:nvCxnSpPr>
          <p:cNvPr id="84" name="Google Shape;84;p16"/>
          <p:cNvCxnSpPr/>
          <p:nvPr/>
        </p:nvCxnSpPr>
        <p:spPr>
          <a:xfrm flipH="1" rot="10800000">
            <a:off x="446850" y="295750"/>
            <a:ext cx="10522200" cy="245100"/>
          </a:xfrm>
          <a:prstGeom prst="bentConnector3">
            <a:avLst>
              <a:gd fmla="val 22015"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16" name="Shape 316"/>
        <p:cNvGrpSpPr/>
        <p:nvPr/>
      </p:nvGrpSpPr>
      <p:grpSpPr>
        <a:xfrm>
          <a:off x="0" y="0"/>
          <a:ext cx="0" cy="0"/>
          <a:chOff x="0" y="0"/>
          <a:chExt cx="0" cy="0"/>
        </a:xfrm>
      </p:grpSpPr>
      <p:sp>
        <p:nvSpPr>
          <p:cNvPr id="317" name="Google Shape;317;p43"/>
          <p:cNvSpPr txBox="1"/>
          <p:nvPr>
            <p:ph type="title"/>
          </p:nvPr>
        </p:nvSpPr>
        <p:spPr>
          <a:xfrm>
            <a:off x="685800" y="293475"/>
            <a:ext cx="3161100" cy="12930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chemeClr val="lt1"/>
              </a:buClr>
              <a:buSzPts val="4000"/>
              <a:buFont typeface="Century Gothic"/>
              <a:buNone/>
            </a:pPr>
            <a:r>
              <a:rPr b="0" i="0" lang="en-US" sz="4000" u="none" cap="none" strike="noStrike">
                <a:solidFill>
                  <a:schemeClr val="lt1"/>
                </a:solidFill>
                <a:latin typeface="Century Gothic"/>
                <a:ea typeface="Century Gothic"/>
                <a:cs typeface="Century Gothic"/>
                <a:sym typeface="Century Gothic"/>
              </a:rPr>
              <a:t>IMPORTANT!</a:t>
            </a:r>
            <a:endParaRPr/>
          </a:p>
        </p:txBody>
      </p:sp>
      <p:sp>
        <p:nvSpPr>
          <p:cNvPr id="318" name="Google Shape;318;p43"/>
          <p:cNvSpPr txBox="1"/>
          <p:nvPr>
            <p:ph idx="1" type="body"/>
          </p:nvPr>
        </p:nvSpPr>
        <p:spPr>
          <a:xfrm>
            <a:off x="685800" y="1701900"/>
            <a:ext cx="10820400" cy="4922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200"/>
              <a:buFont typeface="Arial"/>
              <a:buNone/>
            </a:pPr>
            <a:r>
              <a:rPr lang="en-US"/>
              <a:t>This can’t be emphasized enough for surveyors. I</a:t>
            </a:r>
            <a:r>
              <a:rPr b="0" i="0" lang="en-US" sz="2200" u="none" cap="none" strike="noStrike">
                <a:solidFill>
                  <a:schemeClr val="lt1"/>
                </a:solidFill>
                <a:latin typeface="Century Gothic"/>
                <a:ea typeface="Century Gothic"/>
                <a:cs typeface="Century Gothic"/>
                <a:sym typeface="Century Gothic"/>
              </a:rPr>
              <a:t>t’s extremely important to answer </a:t>
            </a:r>
            <a:r>
              <a:rPr b="0" i="0" lang="en-US" sz="2200" u="sng" cap="none" strike="noStrike">
                <a:solidFill>
                  <a:schemeClr val="lt1"/>
                </a:solidFill>
                <a:latin typeface="Century Gothic"/>
                <a:ea typeface="Century Gothic"/>
                <a:cs typeface="Century Gothic"/>
                <a:sym typeface="Century Gothic"/>
              </a:rPr>
              <a:t>EVERY</a:t>
            </a:r>
            <a:r>
              <a:rPr b="0" i="0" lang="en-US" sz="2200" u="none" cap="none" strike="noStrike">
                <a:solidFill>
                  <a:schemeClr val="lt1"/>
                </a:solidFill>
                <a:latin typeface="Century Gothic"/>
                <a:ea typeface="Century Gothic"/>
                <a:cs typeface="Century Gothic"/>
                <a:sym typeface="Century Gothic"/>
              </a:rPr>
              <a:t> applicable question on the survey forms </a:t>
            </a:r>
            <a:r>
              <a:rPr b="0" i="0" lang="en-US" sz="2200" u="sng" cap="none" strike="noStrike">
                <a:solidFill>
                  <a:schemeClr val="lt1"/>
                </a:solidFill>
                <a:latin typeface="Century Gothic"/>
                <a:ea typeface="Century Gothic"/>
                <a:cs typeface="Century Gothic"/>
                <a:sym typeface="Century Gothic"/>
              </a:rPr>
              <a:t>LEGIBLY</a:t>
            </a:r>
            <a:r>
              <a:rPr b="0" i="0" lang="en-US" sz="2200" u="none" cap="none" strike="noStrike">
                <a:solidFill>
                  <a:schemeClr val="lt1"/>
                </a:solidFill>
                <a:latin typeface="Century Gothic"/>
                <a:ea typeface="Century Gothic"/>
                <a:cs typeface="Century Gothic"/>
                <a:sym typeface="Century Gothic"/>
              </a:rPr>
              <a:t>. </a:t>
            </a:r>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Century Gothic"/>
                <a:ea typeface="Century Gothic"/>
                <a:cs typeface="Century Gothic"/>
                <a:sym typeface="Century Gothic"/>
              </a:rPr>
              <a:t>Incomplete or hard to read survey forms can </a:t>
            </a:r>
            <a:r>
              <a:rPr b="0" i="0" lang="en-US" sz="2200" u="sng" cap="none" strike="noStrike">
                <a:solidFill>
                  <a:schemeClr val="lt1"/>
                </a:solidFill>
                <a:latin typeface="Century Gothic"/>
                <a:ea typeface="Century Gothic"/>
                <a:cs typeface="Century Gothic"/>
                <a:sym typeface="Century Gothic"/>
              </a:rPr>
              <a:t>not</a:t>
            </a:r>
            <a:r>
              <a:rPr b="0" i="0" lang="en-US" sz="2200" u="none" cap="none" strike="noStrike">
                <a:solidFill>
                  <a:schemeClr val="lt1"/>
                </a:solidFill>
                <a:latin typeface="Century Gothic"/>
                <a:ea typeface="Century Gothic"/>
                <a:cs typeface="Century Gothic"/>
                <a:sym typeface="Century Gothic"/>
              </a:rPr>
              <a:t> be used. </a:t>
            </a:r>
            <a:endParaRPr b="0" i="0" sz="2200" u="none" cap="none" strike="noStrike">
              <a:solidFill>
                <a:schemeClr val="lt1"/>
              </a:solidFill>
              <a:latin typeface="Century Gothic"/>
              <a:ea typeface="Century Gothic"/>
              <a:cs typeface="Century Gothic"/>
              <a:sym typeface="Century Gothic"/>
            </a:endParaRPr>
          </a:p>
          <a:p>
            <a:pPr indent="-139700" lvl="0" marL="139700" marR="0" rtl="0" algn="l">
              <a:lnSpc>
                <a:spcPct val="90000"/>
              </a:lnSpc>
              <a:spcBef>
                <a:spcPts val="0"/>
              </a:spcBef>
              <a:spcAft>
                <a:spcPts val="0"/>
              </a:spcAft>
              <a:buClr>
                <a:schemeClr val="lt1"/>
              </a:buClr>
              <a:buSzPts val="2200"/>
              <a:buFont typeface="Arial"/>
              <a:buNone/>
            </a:pPr>
            <a:r>
              <a:t/>
            </a:r>
            <a:endParaRPr/>
          </a:p>
          <a:p>
            <a:pPr indent="-139700" lvl="0" marL="139700" marR="0" rtl="0" algn="ctr">
              <a:lnSpc>
                <a:spcPct val="90000"/>
              </a:lnSpc>
              <a:spcBef>
                <a:spcPts val="0"/>
              </a:spcBef>
              <a:spcAft>
                <a:spcPts val="0"/>
              </a:spcAft>
              <a:buClr>
                <a:schemeClr val="lt1"/>
              </a:buClr>
              <a:buSzPts val="2200"/>
              <a:buFont typeface="Arial"/>
              <a:buNone/>
            </a:pPr>
            <a:r>
              <a:rPr b="0" i="0" lang="en-US" sz="2200" u="sng" cap="none" strike="noStrike">
                <a:solidFill>
                  <a:schemeClr val="lt1"/>
                </a:solidFill>
                <a:latin typeface="Century Gothic"/>
                <a:ea typeface="Century Gothic"/>
                <a:cs typeface="Century Gothic"/>
                <a:sym typeface="Century Gothic"/>
              </a:rPr>
              <a:t>Please </a:t>
            </a:r>
            <a:r>
              <a:rPr lang="en-US" u="sng"/>
              <a:t>regularly</a:t>
            </a:r>
            <a:r>
              <a:rPr b="0" i="0" lang="en-US" sz="2200" u="sng" cap="none" strike="noStrike">
                <a:solidFill>
                  <a:schemeClr val="lt1"/>
                </a:solidFill>
                <a:latin typeface="Century Gothic"/>
                <a:ea typeface="Century Gothic"/>
                <a:cs typeface="Century Gothic"/>
                <a:sym typeface="Century Gothic"/>
              </a:rPr>
              <a:t> remind surveyors of this!</a:t>
            </a:r>
            <a:endParaRPr u="sng"/>
          </a:p>
        </p:txBody>
      </p:sp>
      <p:pic>
        <p:nvPicPr>
          <p:cNvPr id="319" name="Google Shape;319;p43"/>
          <p:cNvPicPr preferRelativeResize="0"/>
          <p:nvPr/>
        </p:nvPicPr>
        <p:blipFill rotWithShape="1">
          <a:blip r:embed="rId3">
            <a:alphaModFix/>
          </a:blip>
          <a:srcRect b="0" l="0" r="0" t="0"/>
          <a:stretch/>
        </p:blipFill>
        <p:spPr>
          <a:xfrm>
            <a:off x="4670476" y="2617776"/>
            <a:ext cx="2851049" cy="2851049"/>
          </a:xfrm>
          <a:prstGeom prst="rect">
            <a:avLst/>
          </a:prstGeom>
          <a:noFill/>
          <a:ln>
            <a:noFill/>
          </a:ln>
        </p:spPr>
      </p:pic>
      <p:cxnSp>
        <p:nvCxnSpPr>
          <p:cNvPr id="320" name="Google Shape;320;p43"/>
          <p:cNvCxnSpPr/>
          <p:nvPr/>
        </p:nvCxnSpPr>
        <p:spPr>
          <a:xfrm flipH="1" rot="10800000">
            <a:off x="698550" y="1185563"/>
            <a:ext cx="10472700" cy="197400"/>
          </a:xfrm>
          <a:prstGeom prst="bentConnector3">
            <a:avLst>
              <a:gd fmla="val 30795" name="adj1"/>
            </a:avLst>
          </a:prstGeom>
          <a:noFill/>
          <a:ln cap="flat" cmpd="sng" w="76200">
            <a:solidFill>
              <a:srgbClr val="4C1130"/>
            </a:solidFill>
            <a:prstDash val="solid"/>
            <a:round/>
            <a:headEnd len="med" w="med" type="none"/>
            <a:tailEnd len="med" w="med" type="none"/>
          </a:ln>
        </p:spPr>
      </p:cxnSp>
      <p:cxnSp>
        <p:nvCxnSpPr>
          <p:cNvPr id="321" name="Google Shape;321;p43"/>
          <p:cNvCxnSpPr/>
          <p:nvPr/>
        </p:nvCxnSpPr>
        <p:spPr>
          <a:xfrm>
            <a:off x="685800" y="381213"/>
            <a:ext cx="10498200" cy="183600"/>
          </a:xfrm>
          <a:prstGeom prst="bentConnector3">
            <a:avLst>
              <a:gd fmla="val 30833"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25" name="Shape 325"/>
        <p:cNvGrpSpPr/>
        <p:nvPr/>
      </p:nvGrpSpPr>
      <p:grpSpPr>
        <a:xfrm>
          <a:off x="0" y="0"/>
          <a:ext cx="0" cy="0"/>
          <a:chOff x="0" y="0"/>
          <a:chExt cx="0" cy="0"/>
        </a:xfrm>
      </p:grpSpPr>
      <p:sp>
        <p:nvSpPr>
          <p:cNvPr id="326" name="Google Shape;326;p44"/>
          <p:cNvSpPr txBox="1"/>
          <p:nvPr>
            <p:ph type="title"/>
          </p:nvPr>
        </p:nvSpPr>
        <p:spPr>
          <a:xfrm>
            <a:off x="685800" y="617025"/>
            <a:ext cx="8610600" cy="1421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000"/>
              <a:buNone/>
            </a:pPr>
            <a:r>
              <a:rPr lang="en-US"/>
              <a:t>Sheltered Count Surveys</a:t>
            </a:r>
            <a:endParaRPr/>
          </a:p>
        </p:txBody>
      </p:sp>
      <p:sp>
        <p:nvSpPr>
          <p:cNvPr id="327" name="Google Shape;327;p44"/>
          <p:cNvSpPr txBox="1"/>
          <p:nvPr>
            <p:ph idx="1" type="body"/>
          </p:nvPr>
        </p:nvSpPr>
        <p:spPr>
          <a:xfrm>
            <a:off x="685800" y="2712700"/>
            <a:ext cx="10820400" cy="350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200"/>
              <a:buNone/>
            </a:pPr>
            <a:r>
              <a:rPr lang="en-US"/>
              <a:t>The Surveys will be collecting similar information to 2021 and 2022, with a few updates to the demographic questions. (Age related)</a:t>
            </a:r>
            <a:endParaRPr/>
          </a:p>
          <a:p>
            <a:pPr indent="0" lvl="0" marL="0" rtl="0" algn="l">
              <a:lnSpc>
                <a:spcPct val="90000"/>
              </a:lnSpc>
              <a:spcBef>
                <a:spcPts val="0"/>
              </a:spcBef>
              <a:spcAft>
                <a:spcPts val="0"/>
              </a:spcAft>
              <a:buSzPts val="2200"/>
              <a:buNone/>
            </a:pPr>
            <a:r>
              <a:t/>
            </a:r>
            <a:endParaRPr/>
          </a:p>
        </p:txBody>
      </p:sp>
      <p:cxnSp>
        <p:nvCxnSpPr>
          <p:cNvPr id="328" name="Google Shape;328;p44"/>
          <p:cNvCxnSpPr/>
          <p:nvPr/>
        </p:nvCxnSpPr>
        <p:spPr>
          <a:xfrm flipH="1" rot="10800000">
            <a:off x="698550" y="1657950"/>
            <a:ext cx="10472700" cy="197400"/>
          </a:xfrm>
          <a:prstGeom prst="bentConnector3">
            <a:avLst>
              <a:gd fmla="val 80913" name="adj1"/>
            </a:avLst>
          </a:prstGeom>
          <a:noFill/>
          <a:ln cap="flat" cmpd="sng" w="76200">
            <a:solidFill>
              <a:srgbClr val="4C1130"/>
            </a:solidFill>
            <a:prstDash val="solid"/>
            <a:round/>
            <a:headEnd len="med" w="med" type="none"/>
            <a:tailEnd len="med" w="med" type="none"/>
          </a:ln>
        </p:spPr>
      </p:cxnSp>
      <p:cxnSp>
        <p:nvCxnSpPr>
          <p:cNvPr id="329" name="Google Shape;329;p44"/>
          <p:cNvCxnSpPr/>
          <p:nvPr/>
        </p:nvCxnSpPr>
        <p:spPr>
          <a:xfrm>
            <a:off x="685800" y="617013"/>
            <a:ext cx="10498200" cy="183600"/>
          </a:xfrm>
          <a:prstGeom prst="bentConnector3">
            <a:avLst>
              <a:gd fmla="val 80838"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33" name="Shape 333"/>
        <p:cNvGrpSpPr/>
        <p:nvPr/>
      </p:nvGrpSpPr>
      <p:grpSpPr>
        <a:xfrm>
          <a:off x="0" y="0"/>
          <a:ext cx="0" cy="0"/>
          <a:chOff x="0" y="0"/>
          <a:chExt cx="0" cy="0"/>
        </a:xfrm>
      </p:grpSpPr>
      <p:pic>
        <p:nvPicPr>
          <p:cNvPr id="334" name="Google Shape;334;p45"/>
          <p:cNvPicPr preferRelativeResize="0"/>
          <p:nvPr/>
        </p:nvPicPr>
        <p:blipFill>
          <a:blip r:embed="rId3">
            <a:alphaModFix/>
          </a:blip>
          <a:stretch>
            <a:fillRect/>
          </a:stretch>
        </p:blipFill>
        <p:spPr>
          <a:xfrm>
            <a:off x="1587500" y="0"/>
            <a:ext cx="9017006" cy="6857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38" name="Shape 338"/>
        <p:cNvGrpSpPr/>
        <p:nvPr/>
      </p:nvGrpSpPr>
      <p:grpSpPr>
        <a:xfrm>
          <a:off x="0" y="0"/>
          <a:ext cx="0" cy="0"/>
          <a:chOff x="0" y="0"/>
          <a:chExt cx="0" cy="0"/>
        </a:xfrm>
      </p:grpSpPr>
      <p:sp>
        <p:nvSpPr>
          <p:cNvPr id="339" name="Google Shape;339;p46"/>
          <p:cNvSpPr txBox="1"/>
          <p:nvPr>
            <p:ph type="title"/>
          </p:nvPr>
        </p:nvSpPr>
        <p:spPr>
          <a:xfrm>
            <a:off x="685800" y="617025"/>
            <a:ext cx="8610600" cy="1421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000"/>
              <a:buNone/>
            </a:pPr>
            <a:r>
              <a:rPr lang="en-US"/>
              <a:t>Uns</a:t>
            </a:r>
            <a:r>
              <a:rPr lang="en-US"/>
              <a:t>heltered Count Surveys</a:t>
            </a:r>
            <a:endParaRPr/>
          </a:p>
        </p:txBody>
      </p:sp>
      <p:sp>
        <p:nvSpPr>
          <p:cNvPr id="340" name="Google Shape;340;p46"/>
          <p:cNvSpPr txBox="1"/>
          <p:nvPr>
            <p:ph idx="1" type="body"/>
          </p:nvPr>
        </p:nvSpPr>
        <p:spPr>
          <a:xfrm>
            <a:off x="685800" y="2712700"/>
            <a:ext cx="10820400" cy="350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200"/>
              <a:buNone/>
            </a:pPr>
            <a:r>
              <a:rPr lang="en-US"/>
              <a:t>The Surveys will be collecting similar information to 2021 and 2022, with a few updates to the demographic questions. (Age related)</a:t>
            </a:r>
            <a:endParaRPr/>
          </a:p>
          <a:p>
            <a:pPr indent="0" lvl="0" marL="0" rtl="0" algn="l">
              <a:lnSpc>
                <a:spcPct val="90000"/>
              </a:lnSpc>
              <a:spcBef>
                <a:spcPts val="0"/>
              </a:spcBef>
              <a:spcAft>
                <a:spcPts val="0"/>
              </a:spcAft>
              <a:buSzPts val="2200"/>
              <a:buNone/>
            </a:pPr>
            <a:r>
              <a:t/>
            </a:r>
            <a:endParaRPr/>
          </a:p>
        </p:txBody>
      </p:sp>
      <p:cxnSp>
        <p:nvCxnSpPr>
          <p:cNvPr id="341" name="Google Shape;341;p46"/>
          <p:cNvCxnSpPr/>
          <p:nvPr/>
        </p:nvCxnSpPr>
        <p:spPr>
          <a:xfrm flipH="1" rot="10800000">
            <a:off x="698550" y="1657950"/>
            <a:ext cx="10472700" cy="197400"/>
          </a:xfrm>
          <a:prstGeom prst="bentConnector3">
            <a:avLst>
              <a:gd fmla="val 80913" name="adj1"/>
            </a:avLst>
          </a:prstGeom>
          <a:noFill/>
          <a:ln cap="flat" cmpd="sng" w="76200">
            <a:solidFill>
              <a:srgbClr val="4C1130"/>
            </a:solidFill>
            <a:prstDash val="solid"/>
            <a:round/>
            <a:headEnd len="med" w="med" type="none"/>
            <a:tailEnd len="med" w="med" type="none"/>
          </a:ln>
        </p:spPr>
      </p:cxnSp>
      <p:cxnSp>
        <p:nvCxnSpPr>
          <p:cNvPr id="342" name="Google Shape;342;p46"/>
          <p:cNvCxnSpPr/>
          <p:nvPr/>
        </p:nvCxnSpPr>
        <p:spPr>
          <a:xfrm>
            <a:off x="685800" y="617013"/>
            <a:ext cx="10498200" cy="183600"/>
          </a:xfrm>
          <a:prstGeom prst="bentConnector3">
            <a:avLst>
              <a:gd fmla="val 80838"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46" name="Shape 346"/>
        <p:cNvGrpSpPr/>
        <p:nvPr/>
      </p:nvGrpSpPr>
      <p:grpSpPr>
        <a:xfrm>
          <a:off x="0" y="0"/>
          <a:ext cx="0" cy="0"/>
          <a:chOff x="0" y="0"/>
          <a:chExt cx="0" cy="0"/>
        </a:xfrm>
      </p:grpSpPr>
      <p:pic>
        <p:nvPicPr>
          <p:cNvPr id="347" name="Google Shape;347;p47"/>
          <p:cNvPicPr preferRelativeResize="0"/>
          <p:nvPr/>
        </p:nvPicPr>
        <p:blipFill>
          <a:blip r:embed="rId3">
            <a:alphaModFix/>
          </a:blip>
          <a:stretch>
            <a:fillRect/>
          </a:stretch>
        </p:blipFill>
        <p:spPr>
          <a:xfrm>
            <a:off x="1568200" y="0"/>
            <a:ext cx="9055596" cy="6857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51" name="Shape 351"/>
        <p:cNvGrpSpPr/>
        <p:nvPr/>
      </p:nvGrpSpPr>
      <p:grpSpPr>
        <a:xfrm>
          <a:off x="0" y="0"/>
          <a:ext cx="0" cy="0"/>
          <a:chOff x="0" y="0"/>
          <a:chExt cx="0" cy="0"/>
        </a:xfrm>
      </p:grpSpPr>
      <p:sp>
        <p:nvSpPr>
          <p:cNvPr id="352" name="Google Shape;352;p48"/>
          <p:cNvSpPr txBox="1"/>
          <p:nvPr>
            <p:ph type="title"/>
          </p:nvPr>
        </p:nvSpPr>
        <p:spPr>
          <a:xfrm>
            <a:off x="685800" y="617025"/>
            <a:ext cx="8610600" cy="1852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000"/>
              <a:buNone/>
            </a:pPr>
            <a:r>
              <a:rPr lang="en-US"/>
              <a:t>Permanent Supportive Housing (PSH) and Rapid Re-Housing (RRH) Survey Forms</a:t>
            </a:r>
            <a:endParaRPr/>
          </a:p>
        </p:txBody>
      </p:sp>
      <p:sp>
        <p:nvSpPr>
          <p:cNvPr id="353" name="Google Shape;353;p48"/>
          <p:cNvSpPr txBox="1"/>
          <p:nvPr>
            <p:ph idx="1" type="body"/>
          </p:nvPr>
        </p:nvSpPr>
        <p:spPr>
          <a:xfrm>
            <a:off x="685800" y="3249175"/>
            <a:ext cx="10820400" cy="2969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200"/>
              <a:buNone/>
            </a:pPr>
            <a:r>
              <a:rPr lang="en-US"/>
              <a:t>PSH and RRH Forms collect total number of persons housed on the night of Tuesday January 24th, 2023, in each program type.</a:t>
            </a:r>
            <a:endParaRPr/>
          </a:p>
          <a:p>
            <a:pPr indent="0" lvl="0" marL="0" rtl="0" algn="l">
              <a:lnSpc>
                <a:spcPct val="90000"/>
              </a:lnSpc>
              <a:spcBef>
                <a:spcPts val="0"/>
              </a:spcBef>
              <a:spcAft>
                <a:spcPts val="0"/>
              </a:spcAft>
              <a:buSzPts val="2200"/>
              <a:buNone/>
            </a:pPr>
            <a:r>
              <a:t/>
            </a:r>
            <a:endParaRPr/>
          </a:p>
          <a:p>
            <a:pPr indent="0" lvl="0" marL="0" rtl="0" algn="l">
              <a:lnSpc>
                <a:spcPct val="90000"/>
              </a:lnSpc>
              <a:spcBef>
                <a:spcPts val="0"/>
              </a:spcBef>
              <a:spcAft>
                <a:spcPts val="0"/>
              </a:spcAft>
              <a:buSzPts val="2200"/>
              <a:buNone/>
            </a:pPr>
            <a:r>
              <a:t/>
            </a:r>
            <a:endParaRPr/>
          </a:p>
        </p:txBody>
      </p:sp>
      <p:cxnSp>
        <p:nvCxnSpPr>
          <p:cNvPr id="354" name="Google Shape;354;p48"/>
          <p:cNvCxnSpPr/>
          <p:nvPr/>
        </p:nvCxnSpPr>
        <p:spPr>
          <a:xfrm flipH="1" rot="10800000">
            <a:off x="698550" y="2271813"/>
            <a:ext cx="10472700" cy="197400"/>
          </a:xfrm>
          <a:prstGeom prst="bentConnector3">
            <a:avLst>
              <a:gd fmla="val 80913" name="adj1"/>
            </a:avLst>
          </a:prstGeom>
          <a:noFill/>
          <a:ln cap="flat" cmpd="sng" w="76200">
            <a:solidFill>
              <a:srgbClr val="4C1130"/>
            </a:solidFill>
            <a:prstDash val="solid"/>
            <a:round/>
            <a:headEnd len="med" w="med" type="none"/>
            <a:tailEnd len="med" w="med" type="none"/>
          </a:ln>
        </p:spPr>
      </p:cxnSp>
      <p:cxnSp>
        <p:nvCxnSpPr>
          <p:cNvPr id="355" name="Google Shape;355;p48"/>
          <p:cNvCxnSpPr/>
          <p:nvPr/>
        </p:nvCxnSpPr>
        <p:spPr>
          <a:xfrm>
            <a:off x="685800" y="617013"/>
            <a:ext cx="10498200" cy="183600"/>
          </a:xfrm>
          <a:prstGeom prst="bentConnector3">
            <a:avLst>
              <a:gd fmla="val 80838"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59" name="Shape 359"/>
        <p:cNvGrpSpPr/>
        <p:nvPr/>
      </p:nvGrpSpPr>
      <p:grpSpPr>
        <a:xfrm>
          <a:off x="0" y="0"/>
          <a:ext cx="0" cy="0"/>
          <a:chOff x="0" y="0"/>
          <a:chExt cx="0" cy="0"/>
        </a:xfrm>
      </p:grpSpPr>
      <p:sp>
        <p:nvSpPr>
          <p:cNvPr id="360" name="Google Shape;360;p49"/>
          <p:cNvSpPr txBox="1"/>
          <p:nvPr>
            <p:ph type="title"/>
          </p:nvPr>
        </p:nvSpPr>
        <p:spPr>
          <a:xfrm>
            <a:off x="8712125" y="1032600"/>
            <a:ext cx="3360600" cy="47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Permanent Supportive Housing (PSH) </a:t>
            </a:r>
            <a:endParaRPr/>
          </a:p>
          <a:p>
            <a:pPr indent="0" lvl="0" marL="0" rtl="0" algn="ctr">
              <a:spcBef>
                <a:spcPts val="0"/>
              </a:spcBef>
              <a:spcAft>
                <a:spcPts val="0"/>
              </a:spcAft>
              <a:buNone/>
            </a:pPr>
            <a:r>
              <a:rPr lang="en-US"/>
              <a:t>Survey Form</a:t>
            </a:r>
            <a:endParaRPr/>
          </a:p>
        </p:txBody>
      </p:sp>
      <p:pic>
        <p:nvPicPr>
          <p:cNvPr id="361" name="Google Shape;361;p49"/>
          <p:cNvPicPr preferRelativeResize="0"/>
          <p:nvPr/>
        </p:nvPicPr>
        <p:blipFill>
          <a:blip r:embed="rId3">
            <a:alphaModFix/>
          </a:blip>
          <a:stretch>
            <a:fillRect/>
          </a:stretch>
        </p:blipFill>
        <p:spPr>
          <a:xfrm>
            <a:off x="444225" y="335913"/>
            <a:ext cx="8407325" cy="6186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65" name="Shape 365"/>
        <p:cNvGrpSpPr/>
        <p:nvPr/>
      </p:nvGrpSpPr>
      <p:grpSpPr>
        <a:xfrm>
          <a:off x="0" y="0"/>
          <a:ext cx="0" cy="0"/>
          <a:chOff x="0" y="0"/>
          <a:chExt cx="0" cy="0"/>
        </a:xfrm>
      </p:grpSpPr>
      <p:sp>
        <p:nvSpPr>
          <p:cNvPr id="366" name="Google Shape;366;p50"/>
          <p:cNvSpPr txBox="1"/>
          <p:nvPr>
            <p:ph type="title"/>
          </p:nvPr>
        </p:nvSpPr>
        <p:spPr>
          <a:xfrm>
            <a:off x="1311950" y="244675"/>
            <a:ext cx="9906000" cy="12309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Permanent Supportive Housing (PSH) Forms</a:t>
            </a:r>
            <a:endParaRPr/>
          </a:p>
        </p:txBody>
      </p:sp>
      <p:sp>
        <p:nvSpPr>
          <p:cNvPr id="367" name="Google Shape;367;p50"/>
          <p:cNvSpPr txBox="1"/>
          <p:nvPr>
            <p:ph idx="1" type="body"/>
          </p:nvPr>
        </p:nvSpPr>
        <p:spPr>
          <a:xfrm>
            <a:off x="685800" y="1935200"/>
            <a:ext cx="10820400" cy="4570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200"/>
              <a:buNone/>
            </a:pPr>
            <a:r>
              <a:rPr b="1" lang="en-US">
                <a:solidFill>
                  <a:srgbClr val="FFFF00"/>
                </a:solidFill>
              </a:rPr>
              <a:t>Information Collected:</a:t>
            </a:r>
            <a:endParaRPr>
              <a:solidFill>
                <a:srgbClr val="FFFF00"/>
              </a:solidFill>
            </a:endParaRPr>
          </a:p>
          <a:p>
            <a:pPr indent="-368300" lvl="0" marL="457200" rtl="0" algn="l">
              <a:lnSpc>
                <a:spcPct val="90000"/>
              </a:lnSpc>
              <a:spcBef>
                <a:spcPts val="1000"/>
              </a:spcBef>
              <a:spcAft>
                <a:spcPts val="0"/>
              </a:spcAft>
              <a:buSzPts val="2200"/>
              <a:buChar char="•"/>
            </a:pPr>
            <a:r>
              <a:rPr b="1" lang="en-US">
                <a:solidFill>
                  <a:srgbClr val="FFFF00"/>
                </a:solidFill>
              </a:rPr>
              <a:t>Name of Organization -</a:t>
            </a:r>
            <a:r>
              <a:rPr b="1" lang="en-US">
                <a:solidFill>
                  <a:srgbClr val="FFD966"/>
                </a:solidFill>
              </a:rPr>
              <a:t> </a:t>
            </a:r>
            <a:r>
              <a:rPr lang="en-US"/>
              <a:t>Organization that operates the PSH and/or RRH Program. (Example: Grand Valley Catholic Outreach “GVCO”)</a:t>
            </a:r>
            <a:endParaRPr/>
          </a:p>
          <a:p>
            <a:pPr indent="0" lvl="0" marL="0" rtl="0" algn="l">
              <a:lnSpc>
                <a:spcPct val="90000"/>
              </a:lnSpc>
              <a:spcBef>
                <a:spcPts val="0"/>
              </a:spcBef>
              <a:spcAft>
                <a:spcPts val="0"/>
              </a:spcAft>
              <a:buSzPts val="2200"/>
              <a:buNone/>
            </a:pPr>
            <a:r>
              <a:t/>
            </a:r>
            <a:endParaRPr/>
          </a:p>
          <a:p>
            <a:pPr indent="-368300" lvl="0" marL="457200" rtl="0" algn="l">
              <a:lnSpc>
                <a:spcPct val="90000"/>
              </a:lnSpc>
              <a:spcBef>
                <a:spcPts val="0"/>
              </a:spcBef>
              <a:spcAft>
                <a:spcPts val="0"/>
              </a:spcAft>
              <a:buSzPts val="2200"/>
              <a:buChar char="•"/>
            </a:pPr>
            <a:r>
              <a:rPr b="1" lang="en-US">
                <a:solidFill>
                  <a:srgbClr val="FFFF00"/>
                </a:solidFill>
              </a:rPr>
              <a:t>Name of PSH Program - </a:t>
            </a:r>
            <a:r>
              <a:rPr lang="en-US"/>
              <a:t>There should be a </a:t>
            </a:r>
            <a:r>
              <a:rPr lang="en-US" u="sng"/>
              <a:t>separate</a:t>
            </a:r>
            <a:r>
              <a:rPr lang="en-US"/>
              <a:t> PSH/RRH form for </a:t>
            </a:r>
            <a:r>
              <a:rPr lang="en-US" u="sng"/>
              <a:t>each</a:t>
            </a:r>
            <a:r>
              <a:rPr lang="en-US"/>
              <a:t> program. (For example: St. Benedict PSH, St. Martin PSH would each have a separate form even though they are operated under Grand Valley Catholic Outreach in Grand Junction.)</a:t>
            </a:r>
            <a:endParaRPr/>
          </a:p>
          <a:p>
            <a:pPr indent="0" lvl="0" marL="0" rtl="0" algn="l">
              <a:lnSpc>
                <a:spcPct val="90000"/>
              </a:lnSpc>
              <a:spcBef>
                <a:spcPts val="0"/>
              </a:spcBef>
              <a:spcAft>
                <a:spcPts val="0"/>
              </a:spcAft>
              <a:buNone/>
            </a:pPr>
            <a:r>
              <a:t/>
            </a:r>
            <a:endParaRPr>
              <a:solidFill>
                <a:srgbClr val="FFFF00"/>
              </a:solidFill>
            </a:endParaRPr>
          </a:p>
          <a:p>
            <a:pPr indent="-355600" lvl="1" marL="914400" rtl="0" algn="l">
              <a:spcBef>
                <a:spcPts val="0"/>
              </a:spcBef>
              <a:spcAft>
                <a:spcPts val="0"/>
              </a:spcAft>
              <a:buClr>
                <a:srgbClr val="FFFF00"/>
              </a:buClr>
              <a:buSzPts val="2000"/>
              <a:buChar char="◆"/>
            </a:pPr>
            <a:r>
              <a:rPr b="1" lang="en-US">
                <a:solidFill>
                  <a:srgbClr val="FFFF00"/>
                </a:solidFill>
              </a:rPr>
              <a:t>Total Count of Individuals in Program on the Night of January 24th, 2023</a:t>
            </a:r>
            <a:endParaRPr b="1">
              <a:solidFill>
                <a:srgbClr val="FFFF00"/>
              </a:solidFill>
            </a:endParaRPr>
          </a:p>
          <a:p>
            <a:pPr indent="-342900" lvl="2" marL="1371600" rtl="0" algn="l">
              <a:spcBef>
                <a:spcPts val="0"/>
              </a:spcBef>
              <a:spcAft>
                <a:spcPts val="0"/>
              </a:spcAft>
              <a:buClr>
                <a:srgbClr val="FFFFFF"/>
              </a:buClr>
              <a:buSzPts val="1800"/>
              <a:buChar char="●"/>
            </a:pPr>
            <a:r>
              <a:rPr b="1" lang="en-US">
                <a:solidFill>
                  <a:srgbClr val="FFFFFF"/>
                </a:solidFill>
              </a:rPr>
              <a:t>Total number of persons who stayed in the PSH program on the night of Tuesday January 24th, 2023</a:t>
            </a:r>
            <a:endParaRPr/>
          </a:p>
          <a:p>
            <a:pPr indent="0" lvl="0" marL="0" rtl="0" algn="l">
              <a:lnSpc>
                <a:spcPct val="90000"/>
              </a:lnSpc>
              <a:spcBef>
                <a:spcPts val="0"/>
              </a:spcBef>
              <a:spcAft>
                <a:spcPts val="0"/>
              </a:spcAft>
              <a:buSzPts val="2200"/>
              <a:buNone/>
            </a:pPr>
            <a:r>
              <a:t/>
            </a:r>
            <a:endParaRPr/>
          </a:p>
          <a:p>
            <a:pPr indent="0" lvl="0" marL="0" rtl="0" algn="l">
              <a:lnSpc>
                <a:spcPct val="90000"/>
              </a:lnSpc>
              <a:spcBef>
                <a:spcPts val="0"/>
              </a:spcBef>
              <a:spcAft>
                <a:spcPts val="0"/>
              </a:spcAft>
              <a:buSzPts val="2200"/>
              <a:buNone/>
            </a:pPr>
            <a:r>
              <a:t/>
            </a:r>
            <a:endParaRPr/>
          </a:p>
        </p:txBody>
      </p:sp>
      <p:cxnSp>
        <p:nvCxnSpPr>
          <p:cNvPr id="368" name="Google Shape;368;p50"/>
          <p:cNvCxnSpPr/>
          <p:nvPr/>
        </p:nvCxnSpPr>
        <p:spPr>
          <a:xfrm>
            <a:off x="436375" y="1307875"/>
            <a:ext cx="10866900" cy="167700"/>
          </a:xfrm>
          <a:prstGeom prst="bentConnector3">
            <a:avLst>
              <a:gd fmla="val 13578" name="adj1"/>
            </a:avLst>
          </a:prstGeom>
          <a:noFill/>
          <a:ln cap="flat" cmpd="sng" w="76200">
            <a:solidFill>
              <a:srgbClr val="4C1130"/>
            </a:solidFill>
            <a:prstDash val="solid"/>
            <a:round/>
            <a:headEnd len="med" w="med" type="none"/>
            <a:tailEnd len="med" w="med" type="none"/>
          </a:ln>
        </p:spPr>
      </p:cxnSp>
      <p:cxnSp>
        <p:nvCxnSpPr>
          <p:cNvPr id="369" name="Google Shape;369;p50"/>
          <p:cNvCxnSpPr/>
          <p:nvPr/>
        </p:nvCxnSpPr>
        <p:spPr>
          <a:xfrm flipH="1" rot="10800000">
            <a:off x="335750" y="244675"/>
            <a:ext cx="10882200" cy="251400"/>
          </a:xfrm>
          <a:prstGeom prst="bentConnector3">
            <a:avLst>
              <a:gd fmla="val 14176"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73" name="Shape 373"/>
        <p:cNvGrpSpPr/>
        <p:nvPr/>
      </p:nvGrpSpPr>
      <p:grpSpPr>
        <a:xfrm>
          <a:off x="0" y="0"/>
          <a:ext cx="0" cy="0"/>
          <a:chOff x="0" y="0"/>
          <a:chExt cx="0" cy="0"/>
        </a:xfrm>
      </p:grpSpPr>
      <p:sp>
        <p:nvSpPr>
          <p:cNvPr id="374" name="Google Shape;374;p51"/>
          <p:cNvSpPr txBox="1"/>
          <p:nvPr>
            <p:ph type="title"/>
          </p:nvPr>
        </p:nvSpPr>
        <p:spPr>
          <a:xfrm>
            <a:off x="7601325" y="1032600"/>
            <a:ext cx="3360600" cy="47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Rapid Rehousing (RRH</a:t>
            </a:r>
            <a:r>
              <a:rPr lang="en-US"/>
              <a:t>) </a:t>
            </a:r>
            <a:endParaRPr/>
          </a:p>
          <a:p>
            <a:pPr indent="0" lvl="0" marL="0" rtl="0" algn="ctr">
              <a:spcBef>
                <a:spcPts val="0"/>
              </a:spcBef>
              <a:spcAft>
                <a:spcPts val="0"/>
              </a:spcAft>
              <a:buNone/>
            </a:pPr>
            <a:r>
              <a:rPr lang="en-US"/>
              <a:t>Survey Form</a:t>
            </a:r>
            <a:endParaRPr/>
          </a:p>
        </p:txBody>
      </p:sp>
      <p:pic>
        <p:nvPicPr>
          <p:cNvPr id="375" name="Google Shape;375;p51"/>
          <p:cNvPicPr preferRelativeResize="0"/>
          <p:nvPr/>
        </p:nvPicPr>
        <p:blipFill>
          <a:blip r:embed="rId3">
            <a:alphaModFix/>
          </a:blip>
          <a:stretch>
            <a:fillRect/>
          </a:stretch>
        </p:blipFill>
        <p:spPr>
          <a:xfrm>
            <a:off x="599125" y="0"/>
            <a:ext cx="5905764" cy="6857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79" name="Shape 379"/>
        <p:cNvGrpSpPr/>
        <p:nvPr/>
      </p:nvGrpSpPr>
      <p:grpSpPr>
        <a:xfrm>
          <a:off x="0" y="0"/>
          <a:ext cx="0" cy="0"/>
          <a:chOff x="0" y="0"/>
          <a:chExt cx="0" cy="0"/>
        </a:xfrm>
      </p:grpSpPr>
      <p:sp>
        <p:nvSpPr>
          <p:cNvPr id="380" name="Google Shape;380;p52"/>
          <p:cNvSpPr txBox="1"/>
          <p:nvPr>
            <p:ph type="title"/>
          </p:nvPr>
        </p:nvSpPr>
        <p:spPr>
          <a:xfrm>
            <a:off x="312875" y="229475"/>
            <a:ext cx="9848700" cy="1056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000"/>
              <a:buNone/>
            </a:pPr>
            <a:r>
              <a:rPr lang="en-US"/>
              <a:t>Rapid Re-Housing (RRH) Survey Forms</a:t>
            </a:r>
            <a:endParaRPr/>
          </a:p>
        </p:txBody>
      </p:sp>
      <p:sp>
        <p:nvSpPr>
          <p:cNvPr id="381" name="Google Shape;381;p52"/>
          <p:cNvSpPr txBox="1"/>
          <p:nvPr>
            <p:ph idx="1" type="body"/>
          </p:nvPr>
        </p:nvSpPr>
        <p:spPr>
          <a:xfrm>
            <a:off x="685800" y="1467225"/>
            <a:ext cx="10820400" cy="4905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200"/>
              <a:buNone/>
            </a:pPr>
            <a:r>
              <a:rPr b="1" lang="en-US">
                <a:solidFill>
                  <a:srgbClr val="FFFF00"/>
                </a:solidFill>
              </a:rPr>
              <a:t>Information Collected:</a:t>
            </a:r>
            <a:endParaRPr>
              <a:solidFill>
                <a:srgbClr val="FFFF00"/>
              </a:solidFill>
            </a:endParaRPr>
          </a:p>
          <a:p>
            <a:pPr indent="0" lvl="0" marL="457200" rtl="0" algn="l">
              <a:lnSpc>
                <a:spcPct val="90000"/>
              </a:lnSpc>
              <a:spcBef>
                <a:spcPts val="0"/>
              </a:spcBef>
              <a:spcAft>
                <a:spcPts val="0"/>
              </a:spcAft>
              <a:buNone/>
            </a:pPr>
            <a:r>
              <a:rPr lang="en-US" sz="2600"/>
              <a:t>In addition to the same organization and program information we collect from the PSH PIT Forms, </a:t>
            </a:r>
            <a:r>
              <a:rPr lang="en-US" sz="2600"/>
              <a:t>to better understand the breakdown in your RRH programs we will collect:</a:t>
            </a:r>
            <a:endParaRPr sz="2600"/>
          </a:p>
          <a:p>
            <a:pPr indent="-381000" lvl="1" marL="914400" rtl="0" algn="l">
              <a:lnSpc>
                <a:spcPct val="90000"/>
              </a:lnSpc>
              <a:spcBef>
                <a:spcPts val="0"/>
              </a:spcBef>
              <a:spcAft>
                <a:spcPts val="0"/>
              </a:spcAft>
              <a:buClr>
                <a:srgbClr val="FFFF00"/>
              </a:buClr>
              <a:buSzPts val="2400"/>
              <a:buAutoNum type="alphaLcPeriod"/>
            </a:pPr>
            <a:r>
              <a:rPr lang="en-US" sz="2400">
                <a:solidFill>
                  <a:srgbClr val="FFFF00"/>
                </a:solidFill>
              </a:rPr>
              <a:t>Household Breakdown &amp; Total Persons in Program on Night of Count</a:t>
            </a:r>
            <a:endParaRPr sz="2400">
              <a:solidFill>
                <a:srgbClr val="FFFF00"/>
              </a:solidFill>
            </a:endParaRPr>
          </a:p>
          <a:p>
            <a:pPr indent="-368300" lvl="2" marL="1371600" rtl="0" algn="l">
              <a:lnSpc>
                <a:spcPct val="90000"/>
              </a:lnSpc>
              <a:spcBef>
                <a:spcPts val="0"/>
              </a:spcBef>
              <a:spcAft>
                <a:spcPts val="0"/>
              </a:spcAft>
              <a:buSzPts val="2200"/>
              <a:buAutoNum type="alphaUcPeriod"/>
            </a:pPr>
            <a:r>
              <a:rPr lang="en-US" sz="2200"/>
              <a:t>List total # of persons without children (Adults Only) staying in the program the night of the PIT Count here:</a:t>
            </a:r>
            <a:endParaRPr sz="2200"/>
          </a:p>
          <a:p>
            <a:pPr indent="-368300" lvl="2" marL="1371600" rtl="0" algn="l">
              <a:lnSpc>
                <a:spcPct val="90000"/>
              </a:lnSpc>
              <a:spcBef>
                <a:spcPts val="0"/>
              </a:spcBef>
              <a:spcAft>
                <a:spcPts val="0"/>
              </a:spcAft>
              <a:buSzPts val="2200"/>
              <a:buAutoNum type="alphaUcPeriod"/>
            </a:pPr>
            <a:r>
              <a:rPr lang="en-US" sz="2200"/>
              <a:t>List total # of persons with adults and children in their care (total number of people in a household) staying in the program the night of the PIT Count here:</a:t>
            </a:r>
            <a:endParaRPr sz="2200"/>
          </a:p>
          <a:p>
            <a:pPr indent="-368300" lvl="2" marL="1371600" rtl="0" algn="l">
              <a:lnSpc>
                <a:spcPct val="90000"/>
              </a:lnSpc>
              <a:spcBef>
                <a:spcPts val="0"/>
              </a:spcBef>
              <a:spcAft>
                <a:spcPts val="0"/>
              </a:spcAft>
              <a:buSzPts val="2200"/>
              <a:buAutoNum type="alphaUcPeriod"/>
            </a:pPr>
            <a:r>
              <a:rPr lang="en-US" sz="2200"/>
              <a:t>List total # beds for unaccompanied children (if children under 18 with no adult in the household ) here (unusual):</a:t>
            </a:r>
            <a:endParaRPr sz="2200"/>
          </a:p>
          <a:p>
            <a:pPr indent="0" lvl="0" marL="1371600" rtl="0" algn="l">
              <a:lnSpc>
                <a:spcPct val="90000"/>
              </a:lnSpc>
              <a:spcBef>
                <a:spcPts val="0"/>
              </a:spcBef>
              <a:spcAft>
                <a:spcPts val="0"/>
              </a:spcAft>
              <a:buNone/>
            </a:pPr>
            <a:r>
              <a:t/>
            </a:r>
            <a:endParaRPr/>
          </a:p>
          <a:p>
            <a:pPr indent="0" lvl="0" marL="1371600" rtl="0" algn="l">
              <a:lnSpc>
                <a:spcPct val="90000"/>
              </a:lnSpc>
              <a:spcBef>
                <a:spcPts val="0"/>
              </a:spcBef>
              <a:spcAft>
                <a:spcPts val="0"/>
              </a:spcAft>
              <a:buNone/>
            </a:pPr>
            <a:r>
              <a:rPr lang="en-US" sz="2200"/>
              <a:t>Total number of persons who stayed in the program on the night of Tuesday January 2</a:t>
            </a:r>
            <a:r>
              <a:rPr lang="en-US"/>
              <a:t>4</a:t>
            </a:r>
            <a:r>
              <a:rPr lang="en-US" sz="2200"/>
              <a:t>th, 202</a:t>
            </a:r>
            <a:r>
              <a:rPr lang="en-US"/>
              <a:t>3</a:t>
            </a:r>
            <a:endParaRPr sz="2200"/>
          </a:p>
        </p:txBody>
      </p:sp>
      <p:cxnSp>
        <p:nvCxnSpPr>
          <p:cNvPr id="382" name="Google Shape;382;p52"/>
          <p:cNvCxnSpPr/>
          <p:nvPr/>
        </p:nvCxnSpPr>
        <p:spPr>
          <a:xfrm flipH="1" rot="10800000">
            <a:off x="698550" y="950838"/>
            <a:ext cx="10472700" cy="197400"/>
          </a:xfrm>
          <a:prstGeom prst="bentConnector3">
            <a:avLst>
              <a:gd fmla="val 88438" name="adj1"/>
            </a:avLst>
          </a:prstGeom>
          <a:noFill/>
          <a:ln cap="flat" cmpd="sng" w="76200">
            <a:solidFill>
              <a:srgbClr val="4C1130"/>
            </a:solidFill>
            <a:prstDash val="solid"/>
            <a:round/>
            <a:headEnd len="med" w="med" type="none"/>
            <a:tailEnd len="med" w="med" type="none"/>
          </a:ln>
        </p:spPr>
      </p:cxnSp>
      <p:cxnSp>
        <p:nvCxnSpPr>
          <p:cNvPr id="383" name="Google Shape;383;p52"/>
          <p:cNvCxnSpPr/>
          <p:nvPr/>
        </p:nvCxnSpPr>
        <p:spPr>
          <a:xfrm>
            <a:off x="685800" y="448263"/>
            <a:ext cx="10498200" cy="183600"/>
          </a:xfrm>
          <a:prstGeom prst="bentConnector3">
            <a:avLst>
              <a:gd fmla="val 88026"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256200" y="133150"/>
            <a:ext cx="10734300" cy="1293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4000"/>
              <a:buFont typeface="Century Gothic"/>
              <a:buNone/>
            </a:pPr>
            <a:r>
              <a:rPr b="1" i="0" lang="en-US" sz="4800" u="none" cap="none" strike="noStrike">
                <a:solidFill>
                  <a:schemeClr val="lt1"/>
                </a:solidFill>
              </a:rPr>
              <a:t>CONTENT OF PRESENTATION</a:t>
            </a:r>
            <a:endParaRPr b="1" sz="4800"/>
          </a:p>
        </p:txBody>
      </p:sp>
      <p:sp>
        <p:nvSpPr>
          <p:cNvPr id="90" name="Google Shape;90;p17"/>
          <p:cNvSpPr txBox="1"/>
          <p:nvPr>
            <p:ph idx="1" type="body"/>
          </p:nvPr>
        </p:nvSpPr>
        <p:spPr>
          <a:xfrm>
            <a:off x="425400" y="1331500"/>
            <a:ext cx="11403000" cy="2643000"/>
          </a:xfrm>
          <a:prstGeom prst="rect">
            <a:avLst/>
          </a:prstGeom>
          <a:noFill/>
          <a:ln>
            <a:noFill/>
          </a:ln>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US"/>
              <a:t>Questions?</a:t>
            </a:r>
            <a:endParaRPr/>
          </a:p>
          <a:p>
            <a:pPr indent="-368300" lvl="0" marL="457200" rtl="0" algn="l">
              <a:spcBef>
                <a:spcPts val="1000"/>
              </a:spcBef>
              <a:spcAft>
                <a:spcPts val="0"/>
              </a:spcAft>
              <a:buSzPts val="2200"/>
              <a:buChar char="•"/>
            </a:pPr>
            <a:r>
              <a:rPr lang="en-US"/>
              <a:t>Contact Info</a:t>
            </a:r>
            <a:endParaRPr/>
          </a:p>
          <a:p>
            <a:pPr indent="-368300" lvl="0" marL="457200" rtl="0" algn="l">
              <a:spcBef>
                <a:spcPts val="1000"/>
              </a:spcBef>
              <a:spcAft>
                <a:spcPts val="0"/>
              </a:spcAft>
              <a:buSzPts val="2200"/>
              <a:buChar char="•"/>
            </a:pPr>
            <a:r>
              <a:rPr lang="en-US"/>
              <a:t>Resources</a:t>
            </a:r>
            <a:endParaRPr sz="2400"/>
          </a:p>
        </p:txBody>
      </p:sp>
      <p:cxnSp>
        <p:nvCxnSpPr>
          <p:cNvPr id="91" name="Google Shape;91;p17"/>
          <p:cNvCxnSpPr/>
          <p:nvPr/>
        </p:nvCxnSpPr>
        <p:spPr>
          <a:xfrm>
            <a:off x="425400" y="835550"/>
            <a:ext cx="10565100" cy="275100"/>
          </a:xfrm>
          <a:prstGeom prst="bentConnector3">
            <a:avLst>
              <a:gd fmla="val 22363" name="adj1"/>
            </a:avLst>
          </a:prstGeom>
          <a:noFill/>
          <a:ln cap="flat" cmpd="sng" w="76200">
            <a:solidFill>
              <a:srgbClr val="4C1130"/>
            </a:solidFill>
            <a:prstDash val="solid"/>
            <a:round/>
            <a:headEnd len="med" w="med" type="none"/>
            <a:tailEnd len="med" w="med" type="none"/>
          </a:ln>
        </p:spPr>
      </p:cxnSp>
      <p:cxnSp>
        <p:nvCxnSpPr>
          <p:cNvPr id="92" name="Google Shape;92;p17"/>
          <p:cNvCxnSpPr/>
          <p:nvPr/>
        </p:nvCxnSpPr>
        <p:spPr>
          <a:xfrm flipH="1" rot="10800000">
            <a:off x="446850" y="295750"/>
            <a:ext cx="10522200" cy="245100"/>
          </a:xfrm>
          <a:prstGeom prst="bentConnector3">
            <a:avLst>
              <a:gd fmla="val 22015"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87" name="Shape 387"/>
        <p:cNvGrpSpPr/>
        <p:nvPr/>
      </p:nvGrpSpPr>
      <p:grpSpPr>
        <a:xfrm>
          <a:off x="0" y="0"/>
          <a:ext cx="0" cy="0"/>
          <a:chOff x="0" y="0"/>
          <a:chExt cx="0" cy="0"/>
        </a:xfrm>
      </p:grpSpPr>
      <p:sp>
        <p:nvSpPr>
          <p:cNvPr id="388" name="Google Shape;388;p53"/>
          <p:cNvSpPr txBox="1"/>
          <p:nvPr>
            <p:ph type="title"/>
          </p:nvPr>
        </p:nvSpPr>
        <p:spPr>
          <a:xfrm>
            <a:off x="3044400" y="1235650"/>
            <a:ext cx="8610600" cy="18522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Permanent Supportive Housing (PSH) and Rapid Re-Housing Survey Forms</a:t>
            </a:r>
            <a:endParaRPr/>
          </a:p>
        </p:txBody>
      </p:sp>
      <p:pic>
        <p:nvPicPr>
          <p:cNvPr id="389" name="Google Shape;389;p53"/>
          <p:cNvPicPr preferRelativeResize="0"/>
          <p:nvPr/>
        </p:nvPicPr>
        <p:blipFill rotWithShape="1">
          <a:blip r:embed="rId3">
            <a:alphaModFix/>
          </a:blip>
          <a:srcRect b="0" l="0" r="0" t="0"/>
          <a:stretch/>
        </p:blipFill>
        <p:spPr>
          <a:xfrm>
            <a:off x="2895600" y="2616575"/>
            <a:ext cx="5248833" cy="3936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393" name="Shape 393"/>
        <p:cNvGrpSpPr/>
        <p:nvPr/>
      </p:nvGrpSpPr>
      <p:grpSpPr>
        <a:xfrm>
          <a:off x="0" y="0"/>
          <a:ext cx="0" cy="0"/>
          <a:chOff x="0" y="0"/>
          <a:chExt cx="0" cy="0"/>
        </a:xfrm>
      </p:grpSpPr>
      <p:sp>
        <p:nvSpPr>
          <p:cNvPr id="394" name="Google Shape;394;p54"/>
          <p:cNvSpPr txBox="1"/>
          <p:nvPr>
            <p:ph type="title"/>
          </p:nvPr>
        </p:nvSpPr>
        <p:spPr>
          <a:xfrm>
            <a:off x="497625" y="270075"/>
            <a:ext cx="2868300" cy="1293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lang="en-US"/>
              <a:t>Electronic Surveys</a:t>
            </a:r>
            <a:endParaRPr/>
          </a:p>
        </p:txBody>
      </p:sp>
      <p:sp>
        <p:nvSpPr>
          <p:cNvPr id="395" name="Google Shape;395;p54"/>
          <p:cNvSpPr txBox="1"/>
          <p:nvPr>
            <p:ph idx="1" type="body"/>
          </p:nvPr>
        </p:nvSpPr>
        <p:spPr>
          <a:xfrm>
            <a:off x="435900" y="1720275"/>
            <a:ext cx="11320200" cy="402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a:t>In 2023 we are asking providers to complete Ele</a:t>
            </a:r>
            <a:r>
              <a:rPr lang="en-US"/>
              <a:t>ctronic Surveys for any Emergency Shelter or Transitional Housing programs whenever possible.</a:t>
            </a:r>
            <a:endParaRPr/>
          </a:p>
          <a:p>
            <a:pPr indent="-368300" lvl="0" marL="457200" marR="0" rtl="0" algn="l">
              <a:lnSpc>
                <a:spcPct val="100000"/>
              </a:lnSpc>
              <a:spcBef>
                <a:spcPts val="0"/>
              </a:spcBef>
              <a:spcAft>
                <a:spcPts val="0"/>
              </a:spcAft>
              <a:buSzPts val="2200"/>
              <a:buChar char="•"/>
            </a:pPr>
            <a:r>
              <a:rPr lang="en-US"/>
              <a:t>This requires the surveyors to be connected to the internet and go to a website that holds the survey questions.</a:t>
            </a:r>
            <a:endParaRPr/>
          </a:p>
          <a:p>
            <a:pPr indent="-368300" lvl="0" marL="457200" marR="0" rtl="0" algn="l">
              <a:lnSpc>
                <a:spcPct val="100000"/>
              </a:lnSpc>
              <a:spcBef>
                <a:spcPts val="0"/>
              </a:spcBef>
              <a:spcAft>
                <a:spcPts val="0"/>
              </a:spcAft>
              <a:buSzPts val="2200"/>
              <a:buChar char="•"/>
            </a:pPr>
            <a:r>
              <a:rPr lang="en-US"/>
              <a:t>Surveyors will need to use computers, tablets and/or cell phones.</a:t>
            </a:r>
            <a:endParaRPr/>
          </a:p>
          <a:p>
            <a:pPr indent="-368300" lvl="0" marL="457200" marR="0" rtl="0" algn="l">
              <a:lnSpc>
                <a:spcPct val="100000"/>
              </a:lnSpc>
              <a:spcBef>
                <a:spcPts val="0"/>
              </a:spcBef>
              <a:spcAft>
                <a:spcPts val="0"/>
              </a:spcAft>
              <a:buSzPts val="2200"/>
              <a:buChar char="•"/>
            </a:pPr>
            <a:r>
              <a:rPr lang="en-US"/>
              <a:t>The surveys would all ask the same questions in the 2023 PIT Sheltered Count Survey Form and upload to our consultant automatically. </a:t>
            </a:r>
            <a:endParaRPr/>
          </a:p>
          <a:p>
            <a:pPr indent="-368300" lvl="0" marL="457200" marR="0" rtl="0" algn="l">
              <a:lnSpc>
                <a:spcPct val="100000"/>
              </a:lnSpc>
              <a:spcBef>
                <a:spcPts val="0"/>
              </a:spcBef>
              <a:spcAft>
                <a:spcPts val="0"/>
              </a:spcAft>
              <a:buSzPts val="2200"/>
              <a:buChar char="•"/>
            </a:pPr>
            <a:r>
              <a:rPr lang="en-US"/>
              <a:t>Always keep paper surveys on hand in case of technology issues!</a:t>
            </a:r>
            <a:endParaRPr/>
          </a:p>
          <a:p>
            <a:pPr indent="0" lvl="0" marL="0" marR="0" rtl="0" algn="l">
              <a:lnSpc>
                <a:spcPct val="100000"/>
              </a:lnSpc>
              <a:spcBef>
                <a:spcPts val="0"/>
              </a:spcBef>
              <a:spcAft>
                <a:spcPts val="0"/>
              </a:spcAft>
              <a:buClr>
                <a:schemeClr val="dk1"/>
              </a:buClr>
              <a:buSzPts val="1100"/>
              <a:buFont typeface="Arial"/>
              <a:buNone/>
            </a:pPr>
            <a:r>
              <a:t/>
            </a:r>
            <a:endParaRPr sz="1200"/>
          </a:p>
          <a:p>
            <a:pPr indent="0" lvl="0" marL="0" marR="0" rtl="0" algn="l">
              <a:lnSpc>
                <a:spcPct val="100000"/>
              </a:lnSpc>
              <a:spcBef>
                <a:spcPts val="0"/>
              </a:spcBef>
              <a:spcAft>
                <a:spcPts val="0"/>
              </a:spcAft>
              <a:buClr>
                <a:schemeClr val="dk1"/>
              </a:buClr>
              <a:buSzPts val="1100"/>
              <a:buFont typeface="Arial"/>
              <a:buNone/>
            </a:pPr>
            <a:r>
              <a:rPr lang="en-US"/>
              <a:t>Questions? Email </a:t>
            </a:r>
            <a:r>
              <a:rPr lang="en-US" u="sng">
                <a:solidFill>
                  <a:srgbClr val="FFFF00"/>
                </a:solidFill>
                <a:hlinkClick r:id="rId3">
                  <a:extLst>
                    <a:ext uri="{A12FA001-AC4F-418D-AE19-62706E023703}">
                      <ahyp:hlinkClr val="tx"/>
                    </a:ext>
                  </a:extLst>
                </a:hlinkClick>
              </a:rPr>
              <a:t>shayes@coloradocoalition.org</a:t>
            </a:r>
            <a:r>
              <a:rPr lang="en-US"/>
              <a:t>.</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rPr lang="en-US" u="sng">
                <a:solidFill>
                  <a:srgbClr val="FFFF00"/>
                </a:solidFill>
                <a:hlinkClick r:id="rId4">
                  <a:extLst>
                    <a:ext uri="{A12FA001-AC4F-418D-AE19-62706E023703}">
                      <ahyp:hlinkClr val="tx"/>
                    </a:ext>
                  </a:extLst>
                </a:hlinkClick>
              </a:rPr>
              <a:t>Complete the poll</a:t>
            </a:r>
            <a:r>
              <a:rPr lang="en-US">
                <a:solidFill>
                  <a:srgbClr val="FFFF00"/>
                </a:solidFill>
              </a:rPr>
              <a:t> </a:t>
            </a:r>
            <a:r>
              <a:rPr lang="en-US"/>
              <a:t>so we know who will be participating in E-Surveys!</a:t>
            </a:r>
            <a:endParaRPr/>
          </a:p>
          <a:p>
            <a:pPr indent="0" lvl="0" marL="0" marR="0" rtl="0" algn="l">
              <a:lnSpc>
                <a:spcPct val="100000"/>
              </a:lnSpc>
              <a:spcBef>
                <a:spcPts val="0"/>
              </a:spcBef>
              <a:spcAft>
                <a:spcPts val="0"/>
              </a:spcAft>
              <a:buClr>
                <a:schemeClr val="dk1"/>
              </a:buClr>
              <a:buSzPts val="1100"/>
              <a:buFont typeface="Arial"/>
              <a:buNone/>
            </a:pPr>
            <a:r>
              <a:t/>
            </a:r>
            <a:endParaRPr sz="1200"/>
          </a:p>
          <a:p>
            <a:pPr indent="0" lvl="0" marL="0" marR="0" rtl="0" algn="l">
              <a:lnSpc>
                <a:spcPct val="100000"/>
              </a:lnSpc>
              <a:spcBef>
                <a:spcPts val="0"/>
              </a:spcBef>
              <a:spcAft>
                <a:spcPts val="0"/>
              </a:spcAft>
              <a:buClr>
                <a:schemeClr val="dk1"/>
              </a:buClr>
              <a:buSzPts val="1100"/>
              <a:buFont typeface="Arial"/>
              <a:buNone/>
            </a:pPr>
            <a:r>
              <a:rPr lang="en-US"/>
              <a:t>Trainings for the Electronic ES and TH PIT Survey Option will be included in the Surveyor Trainings in January!  </a:t>
            </a:r>
            <a:endParaRPr/>
          </a:p>
        </p:txBody>
      </p:sp>
      <p:cxnSp>
        <p:nvCxnSpPr>
          <p:cNvPr id="396" name="Google Shape;396;p54"/>
          <p:cNvCxnSpPr/>
          <p:nvPr/>
        </p:nvCxnSpPr>
        <p:spPr>
          <a:xfrm flipH="1" rot="10800000">
            <a:off x="497625" y="1458925"/>
            <a:ext cx="10382700" cy="197400"/>
          </a:xfrm>
          <a:prstGeom prst="bentConnector3">
            <a:avLst>
              <a:gd fmla="val 26802" name="adj1"/>
            </a:avLst>
          </a:prstGeom>
          <a:noFill/>
          <a:ln cap="flat" cmpd="sng" w="76200">
            <a:solidFill>
              <a:srgbClr val="4C1130"/>
            </a:solidFill>
            <a:prstDash val="solid"/>
            <a:round/>
            <a:headEnd len="med" w="med" type="none"/>
            <a:tailEnd len="med" w="med" type="none"/>
          </a:ln>
        </p:spPr>
      </p:cxnSp>
      <p:cxnSp>
        <p:nvCxnSpPr>
          <p:cNvPr id="397" name="Google Shape;397;p54"/>
          <p:cNvCxnSpPr/>
          <p:nvPr/>
        </p:nvCxnSpPr>
        <p:spPr>
          <a:xfrm>
            <a:off x="466425" y="270075"/>
            <a:ext cx="10445100" cy="146400"/>
          </a:xfrm>
          <a:prstGeom prst="bentConnector3">
            <a:avLst>
              <a:gd fmla="val 27119"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01" name="Shape 401"/>
        <p:cNvGrpSpPr/>
        <p:nvPr/>
      </p:nvGrpSpPr>
      <p:grpSpPr>
        <a:xfrm>
          <a:off x="0" y="0"/>
          <a:ext cx="0" cy="0"/>
          <a:chOff x="0" y="0"/>
          <a:chExt cx="0" cy="0"/>
        </a:xfrm>
      </p:grpSpPr>
      <p:sp>
        <p:nvSpPr>
          <p:cNvPr id="402" name="Google Shape;402;p55"/>
          <p:cNvSpPr txBox="1"/>
          <p:nvPr>
            <p:ph type="title"/>
          </p:nvPr>
        </p:nvSpPr>
        <p:spPr>
          <a:xfrm>
            <a:off x="466425" y="270073"/>
            <a:ext cx="8610600" cy="129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80"/>
              <a:buFont typeface="Century Gothic"/>
              <a:buNone/>
            </a:pPr>
            <a:r>
              <a:rPr b="1" lang="en-US" sz="2880"/>
              <a:t>Poll Call!</a:t>
            </a:r>
            <a:endParaRPr b="1" sz="2880"/>
          </a:p>
          <a:p>
            <a:pPr indent="0" lvl="0" marL="0" marR="0" rtl="0" algn="l">
              <a:lnSpc>
                <a:spcPct val="90000"/>
              </a:lnSpc>
              <a:spcBef>
                <a:spcPts val="0"/>
              </a:spcBef>
              <a:spcAft>
                <a:spcPts val="0"/>
              </a:spcAft>
              <a:buClr>
                <a:schemeClr val="lt1"/>
              </a:buClr>
              <a:buSzPts val="2880"/>
              <a:buFont typeface="Century Gothic"/>
              <a:buNone/>
            </a:pPr>
            <a:r>
              <a:rPr lang="en-US" sz="2880"/>
              <a:t>Electronic Surveys, HMIS, </a:t>
            </a:r>
            <a:r>
              <a:rPr b="0" i="0" lang="en-US" sz="2880" u="none" cap="none" strike="noStrike">
                <a:solidFill>
                  <a:schemeClr val="lt1"/>
                </a:solidFill>
                <a:latin typeface="Century Gothic"/>
                <a:ea typeface="Century Gothic"/>
                <a:cs typeface="Century Gothic"/>
                <a:sym typeface="Century Gothic"/>
              </a:rPr>
              <a:t>Youth Supplemental Survey</a:t>
            </a:r>
            <a:r>
              <a:rPr lang="en-US" sz="2880"/>
              <a:t>, </a:t>
            </a:r>
            <a:r>
              <a:rPr b="0" i="0" lang="en-US" sz="2880" u="none" cap="none" strike="noStrike">
                <a:solidFill>
                  <a:schemeClr val="lt1"/>
                </a:solidFill>
                <a:latin typeface="Century Gothic"/>
                <a:ea typeface="Century Gothic"/>
                <a:cs typeface="Century Gothic"/>
                <a:sym typeface="Century Gothic"/>
              </a:rPr>
              <a:t>Youth Unsheltered </a:t>
            </a:r>
            <a:r>
              <a:rPr lang="en-US" sz="2880"/>
              <a:t>PIT Count</a:t>
            </a:r>
            <a:endParaRPr/>
          </a:p>
        </p:txBody>
      </p:sp>
      <p:sp>
        <p:nvSpPr>
          <p:cNvPr id="403" name="Google Shape;403;p55"/>
          <p:cNvSpPr txBox="1"/>
          <p:nvPr>
            <p:ph idx="1" type="body"/>
          </p:nvPr>
        </p:nvSpPr>
        <p:spPr>
          <a:xfrm>
            <a:off x="685800" y="1889475"/>
            <a:ext cx="10820400" cy="333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lang="en-US"/>
              <a:t>TAKE OUR POLL!</a:t>
            </a:r>
            <a:endParaRPr b="0" i="0" sz="22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lt1"/>
              </a:buClr>
              <a:buSzPts val="2200"/>
              <a:buFont typeface="Arial"/>
              <a:buNone/>
            </a:pPr>
            <a:r>
              <a:t/>
            </a:r>
            <a:endParaRPr/>
          </a:p>
          <a:p>
            <a:pPr indent="0" lvl="0" marL="0" marR="0" rtl="0" algn="l">
              <a:lnSpc>
                <a:spcPct val="90000"/>
              </a:lnSpc>
              <a:spcBef>
                <a:spcPts val="0"/>
              </a:spcBef>
              <a:spcAft>
                <a:spcPts val="0"/>
              </a:spcAft>
              <a:buClr>
                <a:schemeClr val="lt1"/>
              </a:buClr>
              <a:buSzPts val="2200"/>
              <a:buFont typeface="Arial"/>
              <a:buNone/>
            </a:pPr>
            <a:r>
              <a:rPr lang="en-US"/>
              <a:t>We will have an Electronic Survey Option and the ability to pull Point-in-Time data directly from the Homeless Management Information System. Additional training and steps are required for these.</a:t>
            </a:r>
            <a:endParaRPr/>
          </a:p>
          <a:p>
            <a:pPr indent="0" lvl="0" marL="0" marR="0" rtl="0" algn="l">
              <a:lnSpc>
                <a:spcPct val="90000"/>
              </a:lnSpc>
              <a:spcBef>
                <a:spcPts val="0"/>
              </a:spcBef>
              <a:spcAft>
                <a:spcPts val="0"/>
              </a:spcAft>
              <a:buClr>
                <a:schemeClr val="lt1"/>
              </a:buClr>
              <a:buSzPts val="2200"/>
              <a:buFont typeface="Arial"/>
              <a:buNone/>
            </a:pPr>
            <a:r>
              <a:t/>
            </a:r>
            <a:endParaRPr/>
          </a:p>
          <a:p>
            <a:pPr indent="0" lvl="0" marL="0" marR="0" rtl="0" algn="l">
              <a:lnSpc>
                <a:spcPct val="90000"/>
              </a:lnSpc>
              <a:spcBef>
                <a:spcPts val="0"/>
              </a:spcBef>
              <a:spcAft>
                <a:spcPts val="0"/>
              </a:spcAft>
              <a:buClr>
                <a:schemeClr val="lt1"/>
              </a:buClr>
              <a:buSzPts val="2200"/>
              <a:buFont typeface="Arial"/>
              <a:buNone/>
            </a:pPr>
            <a:r>
              <a:rPr lang="en-US"/>
              <a:t>Additionally, the Youth Supplemental Survey and Unsheltered Count are essential in 2023 to ask additional questions of unaccompanied youth between the ages of 15 and 24 who are experiencing homelessness. Please take the poll to let us know you’ll be able to participate!</a:t>
            </a:r>
            <a:endParaRPr/>
          </a:p>
          <a:p>
            <a:pPr indent="0" lvl="0" marL="0" marR="0" rtl="0" algn="l">
              <a:lnSpc>
                <a:spcPct val="90000"/>
              </a:lnSpc>
              <a:spcBef>
                <a:spcPts val="0"/>
              </a:spcBef>
              <a:spcAft>
                <a:spcPts val="0"/>
              </a:spcAft>
              <a:buClr>
                <a:schemeClr val="lt1"/>
              </a:buClr>
              <a:buSzPts val="2200"/>
              <a:buFont typeface="Arial"/>
              <a:buNone/>
            </a:pPr>
            <a:r>
              <a:t/>
            </a:r>
            <a:endParaRPr/>
          </a:p>
          <a:p>
            <a:pPr indent="0" lvl="0" marL="0" marR="0" rtl="0" algn="l">
              <a:lnSpc>
                <a:spcPct val="90000"/>
              </a:lnSpc>
              <a:spcBef>
                <a:spcPts val="0"/>
              </a:spcBef>
              <a:spcAft>
                <a:spcPts val="0"/>
              </a:spcAft>
              <a:buClr>
                <a:schemeClr val="lt1"/>
              </a:buClr>
              <a:buSzPts val="2200"/>
              <a:buFont typeface="Arial"/>
              <a:buNone/>
            </a:pPr>
            <a:r>
              <a:rPr lang="en-US"/>
              <a:t>COMPLETE THIS POLL! (Link in Chat): </a:t>
            </a:r>
            <a:r>
              <a:rPr lang="en-US" u="sng">
                <a:solidFill>
                  <a:srgbClr val="FFFF00"/>
                </a:solidFill>
                <a:hlinkClick r:id="rId3">
                  <a:extLst>
                    <a:ext uri="{A12FA001-AC4F-418D-AE19-62706E023703}">
                      <ahyp:hlinkClr val="tx"/>
                    </a:ext>
                  </a:extLst>
                </a:hlinkClick>
              </a:rPr>
              <a:t>https://forms.gle/Mx6HhTZ9AiwP1aR17</a:t>
            </a:r>
            <a:r>
              <a:rPr lang="en-US" u="sng">
                <a:solidFill>
                  <a:srgbClr val="FFFF00"/>
                </a:solidFill>
                <a:hlinkClick r:id="rId4">
                  <a:extLst>
                    <a:ext uri="{A12FA001-AC4F-418D-AE19-62706E023703}">
                      <ahyp:hlinkClr val="tx"/>
                    </a:ext>
                  </a:extLst>
                </a:hlinkClick>
              </a:rPr>
              <a:t> </a:t>
            </a:r>
            <a:endParaRPr>
              <a:solidFill>
                <a:srgbClr val="FFFF00"/>
              </a:solidFill>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p:txBody>
      </p:sp>
      <p:cxnSp>
        <p:nvCxnSpPr>
          <p:cNvPr id="404" name="Google Shape;404;p55"/>
          <p:cNvCxnSpPr/>
          <p:nvPr/>
        </p:nvCxnSpPr>
        <p:spPr>
          <a:xfrm flipH="1" rot="10800000">
            <a:off x="497625" y="1365663"/>
            <a:ext cx="10382700" cy="197400"/>
          </a:xfrm>
          <a:prstGeom prst="bentConnector3">
            <a:avLst>
              <a:gd fmla="val 75026" name="adj1"/>
            </a:avLst>
          </a:prstGeom>
          <a:noFill/>
          <a:ln cap="flat" cmpd="sng" w="76200">
            <a:solidFill>
              <a:srgbClr val="4C1130"/>
            </a:solidFill>
            <a:prstDash val="solid"/>
            <a:round/>
            <a:headEnd len="med" w="med" type="none"/>
            <a:tailEnd len="med" w="med" type="none"/>
          </a:ln>
        </p:spPr>
      </p:cxnSp>
      <p:cxnSp>
        <p:nvCxnSpPr>
          <p:cNvPr id="405" name="Google Shape;405;p55"/>
          <p:cNvCxnSpPr/>
          <p:nvPr/>
        </p:nvCxnSpPr>
        <p:spPr>
          <a:xfrm>
            <a:off x="466425" y="270075"/>
            <a:ext cx="10445100" cy="146400"/>
          </a:xfrm>
          <a:prstGeom prst="bentConnector3">
            <a:avLst>
              <a:gd fmla="val 74043"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09" name="Shape 409"/>
        <p:cNvGrpSpPr/>
        <p:nvPr/>
      </p:nvGrpSpPr>
      <p:grpSpPr>
        <a:xfrm>
          <a:off x="0" y="0"/>
          <a:ext cx="0" cy="0"/>
          <a:chOff x="0" y="0"/>
          <a:chExt cx="0" cy="0"/>
        </a:xfrm>
      </p:grpSpPr>
      <p:sp>
        <p:nvSpPr>
          <p:cNvPr id="410" name="Google Shape;410;p56"/>
          <p:cNvSpPr txBox="1"/>
          <p:nvPr>
            <p:ph type="title"/>
          </p:nvPr>
        </p:nvSpPr>
        <p:spPr>
          <a:xfrm>
            <a:off x="2882550" y="447548"/>
            <a:ext cx="86106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Y</a:t>
            </a:r>
            <a:r>
              <a:rPr lang="en-US"/>
              <a:t>ou made it!</a:t>
            </a:r>
            <a:endParaRPr/>
          </a:p>
          <a:p>
            <a:pPr indent="0" lvl="0" marL="0" rtl="0" algn="r">
              <a:lnSpc>
                <a:spcPct val="90000"/>
              </a:lnSpc>
              <a:spcBef>
                <a:spcPts val="0"/>
              </a:spcBef>
              <a:spcAft>
                <a:spcPts val="0"/>
              </a:spcAft>
              <a:buSzPts val="4000"/>
              <a:buNone/>
            </a:pPr>
            <a:r>
              <a:rPr lang="en-US"/>
              <a:t>Survey Collection</a:t>
            </a:r>
            <a:endParaRPr/>
          </a:p>
        </p:txBody>
      </p:sp>
      <p:pic>
        <p:nvPicPr>
          <p:cNvPr id="411" name="Google Shape;411;p56"/>
          <p:cNvPicPr preferRelativeResize="0"/>
          <p:nvPr/>
        </p:nvPicPr>
        <p:blipFill rotWithShape="1">
          <a:blip r:embed="rId3">
            <a:alphaModFix/>
          </a:blip>
          <a:srcRect b="0" l="0" r="0" t="0"/>
          <a:stretch/>
        </p:blipFill>
        <p:spPr>
          <a:xfrm>
            <a:off x="1318650" y="2193776"/>
            <a:ext cx="6109800" cy="4077750"/>
          </a:xfrm>
          <a:prstGeom prst="rect">
            <a:avLst/>
          </a:prstGeom>
          <a:noFill/>
          <a:ln>
            <a:noFill/>
          </a:ln>
        </p:spPr>
      </p:pic>
      <p:cxnSp>
        <p:nvCxnSpPr>
          <p:cNvPr id="412" name="Google Shape;412;p56"/>
          <p:cNvCxnSpPr/>
          <p:nvPr/>
        </p:nvCxnSpPr>
        <p:spPr>
          <a:xfrm>
            <a:off x="996450" y="1687175"/>
            <a:ext cx="10496700" cy="185100"/>
          </a:xfrm>
          <a:prstGeom prst="bentConnector3">
            <a:avLst>
              <a:gd fmla="val 35430" name="adj1"/>
            </a:avLst>
          </a:prstGeom>
          <a:noFill/>
          <a:ln cap="flat" cmpd="sng" w="76200">
            <a:solidFill>
              <a:srgbClr val="4C1130"/>
            </a:solidFill>
            <a:prstDash val="solid"/>
            <a:round/>
            <a:headEnd len="med" w="med" type="none"/>
            <a:tailEnd len="med" w="med" type="none"/>
          </a:ln>
        </p:spPr>
      </p:cxnSp>
      <p:cxnSp>
        <p:nvCxnSpPr>
          <p:cNvPr id="413" name="Google Shape;413;p56"/>
          <p:cNvCxnSpPr/>
          <p:nvPr/>
        </p:nvCxnSpPr>
        <p:spPr>
          <a:xfrm flipH="1" rot="10800000">
            <a:off x="983400" y="447550"/>
            <a:ext cx="10522800" cy="198900"/>
          </a:xfrm>
          <a:prstGeom prst="bentConnector3">
            <a:avLst>
              <a:gd fmla="val 35112"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17" name="Shape 417"/>
        <p:cNvGrpSpPr/>
        <p:nvPr/>
      </p:nvGrpSpPr>
      <p:grpSpPr>
        <a:xfrm>
          <a:off x="0" y="0"/>
          <a:ext cx="0" cy="0"/>
          <a:chOff x="0" y="0"/>
          <a:chExt cx="0" cy="0"/>
        </a:xfrm>
      </p:grpSpPr>
      <p:sp>
        <p:nvSpPr>
          <p:cNvPr id="418" name="Google Shape;418;p57"/>
          <p:cNvSpPr txBox="1"/>
          <p:nvPr>
            <p:ph type="title"/>
          </p:nvPr>
        </p:nvSpPr>
        <p:spPr>
          <a:xfrm>
            <a:off x="5584375" y="341625"/>
            <a:ext cx="60693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Paper </a:t>
            </a:r>
            <a:r>
              <a:rPr lang="en-US"/>
              <a:t>Survey Collection</a:t>
            </a:r>
            <a:endParaRPr/>
          </a:p>
        </p:txBody>
      </p:sp>
      <p:sp>
        <p:nvSpPr>
          <p:cNvPr id="419" name="Google Shape;419;p57"/>
          <p:cNvSpPr txBox="1"/>
          <p:nvPr>
            <p:ph idx="1" type="body"/>
          </p:nvPr>
        </p:nvSpPr>
        <p:spPr>
          <a:xfrm>
            <a:off x="685800" y="1634625"/>
            <a:ext cx="10820400" cy="45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200"/>
              <a:buFont typeface="Arial"/>
              <a:buNone/>
            </a:pPr>
            <a:r>
              <a:rPr b="1" lang="en-US" sz="2400">
                <a:solidFill>
                  <a:srgbClr val="FFFF00"/>
                </a:solidFill>
              </a:rPr>
              <a:t>Steps for Collection of 2023 BoS Sheltered Count Paper Surveys:</a:t>
            </a:r>
            <a:endParaRPr sz="2400">
              <a:solidFill>
                <a:srgbClr val="FFFF00"/>
              </a:solidFill>
            </a:endParaRPr>
          </a:p>
          <a:p>
            <a:pPr indent="0" lvl="0" marL="0" rtl="0" algn="l">
              <a:spcBef>
                <a:spcPts val="0"/>
              </a:spcBef>
              <a:spcAft>
                <a:spcPts val="0"/>
              </a:spcAft>
              <a:buNone/>
            </a:pPr>
            <a:r>
              <a:t/>
            </a:r>
            <a:endParaRPr b="1"/>
          </a:p>
          <a:p>
            <a:pPr indent="-368300" lvl="0" marL="457200" rtl="0" algn="l">
              <a:spcBef>
                <a:spcPts val="0"/>
              </a:spcBef>
              <a:spcAft>
                <a:spcPts val="0"/>
              </a:spcAft>
              <a:buSzPts val="2200"/>
              <a:buAutoNum type="arabicPeriod"/>
            </a:pPr>
            <a:r>
              <a:rPr lang="en-US"/>
              <a:t>C</a:t>
            </a:r>
            <a:r>
              <a:rPr lang="en-US"/>
              <a:t>ollect all of the survey forms from your housing programs, volunteers and leads.</a:t>
            </a:r>
            <a:endParaRPr/>
          </a:p>
          <a:p>
            <a:pPr indent="0" lvl="0" marL="457200" rtl="0" algn="l">
              <a:spcBef>
                <a:spcPts val="0"/>
              </a:spcBef>
              <a:spcAft>
                <a:spcPts val="0"/>
              </a:spcAft>
              <a:buNone/>
            </a:pPr>
            <a:r>
              <a:t/>
            </a:r>
            <a:endParaRPr/>
          </a:p>
          <a:p>
            <a:pPr indent="-368300" lvl="0" marL="457200" rtl="0" algn="l">
              <a:spcBef>
                <a:spcPts val="0"/>
              </a:spcBef>
              <a:spcAft>
                <a:spcPts val="0"/>
              </a:spcAft>
              <a:buSzPts val="2200"/>
              <a:buAutoNum type="arabicPeriod"/>
            </a:pPr>
            <a:r>
              <a:rPr lang="en-US"/>
              <a:t>Sort them by Type:</a:t>
            </a:r>
            <a:endParaRPr/>
          </a:p>
          <a:p>
            <a:pPr indent="-355600" lvl="1" marL="914400" rtl="0" algn="l">
              <a:spcBef>
                <a:spcPts val="0"/>
              </a:spcBef>
              <a:spcAft>
                <a:spcPts val="0"/>
              </a:spcAft>
              <a:buSzPts val="2000"/>
              <a:buAutoNum type="alphaLcPeriod"/>
            </a:pPr>
            <a:r>
              <a:rPr lang="en-US"/>
              <a:t>ES &amp; TH surveys (and if participating.. for Youth Supplemental Surveys attach to the matching BoS PIT Survey… DO NOT SEPARATE!)</a:t>
            </a:r>
            <a:endParaRPr/>
          </a:p>
          <a:p>
            <a:pPr indent="-355600" lvl="1" marL="914400" rtl="0" algn="l">
              <a:spcBef>
                <a:spcPts val="0"/>
              </a:spcBef>
              <a:spcAft>
                <a:spcPts val="0"/>
              </a:spcAft>
              <a:buSzPts val="2000"/>
              <a:buAutoNum type="alphaLcPeriod"/>
            </a:pPr>
            <a:r>
              <a:rPr lang="en-US"/>
              <a:t>RRH &amp; PSH count forms (If participating, attach YSS forms to these as well. There will be no corresponding BoS PIT Survey.)</a:t>
            </a:r>
            <a:endParaRPr/>
          </a:p>
          <a:p>
            <a:pPr indent="0" lvl="0" marL="457200" rtl="0" algn="l">
              <a:spcBef>
                <a:spcPts val="0"/>
              </a:spcBef>
              <a:spcAft>
                <a:spcPts val="0"/>
              </a:spcAft>
              <a:buNone/>
            </a:pPr>
            <a:r>
              <a:t/>
            </a:r>
            <a:endParaRPr/>
          </a:p>
          <a:p>
            <a:pPr indent="-368300" lvl="0" marL="457200" rtl="0" algn="l">
              <a:spcBef>
                <a:spcPts val="0"/>
              </a:spcBef>
              <a:spcAft>
                <a:spcPts val="0"/>
              </a:spcAft>
              <a:buSzPts val="2200"/>
              <a:buAutoNum type="arabicPeriod"/>
            </a:pPr>
            <a:r>
              <a:rPr lang="en-US"/>
              <a:t>Add CCH cover sheets. (I will be providing these with the surveys.)</a:t>
            </a:r>
            <a:endParaRPr/>
          </a:p>
        </p:txBody>
      </p:sp>
      <p:cxnSp>
        <p:nvCxnSpPr>
          <p:cNvPr id="420" name="Google Shape;420;p57"/>
          <p:cNvCxnSpPr/>
          <p:nvPr/>
        </p:nvCxnSpPr>
        <p:spPr>
          <a:xfrm>
            <a:off x="436375" y="1307875"/>
            <a:ext cx="10866900" cy="167700"/>
          </a:xfrm>
          <a:prstGeom prst="bentConnector3">
            <a:avLst>
              <a:gd fmla="val 46472" name="adj1"/>
            </a:avLst>
          </a:prstGeom>
          <a:noFill/>
          <a:ln cap="flat" cmpd="sng" w="76200">
            <a:solidFill>
              <a:srgbClr val="4C1130"/>
            </a:solidFill>
            <a:prstDash val="solid"/>
            <a:round/>
            <a:headEnd len="med" w="med" type="none"/>
            <a:tailEnd len="med" w="med" type="none"/>
          </a:ln>
        </p:spPr>
      </p:cxnSp>
      <p:cxnSp>
        <p:nvCxnSpPr>
          <p:cNvPr id="421" name="Google Shape;421;p57"/>
          <p:cNvCxnSpPr/>
          <p:nvPr/>
        </p:nvCxnSpPr>
        <p:spPr>
          <a:xfrm flipH="1" rot="10800000">
            <a:off x="428725" y="491150"/>
            <a:ext cx="10882200" cy="251400"/>
          </a:xfrm>
          <a:prstGeom prst="bentConnector3">
            <a:avLst>
              <a:gd fmla="val 46702"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25" name="Shape 425"/>
        <p:cNvGrpSpPr/>
        <p:nvPr/>
      </p:nvGrpSpPr>
      <p:grpSpPr>
        <a:xfrm>
          <a:off x="0" y="0"/>
          <a:ext cx="0" cy="0"/>
          <a:chOff x="0" y="0"/>
          <a:chExt cx="0" cy="0"/>
        </a:xfrm>
      </p:grpSpPr>
      <p:sp>
        <p:nvSpPr>
          <p:cNvPr id="426" name="Google Shape;426;p58"/>
          <p:cNvSpPr txBox="1"/>
          <p:nvPr>
            <p:ph type="title"/>
          </p:nvPr>
        </p:nvSpPr>
        <p:spPr>
          <a:xfrm>
            <a:off x="5584375" y="341625"/>
            <a:ext cx="60693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Paper Survey Collection</a:t>
            </a:r>
            <a:endParaRPr/>
          </a:p>
        </p:txBody>
      </p:sp>
      <p:sp>
        <p:nvSpPr>
          <p:cNvPr id="427" name="Google Shape;427;p58"/>
          <p:cNvSpPr txBox="1"/>
          <p:nvPr>
            <p:ph idx="1" type="body"/>
          </p:nvPr>
        </p:nvSpPr>
        <p:spPr>
          <a:xfrm>
            <a:off x="685800" y="1634625"/>
            <a:ext cx="10820400" cy="45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200"/>
              <a:buFont typeface="Arial"/>
              <a:buNone/>
            </a:pPr>
            <a:r>
              <a:rPr b="1" lang="en-US" sz="2400">
                <a:solidFill>
                  <a:srgbClr val="FFFF00"/>
                </a:solidFill>
              </a:rPr>
              <a:t>Steps for Collection of 2023 BoS Sheltered Count Paper Surveys:</a:t>
            </a:r>
            <a:endParaRPr sz="2400">
              <a:solidFill>
                <a:srgbClr val="FFFF00"/>
              </a:solidFill>
            </a:endParaRPr>
          </a:p>
          <a:p>
            <a:pPr indent="0" lvl="0" marL="0" rtl="0" algn="l">
              <a:spcBef>
                <a:spcPts val="0"/>
              </a:spcBef>
              <a:spcAft>
                <a:spcPts val="0"/>
              </a:spcAft>
              <a:buNone/>
            </a:pPr>
            <a:r>
              <a:t/>
            </a:r>
            <a:endParaRPr b="1"/>
          </a:p>
          <a:p>
            <a:pPr indent="-368300" lvl="0" marL="457200" marR="0" rtl="0" algn="l">
              <a:lnSpc>
                <a:spcPct val="90000"/>
              </a:lnSpc>
              <a:spcBef>
                <a:spcPts val="0"/>
              </a:spcBef>
              <a:spcAft>
                <a:spcPts val="0"/>
              </a:spcAft>
              <a:buSzPts val="2200"/>
              <a:buAutoNum type="arabicPeriod" startAt="4"/>
            </a:pPr>
            <a:r>
              <a:rPr lang="en-US"/>
              <a:t>Agencies/Orgs/Volunteers should be instructed to turn in all surveys to you </a:t>
            </a:r>
            <a:r>
              <a:rPr b="1" lang="en-US" u="sng"/>
              <a:t>ASAP or by EOB Wednesday February 1st, 2023</a:t>
            </a:r>
            <a:r>
              <a:rPr lang="en-US"/>
              <a:t>. </a:t>
            </a:r>
            <a:endParaRPr/>
          </a:p>
          <a:p>
            <a:pPr indent="-355600" lvl="1" marL="914400" marR="0" rtl="0" algn="l">
              <a:lnSpc>
                <a:spcPct val="90000"/>
              </a:lnSpc>
              <a:spcBef>
                <a:spcPts val="0"/>
              </a:spcBef>
              <a:spcAft>
                <a:spcPts val="0"/>
              </a:spcAft>
              <a:buSzPts val="2000"/>
              <a:buAutoNum type="alphaLcPeriod"/>
            </a:pPr>
            <a:r>
              <a:rPr lang="en-US"/>
              <a:t>This gives agencies a week to collect surveys and time to organize and send.</a:t>
            </a:r>
            <a:endParaRPr/>
          </a:p>
          <a:p>
            <a:pPr indent="0" lvl="0" marL="914400" marR="0" rtl="0" algn="l">
              <a:lnSpc>
                <a:spcPct val="90000"/>
              </a:lnSpc>
              <a:spcBef>
                <a:spcPts val="0"/>
              </a:spcBef>
              <a:spcAft>
                <a:spcPts val="0"/>
              </a:spcAft>
              <a:buNone/>
            </a:pPr>
            <a:r>
              <a:t/>
            </a:r>
            <a:endParaRPr/>
          </a:p>
          <a:p>
            <a:pPr indent="-368300" lvl="0" marL="457200" marR="0" rtl="0" algn="l">
              <a:lnSpc>
                <a:spcPct val="90000"/>
              </a:lnSpc>
              <a:spcBef>
                <a:spcPts val="0"/>
              </a:spcBef>
              <a:spcAft>
                <a:spcPts val="0"/>
              </a:spcAft>
              <a:buSzPts val="2200"/>
              <a:buAutoNum type="arabicPeriod" startAt="4"/>
            </a:pPr>
            <a:r>
              <a:rPr lang="en-US"/>
              <a:t>Please complete cover letters and turn all surveys into me ASAP or by </a:t>
            </a:r>
            <a:r>
              <a:rPr b="1" lang="en-US" u="sng"/>
              <a:t>EOB Friday February 10th, 2023</a:t>
            </a:r>
            <a:r>
              <a:rPr lang="en-US"/>
              <a:t>. </a:t>
            </a:r>
            <a:endParaRPr/>
          </a:p>
        </p:txBody>
      </p:sp>
      <p:cxnSp>
        <p:nvCxnSpPr>
          <p:cNvPr id="428" name="Google Shape;428;p58"/>
          <p:cNvCxnSpPr/>
          <p:nvPr/>
        </p:nvCxnSpPr>
        <p:spPr>
          <a:xfrm>
            <a:off x="436375" y="1307875"/>
            <a:ext cx="10866900" cy="167700"/>
          </a:xfrm>
          <a:prstGeom prst="bentConnector3">
            <a:avLst>
              <a:gd fmla="val 46472" name="adj1"/>
            </a:avLst>
          </a:prstGeom>
          <a:noFill/>
          <a:ln cap="flat" cmpd="sng" w="76200">
            <a:solidFill>
              <a:srgbClr val="4C1130"/>
            </a:solidFill>
            <a:prstDash val="solid"/>
            <a:round/>
            <a:headEnd len="med" w="med" type="none"/>
            <a:tailEnd len="med" w="med" type="none"/>
          </a:ln>
        </p:spPr>
      </p:cxnSp>
      <p:cxnSp>
        <p:nvCxnSpPr>
          <p:cNvPr id="429" name="Google Shape;429;p58"/>
          <p:cNvCxnSpPr/>
          <p:nvPr/>
        </p:nvCxnSpPr>
        <p:spPr>
          <a:xfrm flipH="1" rot="10800000">
            <a:off x="428725" y="491150"/>
            <a:ext cx="10882200" cy="251400"/>
          </a:xfrm>
          <a:prstGeom prst="bentConnector3">
            <a:avLst>
              <a:gd fmla="val 46702"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33" name="Shape 433"/>
        <p:cNvGrpSpPr/>
        <p:nvPr/>
      </p:nvGrpSpPr>
      <p:grpSpPr>
        <a:xfrm>
          <a:off x="0" y="0"/>
          <a:ext cx="0" cy="0"/>
          <a:chOff x="0" y="0"/>
          <a:chExt cx="0" cy="0"/>
        </a:xfrm>
      </p:grpSpPr>
      <p:sp>
        <p:nvSpPr>
          <p:cNvPr id="434" name="Google Shape;434;p59"/>
          <p:cNvSpPr txBox="1"/>
          <p:nvPr>
            <p:ph type="title"/>
          </p:nvPr>
        </p:nvSpPr>
        <p:spPr>
          <a:xfrm>
            <a:off x="2504250" y="317123"/>
            <a:ext cx="8610600" cy="129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4000"/>
              <a:buNone/>
            </a:pPr>
            <a:r>
              <a:rPr lang="en-US"/>
              <a:t>Survey Collection</a:t>
            </a:r>
            <a:endParaRPr/>
          </a:p>
        </p:txBody>
      </p:sp>
      <p:sp>
        <p:nvSpPr>
          <p:cNvPr id="435" name="Google Shape;435;p59"/>
          <p:cNvSpPr txBox="1"/>
          <p:nvPr>
            <p:ph idx="1" type="body"/>
          </p:nvPr>
        </p:nvSpPr>
        <p:spPr>
          <a:xfrm>
            <a:off x="436375" y="1933650"/>
            <a:ext cx="11577300" cy="45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200"/>
              <a:buFont typeface="Arial"/>
              <a:buNone/>
            </a:pPr>
            <a:r>
              <a:rPr b="1" lang="en-US" sz="2400">
                <a:solidFill>
                  <a:srgbClr val="FFFF00"/>
                </a:solidFill>
              </a:rPr>
              <a:t>Steps for </a:t>
            </a:r>
            <a:r>
              <a:rPr b="1" lang="en-US" sz="2400">
                <a:solidFill>
                  <a:srgbClr val="FFFF00"/>
                </a:solidFill>
              </a:rPr>
              <a:t> Collection of 2023 BoS Sheltered Count Surveys</a:t>
            </a:r>
            <a:r>
              <a:rPr b="1" lang="en-US" sz="2400">
                <a:solidFill>
                  <a:srgbClr val="FFFF00"/>
                </a:solidFill>
              </a:rPr>
              <a:t>, Continued:</a:t>
            </a:r>
            <a:endParaRPr sz="2400">
              <a:solidFill>
                <a:srgbClr val="FFFF00"/>
              </a:solidFill>
            </a:endParaRPr>
          </a:p>
          <a:p>
            <a:pPr indent="0" lvl="0" marL="0" rtl="0" algn="l">
              <a:spcBef>
                <a:spcPts val="0"/>
              </a:spcBef>
              <a:spcAft>
                <a:spcPts val="0"/>
              </a:spcAft>
              <a:buNone/>
            </a:pPr>
            <a:r>
              <a:t/>
            </a:r>
            <a:endParaRPr b="1"/>
          </a:p>
          <a:p>
            <a:pPr indent="-368300" lvl="0" marL="457200" marR="0" rtl="0" algn="l">
              <a:lnSpc>
                <a:spcPct val="90000"/>
              </a:lnSpc>
              <a:spcBef>
                <a:spcPts val="0"/>
              </a:spcBef>
              <a:spcAft>
                <a:spcPts val="0"/>
              </a:spcAft>
              <a:buSzPts val="2200"/>
              <a:buAutoNum type="arabicPeriod" startAt="4"/>
            </a:pPr>
            <a:r>
              <a:rPr lang="en-US"/>
              <a:t>Either scan surveys and email them (including YSS) to me securely </a:t>
            </a:r>
            <a:r>
              <a:rPr lang="en-US" u="sng">
                <a:solidFill>
                  <a:srgbClr val="9FC5E8"/>
                </a:solidFill>
                <a:hlinkClick r:id="rId3">
                  <a:extLst>
                    <a:ext uri="{A12FA001-AC4F-418D-AE19-62706E023703}">
                      <ahyp:hlinkClr val="tx"/>
                    </a:ext>
                  </a:extLst>
                </a:hlinkClick>
              </a:rPr>
              <a:t>shayes@coloradocoalition.org</a:t>
            </a:r>
            <a:r>
              <a:rPr lang="en-US"/>
              <a:t> (preferred), fax them to my attention (303-298-1021), or mail them to me. </a:t>
            </a:r>
            <a:endParaRPr/>
          </a:p>
          <a:p>
            <a:pPr indent="0" lvl="0" marL="914400" marR="0" rtl="0" algn="l">
              <a:lnSpc>
                <a:spcPct val="90000"/>
              </a:lnSpc>
              <a:spcBef>
                <a:spcPts val="0"/>
              </a:spcBef>
              <a:spcAft>
                <a:spcPts val="0"/>
              </a:spcAft>
              <a:buNone/>
            </a:pPr>
            <a:r>
              <a:rPr lang="en-US"/>
              <a:t>Colorado Coalition for the Homeless: </a:t>
            </a:r>
            <a:endParaRPr/>
          </a:p>
          <a:p>
            <a:pPr indent="0" lvl="0" marL="914400" marR="0" rtl="0" algn="l">
              <a:lnSpc>
                <a:spcPct val="90000"/>
              </a:lnSpc>
              <a:spcBef>
                <a:spcPts val="0"/>
              </a:spcBef>
              <a:spcAft>
                <a:spcPts val="0"/>
              </a:spcAft>
              <a:buNone/>
            </a:pPr>
            <a:r>
              <a:rPr lang="en-US" sz="2000"/>
              <a:t>ATTN: </a:t>
            </a:r>
            <a:r>
              <a:rPr lang="en-US"/>
              <a:t>Shawn Hayes</a:t>
            </a:r>
            <a:endParaRPr/>
          </a:p>
          <a:p>
            <a:pPr indent="0" lvl="0" marL="914400" marR="0" rtl="0" algn="l">
              <a:lnSpc>
                <a:spcPct val="90000"/>
              </a:lnSpc>
              <a:spcBef>
                <a:spcPts val="0"/>
              </a:spcBef>
              <a:spcAft>
                <a:spcPts val="0"/>
              </a:spcAft>
              <a:buNone/>
            </a:pPr>
            <a:r>
              <a:rPr lang="en-US"/>
              <a:t>2111 Champa Street</a:t>
            </a:r>
            <a:endParaRPr/>
          </a:p>
          <a:p>
            <a:pPr indent="0" lvl="0" marL="914400" marR="0" rtl="0" algn="l">
              <a:lnSpc>
                <a:spcPct val="90000"/>
              </a:lnSpc>
              <a:spcBef>
                <a:spcPts val="0"/>
              </a:spcBef>
              <a:spcAft>
                <a:spcPts val="0"/>
              </a:spcAft>
              <a:buNone/>
            </a:pPr>
            <a:r>
              <a:rPr lang="en-US"/>
              <a:t>Denver, CO 80205</a:t>
            </a:r>
            <a:endParaRPr/>
          </a:p>
          <a:p>
            <a:pPr indent="0" lvl="0" marL="914400" marR="0" rtl="0" algn="l">
              <a:lnSpc>
                <a:spcPct val="90000"/>
              </a:lnSpc>
              <a:spcBef>
                <a:spcPts val="0"/>
              </a:spcBef>
              <a:spcAft>
                <a:spcPts val="0"/>
              </a:spcAft>
              <a:buNone/>
            </a:pPr>
            <a:r>
              <a:t/>
            </a:r>
            <a:endParaRPr/>
          </a:p>
          <a:p>
            <a:pPr indent="0" lvl="0" marL="914400" marR="0" rtl="0" algn="l">
              <a:lnSpc>
                <a:spcPct val="90000"/>
              </a:lnSpc>
              <a:spcBef>
                <a:spcPts val="0"/>
              </a:spcBef>
              <a:spcAft>
                <a:spcPts val="0"/>
              </a:spcAft>
              <a:buNone/>
            </a:pPr>
            <a:r>
              <a:t/>
            </a:r>
            <a:endParaRPr/>
          </a:p>
          <a:p>
            <a:pPr indent="0" lvl="0" marL="914400" marR="0" rtl="0" algn="l">
              <a:lnSpc>
                <a:spcPct val="90000"/>
              </a:lnSpc>
              <a:spcBef>
                <a:spcPts val="0"/>
              </a:spcBef>
              <a:spcAft>
                <a:spcPts val="0"/>
              </a:spcAft>
              <a:buNone/>
            </a:pPr>
            <a:r>
              <a:t/>
            </a:r>
            <a:endParaRPr/>
          </a:p>
          <a:p>
            <a:pPr indent="-368300" lvl="0" marL="457200" marR="0" rtl="0" algn="l">
              <a:lnSpc>
                <a:spcPct val="90000"/>
              </a:lnSpc>
              <a:spcBef>
                <a:spcPts val="0"/>
              </a:spcBef>
              <a:spcAft>
                <a:spcPts val="0"/>
              </a:spcAft>
              <a:buSzPts val="2200"/>
              <a:buAutoNum type="arabicPeriod" startAt="4"/>
            </a:pPr>
            <a:r>
              <a:rPr lang="en-US"/>
              <a:t>Make sure </a:t>
            </a:r>
            <a:r>
              <a:rPr lang="en-US" u="sng"/>
              <a:t>always to keep copies for your record</a:t>
            </a:r>
            <a:r>
              <a:rPr lang="en-US"/>
              <a:t>! This is especially important in case any surveys are lost in scanning or mailing!</a:t>
            </a:r>
            <a:endParaRPr/>
          </a:p>
        </p:txBody>
      </p:sp>
      <p:cxnSp>
        <p:nvCxnSpPr>
          <p:cNvPr id="436" name="Google Shape;436;p59"/>
          <p:cNvCxnSpPr/>
          <p:nvPr/>
        </p:nvCxnSpPr>
        <p:spPr>
          <a:xfrm>
            <a:off x="436375" y="1307875"/>
            <a:ext cx="10866900" cy="167700"/>
          </a:xfrm>
          <a:prstGeom prst="bentConnector3">
            <a:avLst>
              <a:gd fmla="val 56697" name="adj1"/>
            </a:avLst>
          </a:prstGeom>
          <a:noFill/>
          <a:ln cap="flat" cmpd="sng" w="76200">
            <a:solidFill>
              <a:srgbClr val="4C1130"/>
            </a:solidFill>
            <a:prstDash val="solid"/>
            <a:round/>
            <a:headEnd len="med" w="med" type="none"/>
            <a:tailEnd len="med" w="med" type="none"/>
          </a:ln>
        </p:spPr>
      </p:cxnSp>
      <p:cxnSp>
        <p:nvCxnSpPr>
          <p:cNvPr id="437" name="Google Shape;437;p59"/>
          <p:cNvCxnSpPr/>
          <p:nvPr/>
        </p:nvCxnSpPr>
        <p:spPr>
          <a:xfrm flipH="1" rot="10800000">
            <a:off x="428725" y="491150"/>
            <a:ext cx="10882200" cy="251400"/>
          </a:xfrm>
          <a:prstGeom prst="bentConnector3">
            <a:avLst>
              <a:gd fmla="val 56688" name="adj1"/>
            </a:avLst>
          </a:prstGeom>
          <a:noFill/>
          <a:ln cap="flat" cmpd="sng" w="76200">
            <a:solidFill>
              <a:srgbClr val="4C1130"/>
            </a:solidFill>
            <a:prstDash val="solid"/>
            <a:round/>
            <a:headEnd len="med" w="med" type="none"/>
            <a:tailEnd len="med" w="med" type="none"/>
          </a:ln>
        </p:spPr>
      </p:cxnSp>
      <p:pic>
        <p:nvPicPr>
          <p:cNvPr id="438" name="Google Shape;438;p59"/>
          <p:cNvPicPr preferRelativeResize="0"/>
          <p:nvPr/>
        </p:nvPicPr>
        <p:blipFill rotWithShape="1">
          <a:blip r:embed="rId4">
            <a:alphaModFix/>
          </a:blip>
          <a:srcRect b="0" l="0" r="0" t="0"/>
          <a:stretch/>
        </p:blipFill>
        <p:spPr>
          <a:xfrm>
            <a:off x="8808175" y="3269826"/>
            <a:ext cx="2306675" cy="22639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42" name="Shape 442"/>
        <p:cNvGrpSpPr/>
        <p:nvPr/>
      </p:nvGrpSpPr>
      <p:grpSpPr>
        <a:xfrm>
          <a:off x="0" y="0"/>
          <a:ext cx="0" cy="0"/>
          <a:chOff x="0" y="0"/>
          <a:chExt cx="0" cy="0"/>
        </a:xfrm>
      </p:grpSpPr>
      <p:sp>
        <p:nvSpPr>
          <p:cNvPr id="443" name="Google Shape;443;p60"/>
          <p:cNvSpPr txBox="1"/>
          <p:nvPr>
            <p:ph type="title"/>
          </p:nvPr>
        </p:nvSpPr>
        <p:spPr>
          <a:xfrm>
            <a:off x="466425" y="219075"/>
            <a:ext cx="3864900" cy="12930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1100"/>
              <a:buFont typeface="Arial"/>
              <a:buNone/>
            </a:pPr>
            <a:r>
              <a:rPr b="0" i="0" lang="en-US" sz="4000" u="none" cap="none" strike="noStrike">
                <a:solidFill>
                  <a:schemeClr val="lt1"/>
                </a:solidFill>
                <a:latin typeface="Century Gothic"/>
                <a:ea typeface="Century Gothic"/>
                <a:cs typeface="Century Gothic"/>
                <a:sym typeface="Century Gothic"/>
              </a:rPr>
              <a:t>Make Copies!</a:t>
            </a:r>
            <a:endParaRPr/>
          </a:p>
        </p:txBody>
      </p:sp>
      <p:sp>
        <p:nvSpPr>
          <p:cNvPr id="444" name="Google Shape;444;p60"/>
          <p:cNvSpPr txBox="1"/>
          <p:nvPr>
            <p:ph idx="1" type="body"/>
          </p:nvPr>
        </p:nvSpPr>
        <p:spPr>
          <a:xfrm>
            <a:off x="435900" y="2057375"/>
            <a:ext cx="11320200" cy="4024200"/>
          </a:xfrm>
          <a:prstGeom prst="rect">
            <a:avLst/>
          </a:prstGeom>
          <a:noFill/>
          <a:ln>
            <a:noFill/>
          </a:ln>
        </p:spPr>
        <p:txBody>
          <a:bodyPr anchorCtr="0" anchor="t" bIns="91425" lIns="91425" spcFirstLastPara="1" rIns="91425" wrap="square" tIns="91425">
            <a:noAutofit/>
          </a:bodyPr>
          <a:lstStyle/>
          <a:p>
            <a:pPr indent="-158750" lvl="0" marL="228600" marR="0" rtl="0" algn="l">
              <a:lnSpc>
                <a:spcPct val="100000"/>
              </a:lnSpc>
              <a:spcBef>
                <a:spcPts val="0"/>
              </a:spcBef>
              <a:spcAft>
                <a:spcPts val="0"/>
              </a:spcAft>
              <a:buClr>
                <a:schemeClr val="dk1"/>
              </a:buClr>
              <a:buSzPts val="1100"/>
              <a:buFont typeface="Arial"/>
              <a:buNone/>
            </a:pPr>
            <a:r>
              <a:rPr b="0" i="0" lang="en-US" sz="2200" u="none" cap="none" strike="noStrike">
                <a:solidFill>
                  <a:schemeClr val="lt1"/>
                </a:solidFill>
                <a:latin typeface="Century Gothic"/>
                <a:ea typeface="Century Gothic"/>
                <a:cs typeface="Century Gothic"/>
                <a:sym typeface="Century Gothic"/>
              </a:rPr>
              <a:t>4. </a:t>
            </a:r>
            <a:r>
              <a:rPr lang="en-US"/>
              <a:t>Again, don’t </a:t>
            </a:r>
            <a:r>
              <a:rPr b="0" i="0" lang="en-US" sz="2200" u="none" cap="none" strike="noStrike">
                <a:solidFill>
                  <a:schemeClr val="lt1"/>
                </a:solidFill>
                <a:latin typeface="Century Gothic"/>
                <a:ea typeface="Century Gothic"/>
                <a:cs typeface="Century Gothic"/>
                <a:sym typeface="Century Gothic"/>
              </a:rPr>
              <a:t>forget to save copies of all survey forms for your local CoC planning group!</a:t>
            </a:r>
            <a:endParaRPr/>
          </a:p>
        </p:txBody>
      </p:sp>
      <p:pic>
        <p:nvPicPr>
          <p:cNvPr id="445" name="Google Shape;445;p60"/>
          <p:cNvPicPr preferRelativeResize="0"/>
          <p:nvPr/>
        </p:nvPicPr>
        <p:blipFill rotWithShape="1">
          <a:blip r:embed="rId3">
            <a:alphaModFix/>
          </a:blip>
          <a:srcRect b="0" l="0" r="0" t="0"/>
          <a:stretch/>
        </p:blipFill>
        <p:spPr>
          <a:xfrm>
            <a:off x="3365800" y="2698800"/>
            <a:ext cx="5460375" cy="3904175"/>
          </a:xfrm>
          <a:prstGeom prst="rect">
            <a:avLst/>
          </a:prstGeom>
          <a:noFill/>
          <a:ln>
            <a:noFill/>
          </a:ln>
        </p:spPr>
      </p:pic>
      <p:cxnSp>
        <p:nvCxnSpPr>
          <p:cNvPr id="446" name="Google Shape;446;p60"/>
          <p:cNvCxnSpPr/>
          <p:nvPr/>
        </p:nvCxnSpPr>
        <p:spPr>
          <a:xfrm flipH="1" rot="10800000">
            <a:off x="497625" y="1138213"/>
            <a:ext cx="10382700" cy="197400"/>
          </a:xfrm>
          <a:prstGeom prst="bentConnector3">
            <a:avLst>
              <a:gd fmla="val 38110" name="adj1"/>
            </a:avLst>
          </a:prstGeom>
          <a:noFill/>
          <a:ln cap="flat" cmpd="sng" w="76200">
            <a:solidFill>
              <a:srgbClr val="4C1130"/>
            </a:solidFill>
            <a:prstDash val="solid"/>
            <a:round/>
            <a:headEnd len="med" w="med" type="none"/>
            <a:tailEnd len="med" w="med" type="none"/>
          </a:ln>
        </p:spPr>
      </p:cxnSp>
      <p:cxnSp>
        <p:nvCxnSpPr>
          <p:cNvPr id="447" name="Google Shape;447;p60"/>
          <p:cNvCxnSpPr/>
          <p:nvPr/>
        </p:nvCxnSpPr>
        <p:spPr>
          <a:xfrm>
            <a:off x="466425" y="270075"/>
            <a:ext cx="10445100" cy="146400"/>
          </a:xfrm>
          <a:prstGeom prst="bentConnector3">
            <a:avLst>
              <a:gd fmla="val 38181"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51" name="Shape 451"/>
        <p:cNvGrpSpPr/>
        <p:nvPr/>
      </p:nvGrpSpPr>
      <p:grpSpPr>
        <a:xfrm>
          <a:off x="0" y="0"/>
          <a:ext cx="0" cy="0"/>
          <a:chOff x="0" y="0"/>
          <a:chExt cx="0" cy="0"/>
        </a:xfrm>
      </p:grpSpPr>
      <p:sp>
        <p:nvSpPr>
          <p:cNvPr id="452" name="Google Shape;452;p61"/>
          <p:cNvSpPr txBox="1"/>
          <p:nvPr>
            <p:ph type="title"/>
          </p:nvPr>
        </p:nvSpPr>
        <p:spPr>
          <a:xfrm>
            <a:off x="2895600" y="764373"/>
            <a:ext cx="8610600" cy="12930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chemeClr val="lt1"/>
              </a:buClr>
              <a:buSzPts val="4000"/>
              <a:buFont typeface="Century Gothic"/>
              <a:buNone/>
            </a:pPr>
            <a:r>
              <a:rPr b="0" i="0" lang="en-US" sz="4000" u="none" cap="none" strike="noStrike">
                <a:solidFill>
                  <a:schemeClr val="lt1"/>
                </a:solidFill>
                <a:latin typeface="Century Gothic"/>
                <a:ea typeface="Century Gothic"/>
                <a:cs typeface="Century Gothic"/>
                <a:sym typeface="Century Gothic"/>
              </a:rPr>
              <a:t>Questions or </a:t>
            </a:r>
            <a:r>
              <a:rPr lang="en-US"/>
              <a:t>Considerations</a:t>
            </a:r>
            <a:r>
              <a:rPr b="0" i="0" lang="en-US" sz="4000" u="none" cap="none" strike="noStrike">
                <a:solidFill>
                  <a:schemeClr val="lt1"/>
                </a:solidFill>
                <a:latin typeface="Century Gothic"/>
                <a:ea typeface="Century Gothic"/>
                <a:cs typeface="Century Gothic"/>
                <a:sym typeface="Century Gothic"/>
              </a:rPr>
              <a:t>?</a:t>
            </a:r>
            <a:endParaRPr/>
          </a:p>
        </p:txBody>
      </p:sp>
      <p:pic>
        <p:nvPicPr>
          <p:cNvPr id="453" name="Google Shape;453;p61"/>
          <p:cNvPicPr preferRelativeResize="0"/>
          <p:nvPr/>
        </p:nvPicPr>
        <p:blipFill rotWithShape="1">
          <a:blip r:embed="rId3">
            <a:alphaModFix/>
          </a:blip>
          <a:srcRect b="0" l="0" r="0" t="0"/>
          <a:stretch/>
        </p:blipFill>
        <p:spPr>
          <a:xfrm>
            <a:off x="1600175" y="2057373"/>
            <a:ext cx="8991655" cy="449582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57" name="Shape 457"/>
        <p:cNvGrpSpPr/>
        <p:nvPr/>
      </p:nvGrpSpPr>
      <p:grpSpPr>
        <a:xfrm>
          <a:off x="0" y="0"/>
          <a:ext cx="0" cy="0"/>
          <a:chOff x="0" y="0"/>
          <a:chExt cx="0" cy="0"/>
        </a:xfrm>
      </p:grpSpPr>
      <p:sp>
        <p:nvSpPr>
          <p:cNvPr id="458" name="Google Shape;458;p62"/>
          <p:cNvSpPr txBox="1"/>
          <p:nvPr>
            <p:ph type="title"/>
          </p:nvPr>
        </p:nvSpPr>
        <p:spPr>
          <a:xfrm>
            <a:off x="1790700" y="201224"/>
            <a:ext cx="8610600" cy="8433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4000"/>
              <a:buFont typeface="Century Gothic"/>
              <a:buNone/>
            </a:pPr>
            <a:r>
              <a:rPr b="0" i="0" lang="en-US" sz="4000" u="none" cap="none" strike="noStrike">
                <a:solidFill>
                  <a:schemeClr val="lt1"/>
                </a:solidFill>
                <a:latin typeface="Century Gothic"/>
                <a:ea typeface="Century Gothic"/>
                <a:cs typeface="Century Gothic"/>
                <a:sym typeface="Century Gothic"/>
              </a:rPr>
              <a:t>Contact Information</a:t>
            </a:r>
            <a:endParaRPr/>
          </a:p>
        </p:txBody>
      </p:sp>
      <p:sp>
        <p:nvSpPr>
          <p:cNvPr id="459" name="Google Shape;459;p62"/>
          <p:cNvSpPr txBox="1"/>
          <p:nvPr/>
        </p:nvSpPr>
        <p:spPr>
          <a:xfrm>
            <a:off x="3205200" y="2056275"/>
            <a:ext cx="5781600" cy="4153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Shawn Hayes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Balance of State Continuum of Care Coordinator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Colorado Coalition for the Homeless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2111 Champa Street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Denver, CO 80205</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Main: 303-293-2217</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Direct: 303-312-9651</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Email:</a:t>
            </a:r>
            <a:r>
              <a:rPr b="0" i="0" lang="en-US" sz="1800" u="none" cap="none" strike="noStrike">
                <a:solidFill>
                  <a:srgbClr val="F6B26B"/>
                </a:solidFill>
                <a:latin typeface="Century Gothic"/>
                <a:ea typeface="Century Gothic"/>
                <a:cs typeface="Century Gothic"/>
                <a:sym typeface="Century Gothic"/>
              </a:rPr>
              <a:t> </a:t>
            </a:r>
            <a:r>
              <a:rPr b="0" i="0" lang="en-US" sz="1800" u="sng" cap="none" strike="noStrike">
                <a:solidFill>
                  <a:srgbClr val="FFFF00"/>
                </a:solidFill>
                <a:latin typeface="Century Gothic"/>
                <a:ea typeface="Century Gothic"/>
                <a:cs typeface="Century Gothic"/>
                <a:sym typeface="Century Gothic"/>
                <a:hlinkClick r:id="rId3">
                  <a:extLst>
                    <a:ext uri="{A12FA001-AC4F-418D-AE19-62706E023703}">
                      <ahyp:hlinkClr val="tx"/>
                    </a:ext>
                  </a:extLst>
                </a:hlinkClick>
              </a:rPr>
              <a:t>shayes@coloradocoalition.org</a:t>
            </a:r>
            <a:r>
              <a:rPr lang="en-US" sz="1800">
                <a:solidFill>
                  <a:srgbClr val="FFFF00"/>
                </a:solidFill>
                <a:latin typeface="Century Gothic"/>
                <a:ea typeface="Century Gothic"/>
                <a:cs typeface="Century Gothic"/>
                <a:sym typeface="Century Gothic"/>
              </a:rPr>
              <a:t> </a:t>
            </a:r>
            <a:r>
              <a:rPr lang="en-US" sz="1800">
                <a:solidFill>
                  <a:schemeClr val="lt1"/>
                </a:solidFill>
                <a:latin typeface="Century Gothic"/>
                <a:ea typeface="Century Gothic"/>
                <a:cs typeface="Century Gothic"/>
                <a:sym typeface="Century Gothic"/>
              </a:rPr>
              <a:t>(preferred)</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Website: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Main: </a:t>
            </a:r>
            <a:r>
              <a:rPr b="0" i="0" lang="en-US" sz="1800" u="sng" cap="none" strike="noStrike">
                <a:solidFill>
                  <a:srgbClr val="FFFF00"/>
                </a:solidFill>
                <a:latin typeface="Century Gothic"/>
                <a:ea typeface="Century Gothic"/>
                <a:cs typeface="Century Gothic"/>
                <a:sym typeface="Century Gothic"/>
                <a:hlinkClick r:id="rId4">
                  <a:extLst>
                    <a:ext uri="{A12FA001-AC4F-418D-AE19-62706E023703}">
                      <ahyp:hlinkClr val="tx"/>
                    </a:ext>
                  </a:extLst>
                </a:hlinkClick>
              </a:rPr>
              <a:t>https://www.coloradocoalition.org/COBoSCoC</a:t>
            </a:r>
            <a:r>
              <a:rPr b="0" i="0" lang="en-US" sz="1800" u="none" cap="none" strike="noStrike">
                <a:solidFill>
                  <a:srgbClr val="FFFF00"/>
                </a:solidFill>
                <a:latin typeface="Century Gothic"/>
                <a:ea typeface="Century Gothic"/>
                <a:cs typeface="Century Gothic"/>
                <a:sym typeface="Century Gothic"/>
              </a:rPr>
              <a:t> </a:t>
            </a:r>
            <a:endParaRPr b="0" i="0" sz="1800" u="none" cap="none" strike="noStrike">
              <a:solidFill>
                <a:srgbClr val="FFFF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rPr b="0" i="0" lang="en-US" sz="1800" u="none" cap="none" strike="noStrike">
                <a:solidFill>
                  <a:schemeClr val="lt1"/>
                </a:solidFill>
                <a:latin typeface="Century Gothic"/>
                <a:ea typeface="Century Gothic"/>
                <a:cs typeface="Century Gothic"/>
                <a:sym typeface="Century Gothic"/>
              </a:rPr>
              <a:t>PIT Count Specific: </a:t>
            </a:r>
            <a:r>
              <a:rPr b="0" i="0" lang="en-US" sz="1800" u="sng" cap="none" strike="noStrike">
                <a:solidFill>
                  <a:srgbClr val="FFFF00"/>
                </a:solidFill>
                <a:latin typeface="Century Gothic"/>
                <a:ea typeface="Century Gothic"/>
                <a:cs typeface="Century Gothic"/>
                <a:sym typeface="Century Gothic"/>
                <a:hlinkClick r:id="rId5">
                  <a:extLst>
                    <a:ext uri="{A12FA001-AC4F-418D-AE19-62706E023703}">
                      <ahyp:hlinkClr val="tx"/>
                    </a:ext>
                  </a:extLst>
                </a:hlinkClick>
              </a:rPr>
              <a:t>https://www.coloradocoalition.org/BoSCoCPITHIC</a:t>
            </a:r>
            <a:r>
              <a:rPr b="0" i="0" lang="en-US" sz="1800" u="none" cap="none" strike="noStrike">
                <a:solidFill>
                  <a:srgbClr val="F6B26B"/>
                </a:solidFill>
                <a:latin typeface="Century Gothic"/>
                <a:ea typeface="Century Gothic"/>
                <a:cs typeface="Century Gothic"/>
                <a:sym typeface="Century Gothic"/>
              </a:rPr>
              <a:t>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60" name="Google Shape;460;p62"/>
          <p:cNvSpPr txBox="1"/>
          <p:nvPr/>
        </p:nvSpPr>
        <p:spPr>
          <a:xfrm>
            <a:off x="3205200" y="1117175"/>
            <a:ext cx="5781600" cy="9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For questions about the 2023 Balance of State Continuum of Care Point in Time Sheltered and Unsheltered Count Contact:</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96" name="Shape 96"/>
        <p:cNvGrpSpPr/>
        <p:nvPr/>
      </p:nvGrpSpPr>
      <p:grpSpPr>
        <a:xfrm>
          <a:off x="0" y="0"/>
          <a:ext cx="0" cy="0"/>
          <a:chOff x="0" y="0"/>
          <a:chExt cx="0" cy="0"/>
        </a:xfrm>
      </p:grpSpPr>
      <p:sp>
        <p:nvSpPr>
          <p:cNvPr id="97" name="Google Shape;97;p18"/>
          <p:cNvSpPr txBox="1"/>
          <p:nvPr>
            <p:ph type="title"/>
          </p:nvPr>
        </p:nvSpPr>
        <p:spPr>
          <a:xfrm>
            <a:off x="1061075" y="332613"/>
            <a:ext cx="9791100" cy="1587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entury Gothic"/>
              <a:buNone/>
            </a:pPr>
            <a:r>
              <a:rPr b="1" i="0" lang="en-US" sz="4800" u="none" cap="none" strike="noStrike">
                <a:solidFill>
                  <a:schemeClr val="lt1"/>
                </a:solidFill>
              </a:rPr>
              <a:t>INTRO TO THE 202</a:t>
            </a:r>
            <a:r>
              <a:rPr b="1" lang="en-US" sz="4800"/>
              <a:t>3</a:t>
            </a:r>
            <a:r>
              <a:rPr b="1" i="0" lang="en-US" sz="4800" u="none" cap="none" strike="noStrike">
                <a:solidFill>
                  <a:schemeClr val="lt1"/>
                </a:solidFill>
              </a:rPr>
              <a:t> PIT COUNT</a:t>
            </a:r>
            <a:br>
              <a:rPr b="1" i="0" lang="en-US" sz="4800" u="none" cap="none" strike="noStrike">
                <a:solidFill>
                  <a:schemeClr val="lt1"/>
                </a:solidFill>
              </a:rPr>
            </a:br>
            <a:r>
              <a:rPr b="0" i="0" lang="en-US" sz="1400" u="none" cap="none" strike="noStrike">
                <a:solidFill>
                  <a:schemeClr val="lt1"/>
                </a:solidFill>
                <a:latin typeface="Century Gothic"/>
                <a:ea typeface="Century Gothic"/>
                <a:cs typeface="Century Gothic"/>
                <a:sym typeface="Century Gothic"/>
              </a:rPr>
              <a:t>(PLEASE SEE THE “POINT-IN-TIME COUNT FACT SHEET” FOR MORE IN-DEPTH INFORMATION.)</a:t>
            </a:r>
            <a:br>
              <a:rPr b="0" i="0" lang="en-US" sz="1300" u="none" cap="none" strike="noStrike">
                <a:solidFill>
                  <a:schemeClr val="lt1"/>
                </a:solidFill>
                <a:latin typeface="Century Gothic"/>
                <a:ea typeface="Century Gothic"/>
                <a:cs typeface="Century Gothic"/>
                <a:sym typeface="Century Gothic"/>
              </a:rPr>
            </a:br>
            <a:endParaRPr/>
          </a:p>
        </p:txBody>
      </p:sp>
      <p:sp>
        <p:nvSpPr>
          <p:cNvPr id="98" name="Google Shape;98;p18"/>
          <p:cNvSpPr txBox="1"/>
          <p:nvPr>
            <p:ph idx="1" type="body"/>
          </p:nvPr>
        </p:nvSpPr>
        <p:spPr>
          <a:xfrm>
            <a:off x="685800" y="2258301"/>
            <a:ext cx="10820400" cy="369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lt1"/>
              </a:buClr>
              <a:buSzPts val="2200"/>
              <a:buFont typeface="Arial"/>
              <a:buNone/>
            </a:pPr>
            <a:r>
              <a:rPr b="0" i="0" lang="en-US" sz="2400" u="none" cap="none" strike="noStrike">
                <a:solidFill>
                  <a:schemeClr val="lt1"/>
                </a:solidFill>
                <a:latin typeface="Century Gothic"/>
                <a:ea typeface="Century Gothic"/>
                <a:cs typeface="Century Gothic"/>
                <a:sym typeface="Century Gothic"/>
              </a:rPr>
              <a:t>A point-in-time (PIT) count is an annual survey of the number and characteristics of homeless persons at a single point in time, i.e., on a single night in January.</a:t>
            </a:r>
            <a:endParaRPr sz="2400"/>
          </a:p>
          <a:p>
            <a:pPr indent="0" lvl="0" marL="0" marR="0" rtl="0" algn="l">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p:txBody>
      </p:sp>
      <p:pic>
        <p:nvPicPr>
          <p:cNvPr id="99" name="Google Shape;99;p18"/>
          <p:cNvPicPr preferRelativeResize="0"/>
          <p:nvPr/>
        </p:nvPicPr>
        <p:blipFill rotWithShape="1">
          <a:blip r:embed="rId3">
            <a:alphaModFix/>
          </a:blip>
          <a:srcRect b="0" l="0" r="0" t="0"/>
          <a:stretch/>
        </p:blipFill>
        <p:spPr>
          <a:xfrm>
            <a:off x="4783913" y="3761919"/>
            <a:ext cx="2624168" cy="2548360"/>
          </a:xfrm>
          <a:prstGeom prst="rect">
            <a:avLst/>
          </a:prstGeom>
          <a:noFill/>
          <a:ln>
            <a:noFill/>
          </a:ln>
        </p:spPr>
      </p:pic>
      <p:cxnSp>
        <p:nvCxnSpPr>
          <p:cNvPr id="100" name="Google Shape;100;p18"/>
          <p:cNvCxnSpPr/>
          <p:nvPr/>
        </p:nvCxnSpPr>
        <p:spPr>
          <a:xfrm flipH="1" rot="10800000">
            <a:off x="1092275" y="1357113"/>
            <a:ext cx="10382700" cy="197400"/>
          </a:xfrm>
          <a:prstGeom prst="bentConnector3">
            <a:avLst>
              <a:gd fmla="val 89812" name="adj1"/>
            </a:avLst>
          </a:prstGeom>
          <a:noFill/>
          <a:ln cap="flat" cmpd="sng" w="76200">
            <a:solidFill>
              <a:srgbClr val="4C1130"/>
            </a:solidFill>
            <a:prstDash val="solid"/>
            <a:round/>
            <a:headEnd len="med" w="med" type="none"/>
            <a:tailEnd len="med" w="med" type="none"/>
          </a:ln>
        </p:spPr>
      </p:cxnSp>
      <p:cxnSp>
        <p:nvCxnSpPr>
          <p:cNvPr id="101" name="Google Shape;101;p18"/>
          <p:cNvCxnSpPr/>
          <p:nvPr/>
        </p:nvCxnSpPr>
        <p:spPr>
          <a:xfrm>
            <a:off x="1061075" y="186225"/>
            <a:ext cx="10445100" cy="146400"/>
          </a:xfrm>
          <a:prstGeom prst="bentConnector3">
            <a:avLst>
              <a:gd fmla="val 89512"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64" name="Shape 464"/>
        <p:cNvGrpSpPr/>
        <p:nvPr/>
      </p:nvGrpSpPr>
      <p:grpSpPr>
        <a:xfrm>
          <a:off x="0" y="0"/>
          <a:ext cx="0" cy="0"/>
          <a:chOff x="0" y="0"/>
          <a:chExt cx="0" cy="0"/>
        </a:xfrm>
      </p:grpSpPr>
      <p:sp>
        <p:nvSpPr>
          <p:cNvPr id="465" name="Google Shape;465;p63"/>
          <p:cNvSpPr txBox="1"/>
          <p:nvPr>
            <p:ph type="title"/>
          </p:nvPr>
        </p:nvSpPr>
        <p:spPr>
          <a:xfrm>
            <a:off x="1255200" y="0"/>
            <a:ext cx="9681600" cy="14028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4000"/>
              <a:buFont typeface="Century Gothic"/>
              <a:buNone/>
            </a:pPr>
            <a:r>
              <a:rPr lang="en-US"/>
              <a:t>Youth YSS &amp; Optional Unsheltered Count </a:t>
            </a:r>
            <a:r>
              <a:rPr b="0" i="0" lang="en-US" sz="4000" u="none" cap="none" strike="noStrike">
                <a:solidFill>
                  <a:schemeClr val="lt1"/>
                </a:solidFill>
                <a:latin typeface="Century Gothic"/>
                <a:ea typeface="Century Gothic"/>
                <a:cs typeface="Century Gothic"/>
                <a:sym typeface="Century Gothic"/>
              </a:rPr>
              <a:t>Contact Information</a:t>
            </a:r>
            <a:endParaRPr/>
          </a:p>
        </p:txBody>
      </p:sp>
      <p:sp>
        <p:nvSpPr>
          <p:cNvPr id="466" name="Google Shape;466;p63"/>
          <p:cNvSpPr txBox="1"/>
          <p:nvPr/>
        </p:nvSpPr>
        <p:spPr>
          <a:xfrm>
            <a:off x="6085200" y="2207050"/>
            <a:ext cx="5522700" cy="4466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2400">
                <a:solidFill>
                  <a:schemeClr val="lt1"/>
                </a:solidFill>
                <a:latin typeface="Century Gothic"/>
                <a:ea typeface="Century Gothic"/>
                <a:cs typeface="Century Gothic"/>
                <a:sym typeface="Century Gothic"/>
              </a:rPr>
              <a:t>Kippi Clausen</a:t>
            </a:r>
            <a:endParaRPr sz="24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US" sz="2400">
                <a:solidFill>
                  <a:schemeClr val="lt1"/>
                </a:solidFill>
                <a:latin typeface="Century Gothic"/>
                <a:ea typeface="Century Gothic"/>
                <a:cs typeface="Century Gothic"/>
                <a:sym typeface="Century Gothic"/>
              </a:rPr>
              <a:t>Unfolding Directions, LLC</a:t>
            </a:r>
            <a:endParaRPr sz="24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US" sz="2400">
                <a:solidFill>
                  <a:schemeClr val="lt1"/>
                </a:solidFill>
                <a:latin typeface="Century Gothic"/>
                <a:ea typeface="Century Gothic"/>
                <a:cs typeface="Century Gothic"/>
                <a:sym typeface="Century Gothic"/>
              </a:rPr>
              <a:t>Phone: 303-521-8968</a:t>
            </a:r>
            <a:endParaRPr sz="24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US" sz="2400">
                <a:solidFill>
                  <a:schemeClr val="lt1"/>
                </a:solidFill>
                <a:latin typeface="Century Gothic"/>
                <a:ea typeface="Century Gothic"/>
                <a:cs typeface="Century Gothic"/>
                <a:sym typeface="Century Gothic"/>
              </a:rPr>
              <a:t>Email:</a:t>
            </a:r>
            <a:r>
              <a:rPr lang="en-US" sz="2400">
                <a:solidFill>
                  <a:srgbClr val="F6B26B"/>
                </a:solidFill>
                <a:latin typeface="Century Gothic"/>
                <a:ea typeface="Century Gothic"/>
                <a:cs typeface="Century Gothic"/>
                <a:sym typeface="Century Gothic"/>
              </a:rPr>
              <a:t> </a:t>
            </a:r>
            <a:r>
              <a:rPr lang="en-US" sz="2400" u="sng">
                <a:solidFill>
                  <a:srgbClr val="FFFF00"/>
                </a:solidFill>
                <a:latin typeface="Century Gothic"/>
                <a:ea typeface="Century Gothic"/>
                <a:cs typeface="Century Gothic"/>
                <a:sym typeface="Century Gothic"/>
              </a:rPr>
              <a:t>kippi@unfoldingdirections.com</a:t>
            </a:r>
            <a:endParaRPr sz="2400" u="sng">
              <a:solidFill>
                <a:srgbClr val="FFFF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US" sz="2400">
                <a:solidFill>
                  <a:schemeClr val="lt1"/>
                </a:solidFill>
                <a:latin typeface="Century Gothic"/>
                <a:ea typeface="Century Gothic"/>
                <a:cs typeface="Century Gothic"/>
                <a:sym typeface="Century Gothic"/>
              </a:rPr>
              <a:t>Website:</a:t>
            </a:r>
            <a:r>
              <a:rPr lang="en-US" sz="2400">
                <a:solidFill>
                  <a:srgbClr val="F6B26B"/>
                </a:solidFill>
                <a:latin typeface="Century Gothic"/>
                <a:ea typeface="Century Gothic"/>
                <a:cs typeface="Century Gothic"/>
                <a:sym typeface="Century Gothic"/>
              </a:rPr>
              <a:t> </a:t>
            </a:r>
            <a:r>
              <a:rPr lang="en-US" sz="2400" u="sng">
                <a:solidFill>
                  <a:srgbClr val="FFFF00"/>
                </a:solidFill>
                <a:latin typeface="Century Gothic"/>
                <a:ea typeface="Century Gothic"/>
                <a:cs typeface="Century Gothic"/>
                <a:sym typeface="Century Gothic"/>
              </a:rPr>
              <a:t>www.unfoldingdirections.com</a:t>
            </a:r>
            <a:endParaRPr sz="2400">
              <a:solidFill>
                <a:srgbClr val="FFFF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sz="1800">
              <a:solidFill>
                <a:schemeClr val="lt1"/>
              </a:solidFill>
              <a:latin typeface="Century Gothic"/>
              <a:ea typeface="Century Gothic"/>
              <a:cs typeface="Century Gothic"/>
              <a:sym typeface="Century Gothic"/>
            </a:endParaRPr>
          </a:p>
        </p:txBody>
      </p:sp>
      <p:sp>
        <p:nvSpPr>
          <p:cNvPr id="467" name="Google Shape;467;p63"/>
          <p:cNvSpPr txBox="1"/>
          <p:nvPr/>
        </p:nvSpPr>
        <p:spPr>
          <a:xfrm>
            <a:off x="6085300" y="1216450"/>
            <a:ext cx="5522700" cy="990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To help get an accurate and detailed count of youth experiencing homelessness in your county, contact:</a:t>
            </a:r>
            <a:endParaRPr b="1" i="0" sz="1800" u="none" cap="none" strike="noStrike">
              <a:solidFill>
                <a:schemeClr val="lt1"/>
              </a:solidFill>
              <a:latin typeface="Century Gothic"/>
              <a:ea typeface="Century Gothic"/>
              <a:cs typeface="Century Gothic"/>
              <a:sym typeface="Century Gothic"/>
            </a:endParaRPr>
          </a:p>
        </p:txBody>
      </p:sp>
      <p:sp>
        <p:nvSpPr>
          <p:cNvPr id="468" name="Google Shape;468;p63"/>
          <p:cNvSpPr txBox="1"/>
          <p:nvPr/>
        </p:nvSpPr>
        <p:spPr>
          <a:xfrm>
            <a:off x="500725" y="2155550"/>
            <a:ext cx="5365800" cy="4466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latin typeface="Century Gothic"/>
                <a:ea typeface="Century Gothic"/>
                <a:cs typeface="Century Gothic"/>
                <a:sym typeface="Century Gothic"/>
              </a:rPr>
              <a:t>Brittany Wade</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latin typeface="Century Gothic"/>
                <a:ea typeface="Century Gothic"/>
                <a:cs typeface="Century Gothic"/>
                <a:sym typeface="Century Gothic"/>
              </a:rPr>
              <a:t>Division of Housing (DOH)</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latin typeface="Century Gothic"/>
                <a:ea typeface="Century Gothic"/>
                <a:cs typeface="Century Gothic"/>
                <a:sym typeface="Century Gothic"/>
              </a:rPr>
              <a:t>Department of Local Local Affairs (DOLA)</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latin typeface="Century Gothic"/>
                <a:ea typeface="Century Gothic"/>
                <a:cs typeface="Century Gothic"/>
                <a:sym typeface="Century Gothic"/>
              </a:rPr>
              <a:t>Office of Homeless Initiatives (OHS)</a:t>
            </a:r>
            <a:br>
              <a:rPr b="0" i="0" lang="en-US" sz="1800" u="none" cap="none" strike="noStrike">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Office of Homeless Youth Services (OHYS)</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rPr lang="en-US" sz="1800">
                <a:solidFill>
                  <a:schemeClr val="lt1"/>
                </a:solidFill>
                <a:latin typeface="Century Gothic"/>
                <a:ea typeface="Century Gothic"/>
                <a:cs typeface="Century Gothic"/>
                <a:sym typeface="Century Gothic"/>
              </a:rPr>
              <a:t>Cell: 720.670.4633</a:t>
            </a:r>
            <a:br>
              <a:rPr b="0" i="0" lang="en-US" sz="1800" u="none" cap="none" strike="noStrike">
                <a:solidFill>
                  <a:schemeClr val="lt1"/>
                </a:solidFill>
                <a:latin typeface="Century Gothic"/>
                <a:ea typeface="Century Gothic"/>
                <a:cs typeface="Century Gothic"/>
                <a:sym typeface="Century Gothic"/>
              </a:rPr>
            </a:br>
            <a:r>
              <a:rPr b="0" i="0" lang="en-US" sz="1800" u="none" cap="none" strike="noStrike">
                <a:solidFill>
                  <a:schemeClr val="lt1"/>
                </a:solidFill>
                <a:latin typeface="Century Gothic"/>
                <a:ea typeface="Century Gothic"/>
                <a:cs typeface="Century Gothic"/>
                <a:sym typeface="Century Gothic"/>
              </a:rPr>
              <a:t>Email: </a:t>
            </a:r>
            <a:r>
              <a:rPr lang="en-US" sz="1800" u="sng">
                <a:solidFill>
                  <a:srgbClr val="FFFF00"/>
                </a:solidFill>
                <a:latin typeface="Century Gothic"/>
                <a:ea typeface="Century Gothic"/>
                <a:cs typeface="Century Gothic"/>
                <a:sym typeface="Century Gothic"/>
                <a:hlinkClick r:id="rId3">
                  <a:extLst>
                    <a:ext uri="{A12FA001-AC4F-418D-AE19-62706E023703}">
                      <ahyp:hlinkClr val="tx"/>
                    </a:ext>
                  </a:extLst>
                </a:hlinkClick>
              </a:rPr>
              <a:t>brittany.wade</a:t>
            </a:r>
            <a:r>
              <a:rPr b="0" i="0" lang="en-US" sz="1800" u="sng" cap="none" strike="noStrike">
                <a:solidFill>
                  <a:srgbClr val="FFFF00"/>
                </a:solidFill>
                <a:latin typeface="Century Gothic"/>
                <a:ea typeface="Century Gothic"/>
                <a:cs typeface="Century Gothic"/>
                <a:sym typeface="Century Gothic"/>
                <a:hlinkClick r:id="rId4">
                  <a:extLst>
                    <a:ext uri="{A12FA001-AC4F-418D-AE19-62706E023703}">
                      <ahyp:hlinkClr val="tx"/>
                    </a:ext>
                  </a:extLst>
                </a:hlinkClick>
              </a:rPr>
              <a:t>@state.co.us </a:t>
            </a:r>
            <a:endParaRPr b="0" i="0" sz="1800" u="none" cap="none" strike="noStrike">
              <a:solidFill>
                <a:srgbClr val="FFFF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rPr b="0" i="0" lang="en-US" sz="1800" u="none" cap="none" strike="noStrike">
                <a:solidFill>
                  <a:schemeClr val="lt1"/>
                </a:solidFill>
                <a:latin typeface="Century Gothic"/>
                <a:ea typeface="Century Gothic"/>
                <a:cs typeface="Century Gothic"/>
                <a:sym typeface="Century Gothic"/>
              </a:rPr>
              <a:t>Website: </a:t>
            </a:r>
            <a:r>
              <a:rPr b="0" i="0" lang="en-US" sz="1800" u="sng" cap="none" strike="noStrike">
                <a:solidFill>
                  <a:srgbClr val="FFFF00"/>
                </a:solidFill>
                <a:latin typeface="Century Gothic"/>
                <a:ea typeface="Century Gothic"/>
                <a:cs typeface="Century Gothic"/>
                <a:sym typeface="Century Gothic"/>
                <a:hlinkClick r:id="rId5">
                  <a:extLst>
                    <a:ext uri="{A12FA001-AC4F-418D-AE19-62706E023703}">
                      <ahyp:hlinkClr val="tx"/>
                    </a:ext>
                  </a:extLst>
                </a:hlinkClick>
              </a:rPr>
              <a:t>https://www.colorado.gov/pacific/dola/office-homeless-youth-services-ohys</a:t>
            </a:r>
            <a:r>
              <a:rPr b="0" i="0" lang="en-US" sz="1800" u="none" cap="none" strike="noStrike">
                <a:solidFill>
                  <a:srgbClr val="FFFF00"/>
                </a:solidFill>
                <a:latin typeface="Century Gothic"/>
                <a:ea typeface="Century Gothic"/>
                <a:cs typeface="Century Gothic"/>
                <a:sym typeface="Century Gothic"/>
              </a:rPr>
              <a:t> </a:t>
            </a:r>
            <a:endParaRPr b="0" i="0" sz="1800" u="none" cap="none" strike="noStrike">
              <a:solidFill>
                <a:srgbClr val="FFFF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rPr lang="en-US" sz="1600">
                <a:solidFill>
                  <a:srgbClr val="FFFFFF"/>
                </a:solidFill>
              </a:rPr>
              <a:t>Click to the next slide for information on the optional youth unsheltered count.</a:t>
            </a:r>
            <a:endParaRPr sz="1600">
              <a:solidFill>
                <a:srgbClr val="FFFFFF"/>
              </a:solidFill>
            </a:endParaRPr>
          </a:p>
        </p:txBody>
      </p:sp>
      <p:sp>
        <p:nvSpPr>
          <p:cNvPr id="469" name="Google Shape;469;p63"/>
          <p:cNvSpPr txBox="1"/>
          <p:nvPr/>
        </p:nvSpPr>
        <p:spPr>
          <a:xfrm>
            <a:off x="500725" y="1216450"/>
            <a:ext cx="5365800" cy="9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For questions about the Youth Supplemental Survey &amp; Unsheltered Count Contact:</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73" name="Shape 473"/>
        <p:cNvGrpSpPr/>
        <p:nvPr/>
      </p:nvGrpSpPr>
      <p:grpSpPr>
        <a:xfrm>
          <a:off x="0" y="0"/>
          <a:ext cx="0" cy="0"/>
          <a:chOff x="0" y="0"/>
          <a:chExt cx="0" cy="0"/>
        </a:xfrm>
      </p:grpSpPr>
      <p:sp>
        <p:nvSpPr>
          <p:cNvPr id="474" name="Google Shape;474;p64"/>
          <p:cNvSpPr txBox="1"/>
          <p:nvPr>
            <p:ph type="title"/>
          </p:nvPr>
        </p:nvSpPr>
        <p:spPr>
          <a:xfrm>
            <a:off x="1790700" y="201224"/>
            <a:ext cx="8610600" cy="8433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4000"/>
              <a:buFont typeface="Century Gothic"/>
              <a:buNone/>
            </a:pPr>
            <a:r>
              <a:rPr lang="en-US"/>
              <a:t>Additional Resource</a:t>
            </a:r>
            <a:r>
              <a:rPr b="0" i="0" lang="en-US" sz="4000" u="none" cap="none" strike="noStrike">
                <a:solidFill>
                  <a:schemeClr val="lt1"/>
                </a:solidFill>
                <a:latin typeface="Century Gothic"/>
                <a:ea typeface="Century Gothic"/>
                <a:cs typeface="Century Gothic"/>
                <a:sym typeface="Century Gothic"/>
              </a:rPr>
              <a:t> Information</a:t>
            </a:r>
            <a:endParaRPr/>
          </a:p>
        </p:txBody>
      </p:sp>
      <p:sp>
        <p:nvSpPr>
          <p:cNvPr id="475" name="Google Shape;475;p64"/>
          <p:cNvSpPr txBox="1"/>
          <p:nvPr/>
        </p:nvSpPr>
        <p:spPr>
          <a:xfrm>
            <a:off x="288625" y="1983625"/>
            <a:ext cx="5781600" cy="41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Century Gothic"/>
              <a:buNone/>
            </a:pPr>
            <a:r>
              <a:rPr lang="en-US" sz="1800">
                <a:solidFill>
                  <a:schemeClr val="lt1"/>
                </a:solidFill>
                <a:latin typeface="Century Gothic"/>
                <a:ea typeface="Century Gothic"/>
                <a:cs typeface="Century Gothic"/>
                <a:sym typeface="Century Gothic"/>
              </a:rPr>
              <a:t>The following is a list of County-level emergency management websites, telephone (office and 24 hour), emails and sms/text alert systems in Colorado.</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rPr lang="en-US" sz="1800">
                <a:solidFill>
                  <a:schemeClr val="lt1"/>
                </a:solidFill>
                <a:latin typeface="Century Gothic"/>
                <a:ea typeface="Century Gothic"/>
                <a:cs typeface="Century Gothic"/>
                <a:sym typeface="Century Gothic"/>
              </a:rPr>
              <a:t>To best stay informed before, during and after a disaster you are encouraged to monitor a number of information sources, including systems such as local emergency services websites, warning sirens, SMS or text alert systems, local/national media outlets, and local government sources. </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200"/>
              <a:buFont typeface="Arial"/>
              <a:buNone/>
            </a:pPr>
            <a:r>
              <a:rPr lang="en-US" sz="1800" u="sng">
                <a:solidFill>
                  <a:srgbClr val="FFFF00"/>
                </a:solidFill>
                <a:latin typeface="Century Gothic"/>
                <a:ea typeface="Century Gothic"/>
                <a:cs typeface="Century Gothic"/>
                <a:sym typeface="Century Gothic"/>
                <a:hlinkClick r:id="rId3">
                  <a:extLst>
                    <a:ext uri="{A12FA001-AC4F-418D-AE19-62706E023703}">
                      <ahyp:hlinkClr val="tx"/>
                    </a:ext>
                  </a:extLst>
                </a:hlinkClick>
              </a:rPr>
              <a:t>https://www.colorado.gov/pacific/dhsem/local-emergency-managers</a:t>
            </a:r>
            <a:r>
              <a:rPr lang="en-US" sz="1800">
                <a:solidFill>
                  <a:srgbClr val="FFFF00"/>
                </a:solidFill>
                <a:latin typeface="Century Gothic"/>
                <a:ea typeface="Century Gothic"/>
                <a:cs typeface="Century Gothic"/>
                <a:sym typeface="Century Gothic"/>
              </a:rPr>
              <a:t> </a:t>
            </a:r>
            <a:endParaRPr sz="1800">
              <a:solidFill>
                <a:srgbClr val="FFFF00"/>
              </a:solidFill>
              <a:latin typeface="Century Gothic"/>
              <a:ea typeface="Century Gothic"/>
              <a:cs typeface="Century Gothic"/>
              <a:sym typeface="Century Gothic"/>
            </a:endParaRPr>
          </a:p>
        </p:txBody>
      </p:sp>
      <p:sp>
        <p:nvSpPr>
          <p:cNvPr id="476" name="Google Shape;476;p64"/>
          <p:cNvSpPr txBox="1"/>
          <p:nvPr/>
        </p:nvSpPr>
        <p:spPr>
          <a:xfrm>
            <a:off x="6523050" y="1983625"/>
            <a:ext cx="5365800" cy="4466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latin typeface="Century Gothic"/>
                <a:ea typeface="Century Gothic"/>
                <a:cs typeface="Century Gothic"/>
                <a:sym typeface="Century Gothic"/>
              </a:rPr>
              <a:t>Public health agencies provide a variety of services, ranging from Community and Behavioral Health to Environmental Quality.</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US" sz="1800">
                <a:solidFill>
                  <a:schemeClr val="lt1"/>
                </a:solidFill>
                <a:latin typeface="Century Gothic"/>
                <a:ea typeface="Century Gothic"/>
                <a:cs typeface="Century Gothic"/>
                <a:sym typeface="Century Gothic"/>
              </a:rPr>
              <a:t>They can also assist communities in following best practices when conducting PIT Counts.</a:t>
            </a:r>
            <a:endParaRPr sz="1800">
              <a:solidFill>
                <a:schemeClr val="lt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400"/>
              <a:buFont typeface="Arial"/>
              <a:buNone/>
            </a:pPr>
            <a:r>
              <a:t/>
            </a:r>
            <a:endParaRPr sz="1800">
              <a:solidFill>
                <a:schemeClr val="lt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400"/>
              <a:buFont typeface="Arial"/>
              <a:buNone/>
            </a:pPr>
            <a:r>
              <a:t/>
            </a:r>
            <a:endParaRPr sz="18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US" sz="1800" u="sng">
                <a:solidFill>
                  <a:srgbClr val="FFFF00"/>
                </a:solidFill>
                <a:latin typeface="Century Gothic"/>
                <a:ea typeface="Century Gothic"/>
                <a:cs typeface="Century Gothic"/>
                <a:sym typeface="Century Gothic"/>
                <a:hlinkClick r:id="rId4">
                  <a:extLst>
                    <a:ext uri="{A12FA001-AC4F-418D-AE19-62706E023703}">
                      <ahyp:hlinkClr val="tx"/>
                    </a:ext>
                  </a:extLst>
                </a:hlinkClick>
              </a:rPr>
              <a:t>https://cdphe.colorado.gov/public-information/find-your-local-public-health-agency</a:t>
            </a:r>
            <a:r>
              <a:rPr lang="en-US" sz="1800">
                <a:solidFill>
                  <a:srgbClr val="FFFF00"/>
                </a:solidFill>
                <a:latin typeface="Century Gothic"/>
                <a:ea typeface="Century Gothic"/>
                <a:cs typeface="Century Gothic"/>
                <a:sym typeface="Century Gothic"/>
              </a:rPr>
              <a:t> </a:t>
            </a:r>
            <a:endParaRPr sz="1600">
              <a:solidFill>
                <a:srgbClr val="FFFF00"/>
              </a:solidFill>
            </a:endParaRPr>
          </a:p>
        </p:txBody>
      </p:sp>
      <p:sp>
        <p:nvSpPr>
          <p:cNvPr id="477" name="Google Shape;477;p64"/>
          <p:cNvSpPr txBox="1"/>
          <p:nvPr/>
        </p:nvSpPr>
        <p:spPr>
          <a:xfrm>
            <a:off x="288625" y="1044525"/>
            <a:ext cx="5781600" cy="9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Local Emergency </a:t>
            </a:r>
            <a:endParaRPr b="1" sz="18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Managers</a:t>
            </a:r>
            <a:endParaRPr b="1" i="0" sz="1800" u="none" cap="none" strike="noStrike">
              <a:solidFill>
                <a:schemeClr val="lt1"/>
              </a:solidFill>
              <a:latin typeface="Century Gothic"/>
              <a:ea typeface="Century Gothic"/>
              <a:cs typeface="Century Gothic"/>
              <a:sym typeface="Century Gothic"/>
            </a:endParaRPr>
          </a:p>
        </p:txBody>
      </p:sp>
      <p:sp>
        <p:nvSpPr>
          <p:cNvPr id="478" name="Google Shape;478;p64"/>
          <p:cNvSpPr txBox="1"/>
          <p:nvPr/>
        </p:nvSpPr>
        <p:spPr>
          <a:xfrm>
            <a:off x="6523050" y="1044525"/>
            <a:ext cx="5365800" cy="9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Find your local </a:t>
            </a:r>
            <a:endParaRPr b="1" sz="18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2200"/>
              <a:buFont typeface="Arial"/>
              <a:buNone/>
            </a:pPr>
            <a:r>
              <a:rPr b="1" lang="en-US" sz="1800">
                <a:solidFill>
                  <a:schemeClr val="lt1"/>
                </a:solidFill>
                <a:latin typeface="Century Gothic"/>
                <a:ea typeface="Century Gothic"/>
                <a:cs typeface="Century Gothic"/>
                <a:sym typeface="Century Gothic"/>
              </a:rPr>
              <a:t>public health agency</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482" name="Shape 482"/>
        <p:cNvGrpSpPr/>
        <p:nvPr/>
      </p:nvGrpSpPr>
      <p:grpSpPr>
        <a:xfrm>
          <a:off x="0" y="0"/>
          <a:ext cx="0" cy="0"/>
          <a:chOff x="0" y="0"/>
          <a:chExt cx="0" cy="0"/>
        </a:xfrm>
      </p:grpSpPr>
      <p:sp>
        <p:nvSpPr>
          <p:cNvPr id="483" name="Google Shape;483;p65"/>
          <p:cNvSpPr txBox="1"/>
          <p:nvPr>
            <p:ph type="title"/>
          </p:nvPr>
        </p:nvSpPr>
        <p:spPr>
          <a:xfrm>
            <a:off x="1053500" y="1490575"/>
            <a:ext cx="10176300" cy="4045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lt1"/>
              </a:buClr>
              <a:buSzPts val="4000"/>
              <a:buFont typeface="Century Gothic"/>
              <a:buNone/>
            </a:pPr>
            <a:r>
              <a:rPr lang="en-US" sz="1800"/>
              <a:t>Thank you for all you do to help people experiencing homelessness in Colorado’s rural and non-metro communities!</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ctr">
              <a:lnSpc>
                <a:spcPct val="90000"/>
              </a:lnSpc>
              <a:spcBef>
                <a:spcPts val="0"/>
              </a:spcBef>
              <a:spcAft>
                <a:spcPts val="0"/>
              </a:spcAft>
              <a:buClr>
                <a:schemeClr val="lt1"/>
              </a:buClr>
              <a:buSzPts val="4000"/>
              <a:buFont typeface="Century Gothic"/>
              <a:buNone/>
            </a:pPr>
            <a:r>
              <a:t/>
            </a:r>
            <a:endParaRPr sz="1800"/>
          </a:p>
          <a:p>
            <a:pPr indent="0" lvl="0" marL="0" rtl="0" algn="l">
              <a:lnSpc>
                <a:spcPct val="90000"/>
              </a:lnSpc>
              <a:spcBef>
                <a:spcPts val="0"/>
              </a:spcBef>
              <a:spcAft>
                <a:spcPts val="0"/>
              </a:spcAft>
              <a:buClr>
                <a:schemeClr val="lt1"/>
              </a:buClr>
              <a:buSzPts val="4000"/>
              <a:buFont typeface="Century Gothic"/>
              <a:buNone/>
            </a:pPr>
            <a:r>
              <a:t/>
            </a:r>
            <a:endParaRPr sz="1800"/>
          </a:p>
          <a:p>
            <a:pPr indent="0" lvl="0" marL="0" marR="0" rtl="0" algn="ctr">
              <a:lnSpc>
                <a:spcPct val="90000"/>
              </a:lnSpc>
              <a:spcBef>
                <a:spcPts val="0"/>
              </a:spcBef>
              <a:spcAft>
                <a:spcPts val="0"/>
              </a:spcAft>
              <a:buClr>
                <a:schemeClr val="lt1"/>
              </a:buClr>
              <a:buSzPts val="4000"/>
              <a:buFont typeface="Century Gothic"/>
              <a:buNone/>
            </a:pPr>
            <a:r>
              <a:t/>
            </a:r>
            <a:endParaRPr/>
          </a:p>
          <a:p>
            <a:pPr indent="0" lvl="0" marL="0" marR="0" rtl="0" algn="ctr">
              <a:lnSpc>
                <a:spcPct val="90000"/>
              </a:lnSpc>
              <a:spcBef>
                <a:spcPts val="0"/>
              </a:spcBef>
              <a:spcAft>
                <a:spcPts val="0"/>
              </a:spcAft>
              <a:buClr>
                <a:schemeClr val="lt1"/>
              </a:buClr>
              <a:buSzPts val="4000"/>
              <a:buFont typeface="Century Gothic"/>
              <a:buNone/>
            </a:pPr>
            <a:r>
              <a:rPr b="0" i="0" lang="en-US" sz="4000" u="none" cap="none" strike="noStrike">
                <a:solidFill>
                  <a:schemeClr val="lt1"/>
                </a:solidFill>
                <a:latin typeface="Century Gothic"/>
                <a:ea typeface="Century Gothic"/>
                <a:cs typeface="Century Gothic"/>
                <a:sym typeface="Century Gothic"/>
              </a:rPr>
              <a:t>End of Presentation</a:t>
            </a:r>
            <a:endParaRPr sz="1800"/>
          </a:p>
        </p:txBody>
      </p:sp>
      <p:pic>
        <p:nvPicPr>
          <p:cNvPr id="484" name="Google Shape;484;p65"/>
          <p:cNvPicPr preferRelativeResize="0"/>
          <p:nvPr/>
        </p:nvPicPr>
        <p:blipFill rotWithShape="1">
          <a:blip r:embed="rId3">
            <a:alphaModFix/>
          </a:blip>
          <a:srcRect b="0" l="0" r="0" t="0"/>
          <a:stretch/>
        </p:blipFill>
        <p:spPr>
          <a:xfrm>
            <a:off x="3207975" y="1951838"/>
            <a:ext cx="5776050" cy="312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05" name="Shape 105"/>
        <p:cNvGrpSpPr/>
        <p:nvPr/>
      </p:nvGrpSpPr>
      <p:grpSpPr>
        <a:xfrm>
          <a:off x="0" y="0"/>
          <a:ext cx="0" cy="0"/>
          <a:chOff x="0" y="0"/>
          <a:chExt cx="0" cy="0"/>
        </a:xfrm>
      </p:grpSpPr>
      <p:cxnSp>
        <p:nvCxnSpPr>
          <p:cNvPr id="106" name="Google Shape;106;p19"/>
          <p:cNvCxnSpPr/>
          <p:nvPr/>
        </p:nvCxnSpPr>
        <p:spPr>
          <a:xfrm flipH="1" rot="10800000">
            <a:off x="1061075" y="903763"/>
            <a:ext cx="10382700" cy="197400"/>
          </a:xfrm>
          <a:prstGeom prst="bentConnector3">
            <a:avLst>
              <a:gd fmla="val 18794" name="adj1"/>
            </a:avLst>
          </a:prstGeom>
          <a:noFill/>
          <a:ln cap="flat" cmpd="sng" w="76200">
            <a:solidFill>
              <a:srgbClr val="4C1130"/>
            </a:solidFill>
            <a:prstDash val="solid"/>
            <a:round/>
            <a:headEnd len="med" w="med" type="none"/>
            <a:tailEnd len="med" w="med" type="none"/>
          </a:ln>
        </p:spPr>
      </p:cxnSp>
      <p:cxnSp>
        <p:nvCxnSpPr>
          <p:cNvPr id="107" name="Google Shape;107;p19"/>
          <p:cNvCxnSpPr/>
          <p:nvPr/>
        </p:nvCxnSpPr>
        <p:spPr>
          <a:xfrm>
            <a:off x="1061075" y="186225"/>
            <a:ext cx="10445100" cy="146400"/>
          </a:xfrm>
          <a:prstGeom prst="bentConnector3">
            <a:avLst>
              <a:gd fmla="val 18606" name="adj1"/>
            </a:avLst>
          </a:prstGeom>
          <a:noFill/>
          <a:ln cap="flat" cmpd="sng" w="76200">
            <a:solidFill>
              <a:srgbClr val="4C1130"/>
            </a:solidFill>
            <a:prstDash val="solid"/>
            <a:round/>
            <a:headEnd len="med" w="med" type="none"/>
            <a:tailEnd len="med" w="med" type="none"/>
          </a:ln>
        </p:spPr>
      </p:cxnSp>
      <p:sp>
        <p:nvSpPr>
          <p:cNvPr id="108" name="Google Shape;108;p19"/>
          <p:cNvSpPr txBox="1"/>
          <p:nvPr/>
        </p:nvSpPr>
        <p:spPr>
          <a:xfrm>
            <a:off x="2895600" y="332625"/>
            <a:ext cx="8610600" cy="5703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US" sz="3000">
                <a:solidFill>
                  <a:srgbClr val="FFFFFF"/>
                </a:solidFill>
                <a:latin typeface="Century Gothic"/>
                <a:ea typeface="Century Gothic"/>
                <a:cs typeface="Century Gothic"/>
                <a:sym typeface="Century Gothic"/>
              </a:rPr>
              <a:t>INTRO TO THE PIT COUNT CONTINUED…</a:t>
            </a:r>
            <a:endParaRPr b="1" sz="3000">
              <a:solidFill>
                <a:srgbClr val="FFFFFF"/>
              </a:solidFill>
              <a:latin typeface="Century Gothic"/>
              <a:ea typeface="Century Gothic"/>
              <a:cs typeface="Century Gothic"/>
              <a:sym typeface="Century Gothic"/>
            </a:endParaRPr>
          </a:p>
        </p:txBody>
      </p:sp>
      <p:sp>
        <p:nvSpPr>
          <p:cNvPr id="109" name="Google Shape;109;p19"/>
          <p:cNvSpPr txBox="1"/>
          <p:nvPr/>
        </p:nvSpPr>
        <p:spPr>
          <a:xfrm>
            <a:off x="685800" y="1293600"/>
            <a:ext cx="10820400" cy="271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lang="en-US" sz="2400">
                <a:solidFill>
                  <a:srgbClr val="FFFFFF"/>
                </a:solidFill>
                <a:latin typeface="Century Gothic"/>
                <a:ea typeface="Century Gothic"/>
                <a:cs typeface="Century Gothic"/>
                <a:sym typeface="Century Gothic"/>
              </a:rPr>
              <a:t>As part of the 2023 Sheltered and Unsheltered PIT count, we will </a:t>
            </a:r>
            <a:r>
              <a:rPr lang="en-US" sz="2400" u="sng">
                <a:solidFill>
                  <a:srgbClr val="FFFFFF"/>
                </a:solidFill>
                <a:latin typeface="Century Gothic"/>
                <a:ea typeface="Century Gothic"/>
                <a:cs typeface="Century Gothic"/>
                <a:sym typeface="Century Gothic"/>
              </a:rPr>
              <a:t>survey</a:t>
            </a:r>
            <a:r>
              <a:rPr lang="en-US" sz="2400">
                <a:solidFill>
                  <a:srgbClr val="FFFFFF"/>
                </a:solidFill>
                <a:latin typeface="Century Gothic"/>
                <a:ea typeface="Century Gothic"/>
                <a:cs typeface="Century Gothic"/>
                <a:sym typeface="Century Gothic"/>
              </a:rPr>
              <a:t> the number of individuals/households living in </a:t>
            </a:r>
            <a:r>
              <a:rPr b="1" lang="en-US" sz="2400" u="sng">
                <a:solidFill>
                  <a:srgbClr val="00FF00"/>
                </a:solidFill>
                <a:latin typeface="Century Gothic"/>
                <a:ea typeface="Century Gothic"/>
                <a:cs typeface="Century Gothic"/>
                <a:sym typeface="Century Gothic"/>
              </a:rPr>
              <a:t>Emergency Shelters</a:t>
            </a:r>
            <a:r>
              <a:rPr lang="en-US" sz="2400">
                <a:solidFill>
                  <a:srgbClr val="FFFFFF"/>
                </a:solidFill>
                <a:latin typeface="Century Gothic"/>
                <a:ea typeface="Century Gothic"/>
                <a:cs typeface="Century Gothic"/>
                <a:sym typeface="Century Gothic"/>
              </a:rPr>
              <a:t> and</a:t>
            </a:r>
            <a:r>
              <a:rPr lang="en-US" sz="2400">
                <a:solidFill>
                  <a:srgbClr val="134F5C"/>
                </a:solidFill>
                <a:latin typeface="Century Gothic"/>
                <a:ea typeface="Century Gothic"/>
                <a:cs typeface="Century Gothic"/>
                <a:sym typeface="Century Gothic"/>
              </a:rPr>
              <a:t> </a:t>
            </a:r>
            <a:r>
              <a:rPr b="1" lang="en-US" sz="2400" u="sng">
                <a:solidFill>
                  <a:srgbClr val="00FFFF"/>
                </a:solidFill>
                <a:latin typeface="Century Gothic"/>
                <a:ea typeface="Century Gothic"/>
                <a:cs typeface="Century Gothic"/>
                <a:sym typeface="Century Gothic"/>
              </a:rPr>
              <a:t>Transitional Housing</a:t>
            </a:r>
            <a:r>
              <a:rPr b="1" lang="en-US" sz="2400">
                <a:solidFill>
                  <a:srgbClr val="00FFFF"/>
                </a:solidFill>
                <a:latin typeface="Century Gothic"/>
                <a:ea typeface="Century Gothic"/>
                <a:cs typeface="Century Gothic"/>
                <a:sym typeface="Century Gothic"/>
              </a:rPr>
              <a:t> </a:t>
            </a:r>
            <a:r>
              <a:rPr lang="en-US" sz="2400">
                <a:solidFill>
                  <a:srgbClr val="FFFFFF"/>
                </a:solidFill>
                <a:latin typeface="Century Gothic"/>
                <a:ea typeface="Century Gothic"/>
                <a:cs typeface="Century Gothic"/>
                <a:sym typeface="Century Gothic"/>
              </a:rPr>
              <a:t>Programs. </a:t>
            </a:r>
            <a:endParaRPr sz="2400">
              <a:solidFill>
                <a:srgbClr val="FFFFFF"/>
              </a:solidFill>
              <a:latin typeface="Century Gothic"/>
              <a:ea typeface="Century Gothic"/>
              <a:cs typeface="Century Gothic"/>
              <a:sym typeface="Century Gothic"/>
            </a:endParaRPr>
          </a:p>
          <a:p>
            <a:pPr indent="0" lvl="0" marL="0" rtl="0" algn="ctr">
              <a:lnSpc>
                <a:spcPct val="90000"/>
              </a:lnSpc>
              <a:spcBef>
                <a:spcPts val="0"/>
              </a:spcBef>
              <a:spcAft>
                <a:spcPts val="0"/>
              </a:spcAft>
              <a:buNone/>
            </a:pPr>
            <a:r>
              <a:t/>
            </a:r>
            <a:endParaRPr sz="24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None/>
            </a:pPr>
            <a:r>
              <a:rPr lang="en-US" sz="2400">
                <a:solidFill>
                  <a:schemeClr val="lt1"/>
                </a:solidFill>
                <a:latin typeface="Century Gothic"/>
                <a:ea typeface="Century Gothic"/>
                <a:cs typeface="Century Gothic"/>
                <a:sym typeface="Century Gothic"/>
              </a:rPr>
              <a:t>We will also be surveying those individuals and families </a:t>
            </a:r>
            <a:r>
              <a:rPr lang="en-US" sz="2400">
                <a:solidFill>
                  <a:srgbClr val="FFFFFF"/>
                </a:solidFill>
                <a:latin typeface="Century Gothic"/>
                <a:ea typeface="Century Gothic"/>
                <a:cs typeface="Century Gothic"/>
                <a:sym typeface="Century Gothic"/>
              </a:rPr>
              <a:t>experiencing Unsheltered Homelessness.</a:t>
            </a:r>
            <a:endParaRPr sz="2400">
              <a:solidFill>
                <a:srgbClr val="FFFFFF"/>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ctr">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ctr">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ctr">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ctr">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a:p>
            <a:pPr indent="0" lvl="0" marL="0" rtl="0" algn="r">
              <a:lnSpc>
                <a:spcPct val="90000"/>
              </a:lnSpc>
              <a:spcBef>
                <a:spcPts val="1000"/>
              </a:spcBef>
              <a:spcAft>
                <a:spcPts val="0"/>
              </a:spcAft>
              <a:buNone/>
            </a:pPr>
            <a:r>
              <a:t/>
            </a:r>
            <a:endParaRPr sz="2200">
              <a:solidFill>
                <a:srgbClr val="FFFFFF"/>
              </a:solidFill>
              <a:latin typeface="Century Gothic"/>
              <a:ea typeface="Century Gothic"/>
              <a:cs typeface="Century Gothic"/>
              <a:sym typeface="Century Gothic"/>
            </a:endParaRPr>
          </a:p>
        </p:txBody>
      </p:sp>
      <p:pic>
        <p:nvPicPr>
          <p:cNvPr id="110" name="Google Shape;110;p19"/>
          <p:cNvPicPr preferRelativeResize="0"/>
          <p:nvPr/>
        </p:nvPicPr>
        <p:blipFill>
          <a:blip r:embed="rId3">
            <a:alphaModFix/>
          </a:blip>
          <a:stretch>
            <a:fillRect/>
          </a:stretch>
        </p:blipFill>
        <p:spPr>
          <a:xfrm>
            <a:off x="3991888" y="4010100"/>
            <a:ext cx="4521068" cy="254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256200" y="133150"/>
            <a:ext cx="10734300" cy="129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Century Gothic"/>
              <a:buNone/>
            </a:pPr>
            <a:r>
              <a:rPr b="1" lang="en-US" sz="4800"/>
              <a:t>            2023 PIT Count Surveys</a:t>
            </a:r>
            <a:endParaRPr b="1" sz="4800"/>
          </a:p>
        </p:txBody>
      </p:sp>
      <p:sp>
        <p:nvSpPr>
          <p:cNvPr id="116" name="Google Shape;116;p20"/>
          <p:cNvSpPr txBox="1"/>
          <p:nvPr>
            <p:ph idx="1" type="body"/>
          </p:nvPr>
        </p:nvSpPr>
        <p:spPr>
          <a:xfrm>
            <a:off x="425400" y="1331500"/>
            <a:ext cx="11403000" cy="52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rPr lang="en-US" sz="2400"/>
              <a:t>We also use slightly different survey forms from the Sheltered surveys to collect demographic information of people living in Unsheltered Homelessness on the night of the count.</a:t>
            </a:r>
            <a:endParaRPr sz="2400"/>
          </a:p>
          <a:p>
            <a:pPr indent="-381000" lvl="0" marL="457200" marR="0" rtl="0" algn="l">
              <a:lnSpc>
                <a:spcPct val="90000"/>
              </a:lnSpc>
              <a:spcBef>
                <a:spcPts val="1000"/>
              </a:spcBef>
              <a:spcAft>
                <a:spcPts val="0"/>
              </a:spcAft>
              <a:buSzPts val="2400"/>
              <a:buChar char="•"/>
            </a:pPr>
            <a:r>
              <a:rPr b="1" lang="en-US" sz="2400"/>
              <a:t>Unsheltered Homelessness: </a:t>
            </a:r>
            <a:r>
              <a:rPr lang="en-US"/>
              <a:t>HUD considers individuals and families sleeping in a place not designed for or ordinarily used as a regular sleeping accommodation (e.g., abandoned buildings, train stations, or camping grounds) as “unsheltered” homeless. </a:t>
            </a:r>
            <a:endParaRPr/>
          </a:p>
          <a:p>
            <a:pPr indent="-368300" lvl="1" marL="914400" marR="0" rtl="0" algn="l">
              <a:lnSpc>
                <a:spcPct val="90000"/>
              </a:lnSpc>
              <a:spcBef>
                <a:spcPts val="0"/>
              </a:spcBef>
              <a:spcAft>
                <a:spcPts val="0"/>
              </a:spcAft>
              <a:buSzPts val="2200"/>
              <a:buChar char="•"/>
            </a:pPr>
            <a:r>
              <a:rPr lang="en-US" sz="2200"/>
              <a:t>HUD would generally consider individuals and families sleeping in a garage, shed, or other location outside of a housing structure, but on the property of a housing structure as “unsheltered” homeless for purposes of the PIT count. </a:t>
            </a:r>
            <a:endParaRPr sz="2200"/>
          </a:p>
          <a:p>
            <a:pPr indent="-368300" lvl="2" marL="1371600" marR="0" rtl="0" algn="l">
              <a:lnSpc>
                <a:spcPct val="90000"/>
              </a:lnSpc>
              <a:spcBef>
                <a:spcPts val="0"/>
              </a:spcBef>
              <a:spcAft>
                <a:spcPts val="0"/>
              </a:spcAft>
              <a:buSzPts val="2200"/>
              <a:buChar char="•"/>
            </a:pPr>
            <a:r>
              <a:rPr lang="en-US" sz="2200"/>
              <a:t>HUD would not consider any individual or family sleeping inside of a housing structure as unsheltered homeless, even if the room inside of that housing structure is not typically used for sleeping (e.g., a kitchen or bathroom). </a:t>
            </a:r>
            <a:endParaRPr sz="2200"/>
          </a:p>
          <a:p>
            <a:pPr indent="-368300" lvl="2" marL="1371600" marR="0" rtl="0" algn="l">
              <a:lnSpc>
                <a:spcPct val="90000"/>
              </a:lnSpc>
              <a:spcBef>
                <a:spcPts val="0"/>
              </a:spcBef>
              <a:spcAft>
                <a:spcPts val="0"/>
              </a:spcAft>
              <a:buSzPts val="2200"/>
              <a:buChar char="•"/>
            </a:pPr>
            <a:r>
              <a:rPr lang="en-US" sz="2200"/>
              <a:t>HUD would still consider persons sleeping in the hallway of an apartment or hotel (i.e., outside of an apartment unit or hotel room) as unsheltered.  </a:t>
            </a:r>
            <a:endParaRPr sz="2200"/>
          </a:p>
          <a:p>
            <a:pPr indent="0" lvl="0" marL="0" marR="0" rtl="0" algn="l">
              <a:lnSpc>
                <a:spcPct val="90000"/>
              </a:lnSpc>
              <a:spcBef>
                <a:spcPts val="1000"/>
              </a:spcBef>
              <a:spcAft>
                <a:spcPts val="0"/>
              </a:spcAft>
              <a:buNone/>
            </a:pPr>
            <a:r>
              <a:t/>
            </a:r>
            <a:endParaRPr/>
          </a:p>
        </p:txBody>
      </p:sp>
      <p:cxnSp>
        <p:nvCxnSpPr>
          <p:cNvPr id="117" name="Google Shape;117;p20"/>
          <p:cNvCxnSpPr/>
          <p:nvPr/>
        </p:nvCxnSpPr>
        <p:spPr>
          <a:xfrm>
            <a:off x="425400" y="835550"/>
            <a:ext cx="10565100" cy="275100"/>
          </a:xfrm>
          <a:prstGeom prst="bentConnector3">
            <a:avLst>
              <a:gd fmla="val 22363" name="adj1"/>
            </a:avLst>
          </a:prstGeom>
          <a:noFill/>
          <a:ln cap="flat" cmpd="sng" w="76200">
            <a:solidFill>
              <a:srgbClr val="4C1130"/>
            </a:solidFill>
            <a:prstDash val="solid"/>
            <a:round/>
            <a:headEnd len="med" w="med" type="none"/>
            <a:tailEnd len="med" w="med" type="none"/>
          </a:ln>
        </p:spPr>
      </p:cxnSp>
      <p:cxnSp>
        <p:nvCxnSpPr>
          <p:cNvPr id="118" name="Google Shape;118;p20"/>
          <p:cNvCxnSpPr/>
          <p:nvPr/>
        </p:nvCxnSpPr>
        <p:spPr>
          <a:xfrm flipH="1" rot="10800000">
            <a:off x="446850" y="295750"/>
            <a:ext cx="10522200" cy="245100"/>
          </a:xfrm>
          <a:prstGeom prst="bentConnector3">
            <a:avLst>
              <a:gd fmla="val 22015"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22" name="Shape 122"/>
        <p:cNvGrpSpPr/>
        <p:nvPr/>
      </p:nvGrpSpPr>
      <p:grpSpPr>
        <a:xfrm>
          <a:off x="0" y="0"/>
          <a:ext cx="0" cy="0"/>
          <a:chOff x="0" y="0"/>
          <a:chExt cx="0" cy="0"/>
        </a:xfrm>
      </p:grpSpPr>
      <p:sp>
        <p:nvSpPr>
          <p:cNvPr id="123" name="Google Shape;123;p21"/>
          <p:cNvSpPr txBox="1"/>
          <p:nvPr>
            <p:ph type="title"/>
          </p:nvPr>
        </p:nvSpPr>
        <p:spPr>
          <a:xfrm>
            <a:off x="599700" y="116975"/>
            <a:ext cx="11592300" cy="129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Century Gothic"/>
              <a:buNone/>
            </a:pPr>
            <a:r>
              <a:rPr b="1" lang="en-US" sz="4800"/>
              <a:t>            2023 PIT Count for RRH and PSH</a:t>
            </a:r>
            <a:endParaRPr b="1" sz="4800"/>
          </a:p>
        </p:txBody>
      </p:sp>
      <p:sp>
        <p:nvSpPr>
          <p:cNvPr id="124" name="Google Shape;124;p21"/>
          <p:cNvSpPr txBox="1"/>
          <p:nvPr>
            <p:ph idx="1" type="body"/>
          </p:nvPr>
        </p:nvSpPr>
        <p:spPr>
          <a:xfrm>
            <a:off x="425400" y="1331500"/>
            <a:ext cx="11403000" cy="52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rPr lang="en-US" sz="2400"/>
              <a:t>We utilize a one-page sheet (per program) to “</a:t>
            </a:r>
            <a:r>
              <a:rPr b="1" lang="en-US" sz="2400" u="sng"/>
              <a:t>count</a:t>
            </a:r>
            <a:r>
              <a:rPr lang="en-US" sz="2400"/>
              <a:t>” the number of individuals living in Rapid Rehousing and Permanent Supportive Housing Programs. We do not require demographic information from these programs.</a:t>
            </a:r>
            <a:endParaRPr sz="2400"/>
          </a:p>
          <a:p>
            <a:pPr indent="-381000" lvl="0" marL="457200" marR="0" rtl="0" algn="l">
              <a:lnSpc>
                <a:spcPct val="90000"/>
              </a:lnSpc>
              <a:spcBef>
                <a:spcPts val="1000"/>
              </a:spcBef>
              <a:spcAft>
                <a:spcPts val="0"/>
              </a:spcAft>
              <a:buSzPts val="2400"/>
              <a:buChar char="•"/>
            </a:pPr>
            <a:r>
              <a:rPr b="1" lang="en-US" sz="2400"/>
              <a:t>Rapid Rehousing Definition (RRH): “...</a:t>
            </a:r>
            <a:r>
              <a:rPr lang="en-US" sz="2400"/>
              <a:t>Rapid re-housing rapidly connects families and individuals experiencing homelessness to permanent housing through a tailored package of assistance that may include the use of time-limited financial assistance and targeted supportive services.” </a:t>
            </a:r>
            <a:endParaRPr sz="2400"/>
          </a:p>
          <a:p>
            <a:pPr indent="0" lvl="0" marL="457200" marR="0" rtl="0" algn="l">
              <a:lnSpc>
                <a:spcPct val="90000"/>
              </a:lnSpc>
              <a:spcBef>
                <a:spcPts val="1000"/>
              </a:spcBef>
              <a:spcAft>
                <a:spcPts val="0"/>
              </a:spcAft>
              <a:buNone/>
            </a:pPr>
            <a:r>
              <a:t/>
            </a:r>
            <a:endParaRPr sz="700"/>
          </a:p>
          <a:p>
            <a:pPr indent="-381000" lvl="0" marL="457200" marR="0" rtl="0" algn="l">
              <a:lnSpc>
                <a:spcPct val="90000"/>
              </a:lnSpc>
              <a:spcBef>
                <a:spcPts val="1000"/>
              </a:spcBef>
              <a:spcAft>
                <a:spcPts val="0"/>
              </a:spcAft>
              <a:buSzPts val="2400"/>
              <a:buChar char="•"/>
            </a:pPr>
            <a:r>
              <a:rPr b="1" lang="en-US" sz="2400"/>
              <a:t>Permanent Supportive Housing (PSH)</a:t>
            </a:r>
            <a:r>
              <a:rPr b="1" lang="en-US" sz="2400"/>
              <a:t>:</a:t>
            </a:r>
            <a:r>
              <a:rPr lang="en-US" sz="2400"/>
              <a:t> “Permanent Supportive Housing (PSH) is permanent housing in which housing assistance (e.g., long-term leasing or rental assistance) and supportive services are provided to assist households with at least one member (adult or child) with a disability in achieving housing stability. ”</a:t>
            </a:r>
            <a:endParaRPr b="1" sz="2400"/>
          </a:p>
          <a:p>
            <a:pPr indent="-381000" lvl="0" marL="457200" marR="0" rtl="0" algn="l">
              <a:lnSpc>
                <a:spcPct val="90000"/>
              </a:lnSpc>
              <a:spcBef>
                <a:spcPts val="0"/>
              </a:spcBef>
              <a:spcAft>
                <a:spcPts val="0"/>
              </a:spcAft>
              <a:buSzPts val="2400"/>
              <a:buChar char="•"/>
            </a:pPr>
            <a:r>
              <a:t/>
            </a:r>
            <a:endParaRPr sz="2400"/>
          </a:p>
          <a:p>
            <a:pPr indent="0" lvl="0" marL="0" marR="0" rtl="0" algn="l">
              <a:lnSpc>
                <a:spcPct val="90000"/>
              </a:lnSpc>
              <a:spcBef>
                <a:spcPts val="1000"/>
              </a:spcBef>
              <a:spcAft>
                <a:spcPts val="0"/>
              </a:spcAft>
              <a:buNone/>
            </a:pPr>
            <a:r>
              <a:t/>
            </a:r>
            <a:endParaRPr sz="2400"/>
          </a:p>
        </p:txBody>
      </p:sp>
      <p:cxnSp>
        <p:nvCxnSpPr>
          <p:cNvPr id="125" name="Google Shape;125;p21"/>
          <p:cNvCxnSpPr/>
          <p:nvPr/>
        </p:nvCxnSpPr>
        <p:spPr>
          <a:xfrm>
            <a:off x="425400" y="835550"/>
            <a:ext cx="10565100" cy="275100"/>
          </a:xfrm>
          <a:prstGeom prst="bentConnector3">
            <a:avLst>
              <a:gd fmla="val 22363" name="adj1"/>
            </a:avLst>
          </a:prstGeom>
          <a:noFill/>
          <a:ln cap="flat" cmpd="sng" w="76200">
            <a:solidFill>
              <a:srgbClr val="4C1130"/>
            </a:solidFill>
            <a:prstDash val="solid"/>
            <a:round/>
            <a:headEnd len="med" w="med" type="none"/>
            <a:tailEnd len="med" w="med" type="none"/>
          </a:ln>
        </p:spPr>
      </p:cxnSp>
      <p:cxnSp>
        <p:nvCxnSpPr>
          <p:cNvPr id="126" name="Google Shape;126;p21"/>
          <p:cNvCxnSpPr/>
          <p:nvPr/>
        </p:nvCxnSpPr>
        <p:spPr>
          <a:xfrm flipH="1" rot="10800000">
            <a:off x="446850" y="295750"/>
            <a:ext cx="10522200" cy="245100"/>
          </a:xfrm>
          <a:prstGeom prst="bentConnector3">
            <a:avLst>
              <a:gd fmla="val 22015"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30" name="Shape 130"/>
        <p:cNvGrpSpPr/>
        <p:nvPr/>
      </p:nvGrpSpPr>
      <p:grpSpPr>
        <a:xfrm>
          <a:off x="0" y="0"/>
          <a:ext cx="0" cy="0"/>
          <a:chOff x="0" y="0"/>
          <a:chExt cx="0" cy="0"/>
        </a:xfrm>
      </p:grpSpPr>
      <p:sp>
        <p:nvSpPr>
          <p:cNvPr id="131" name="Google Shape;131;p22"/>
          <p:cNvSpPr txBox="1"/>
          <p:nvPr>
            <p:ph type="title"/>
          </p:nvPr>
        </p:nvSpPr>
        <p:spPr>
          <a:xfrm>
            <a:off x="937725" y="351098"/>
            <a:ext cx="5890200" cy="11151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880"/>
              <a:buFont typeface="Century Gothic"/>
              <a:buNone/>
            </a:pPr>
            <a:r>
              <a:rPr b="1" i="0" lang="en-US" sz="4800" u="none" cap="none" strike="noStrike">
                <a:solidFill>
                  <a:schemeClr val="lt1"/>
                </a:solidFill>
              </a:rPr>
              <a:t>Unsheltered Counts</a:t>
            </a:r>
            <a:endParaRPr b="1" sz="4800"/>
          </a:p>
        </p:txBody>
      </p:sp>
      <p:sp>
        <p:nvSpPr>
          <p:cNvPr id="132" name="Google Shape;132;p22"/>
          <p:cNvSpPr txBox="1"/>
          <p:nvPr>
            <p:ph idx="1" type="body"/>
          </p:nvPr>
        </p:nvSpPr>
        <p:spPr>
          <a:xfrm>
            <a:off x="379550" y="1466200"/>
            <a:ext cx="11398200" cy="523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lt1"/>
              </a:buClr>
              <a:buSzPts val="2200"/>
              <a:buFont typeface="Arial"/>
              <a:buNone/>
            </a:pPr>
            <a:r>
              <a:rPr b="1" lang="en-US"/>
              <a:t>Observational Count Option (Regional Choice)</a:t>
            </a:r>
            <a:endParaRPr b="1"/>
          </a:p>
          <a:p>
            <a:pPr indent="0" lvl="0" marL="0" marR="0" rtl="0" algn="l">
              <a:lnSpc>
                <a:spcPct val="90000"/>
              </a:lnSpc>
              <a:spcBef>
                <a:spcPts val="1000"/>
              </a:spcBef>
              <a:spcAft>
                <a:spcPts val="0"/>
              </a:spcAft>
              <a:buClr>
                <a:schemeClr val="lt1"/>
              </a:buClr>
              <a:buSzPts val="2200"/>
              <a:buFont typeface="Arial"/>
              <a:buNone/>
            </a:pPr>
            <a:r>
              <a:rPr lang="en-US"/>
              <a:t>We ask that any region who opts out of conducting unsheltered surveys, consider taking part in an Observational Count. Speak to Shawn if opting-in to this option.</a:t>
            </a:r>
            <a:endParaRPr/>
          </a:p>
          <a:p>
            <a:pPr indent="0" lvl="0" marL="0" marR="0" rtl="0" algn="l">
              <a:lnSpc>
                <a:spcPct val="90000"/>
              </a:lnSpc>
              <a:spcBef>
                <a:spcPts val="1000"/>
              </a:spcBef>
              <a:spcAft>
                <a:spcPts val="0"/>
              </a:spcAft>
              <a:buClr>
                <a:schemeClr val="lt1"/>
              </a:buClr>
              <a:buSzPts val="2200"/>
              <a:buFont typeface="Arial"/>
              <a:buNone/>
            </a:pPr>
            <a:r>
              <a:t/>
            </a:r>
            <a:endParaRPr sz="100"/>
          </a:p>
          <a:p>
            <a:pPr indent="0" lvl="0" marL="0" marR="0" rtl="0" algn="l">
              <a:lnSpc>
                <a:spcPct val="90000"/>
              </a:lnSpc>
              <a:spcBef>
                <a:spcPts val="1000"/>
              </a:spcBef>
              <a:spcAft>
                <a:spcPts val="0"/>
              </a:spcAft>
              <a:buClr>
                <a:schemeClr val="lt1"/>
              </a:buClr>
              <a:buSzPts val="2200"/>
              <a:buFont typeface="Arial"/>
              <a:buNone/>
            </a:pPr>
            <a:r>
              <a:rPr b="1" lang="en-US"/>
              <a:t>Observation-only counts</a:t>
            </a:r>
            <a:r>
              <a:rPr lang="en-US"/>
              <a:t> produce a head count without verbal or physical interaction between people experiencing unsheltered homelessness and those conducting the PIT count. Thus, observation-based data collection activities must be conducted late at night, when it is reasonable to assume someone is experiencing unsheltered homelessness by virtue of the time and place they are located or sleeping. Typically, observation-only counts are conducted only on the night designated for the PIT count</a:t>
            </a:r>
            <a:endParaRPr/>
          </a:p>
          <a:p>
            <a:pPr indent="0" lvl="0" marL="0" marR="0" rtl="0" algn="l">
              <a:lnSpc>
                <a:spcPct val="90000"/>
              </a:lnSpc>
              <a:spcBef>
                <a:spcPts val="1000"/>
              </a:spcBef>
              <a:spcAft>
                <a:spcPts val="0"/>
              </a:spcAft>
              <a:buClr>
                <a:schemeClr val="lt1"/>
              </a:buClr>
              <a:buSzPts val="2200"/>
              <a:buFont typeface="Arial"/>
              <a:buNone/>
            </a:pPr>
            <a:r>
              <a:rPr lang="en-US"/>
              <a:t>(i.e., between the hours of 10pm on the night of the count and 6am the next morning), though HUD is providing some flexibility to count people in distinct geographies on consecutive nights, if needed to reduce the number of volunteers needed to conduct the count.</a:t>
            </a:r>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p:txBody>
      </p:sp>
      <p:cxnSp>
        <p:nvCxnSpPr>
          <p:cNvPr id="133" name="Google Shape;133;p22"/>
          <p:cNvCxnSpPr/>
          <p:nvPr/>
        </p:nvCxnSpPr>
        <p:spPr>
          <a:xfrm flipH="1" rot="10800000">
            <a:off x="962775" y="1117250"/>
            <a:ext cx="10472700" cy="197400"/>
          </a:xfrm>
          <a:prstGeom prst="bentConnector3">
            <a:avLst>
              <a:gd fmla="val 55941" name="adj1"/>
            </a:avLst>
          </a:prstGeom>
          <a:noFill/>
          <a:ln cap="flat" cmpd="sng" w="76200">
            <a:solidFill>
              <a:srgbClr val="4C1130"/>
            </a:solidFill>
            <a:prstDash val="solid"/>
            <a:round/>
            <a:headEnd len="med" w="med" type="none"/>
            <a:tailEnd len="med" w="med" type="none"/>
          </a:ln>
        </p:spPr>
      </p:cxnSp>
      <p:cxnSp>
        <p:nvCxnSpPr>
          <p:cNvPr id="134" name="Google Shape;134;p22"/>
          <p:cNvCxnSpPr/>
          <p:nvPr/>
        </p:nvCxnSpPr>
        <p:spPr>
          <a:xfrm>
            <a:off x="950025" y="438075"/>
            <a:ext cx="10498200" cy="183600"/>
          </a:xfrm>
          <a:prstGeom prst="bentConnector3">
            <a:avLst>
              <a:gd fmla="val 55456" name="adj1"/>
            </a:avLst>
          </a:prstGeom>
          <a:noFill/>
          <a:ln cap="flat" cmpd="sng" w="76200">
            <a:solidFill>
              <a:srgbClr val="4C113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