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6"/>
  </p:notesMasterIdLst>
  <p:sldIdLst>
    <p:sldId id="296" r:id="rId5"/>
    <p:sldId id="257" r:id="rId6"/>
    <p:sldId id="289" r:id="rId7"/>
    <p:sldId id="258" r:id="rId8"/>
    <p:sldId id="270" r:id="rId9"/>
    <p:sldId id="295" r:id="rId10"/>
    <p:sldId id="299" r:id="rId11"/>
    <p:sldId id="279" r:id="rId12"/>
    <p:sldId id="290" r:id="rId13"/>
    <p:sldId id="282" r:id="rId14"/>
    <p:sldId id="283" r:id="rId15"/>
    <p:sldId id="284" r:id="rId16"/>
    <p:sldId id="292" r:id="rId17"/>
    <p:sldId id="275" r:id="rId18"/>
    <p:sldId id="273" r:id="rId19"/>
    <p:sldId id="280" r:id="rId20"/>
    <p:sldId id="281" r:id="rId21"/>
    <p:sldId id="297" r:id="rId22"/>
    <p:sldId id="298" r:id="rId23"/>
    <p:sldId id="262" r:id="rId24"/>
    <p:sldId id="285" r:id="rId25"/>
    <p:sldId id="300" r:id="rId26"/>
    <p:sldId id="286" r:id="rId27"/>
    <p:sldId id="294" r:id="rId28"/>
    <p:sldId id="264" r:id="rId29"/>
    <p:sldId id="263" r:id="rId30"/>
    <p:sldId id="268" r:id="rId31"/>
    <p:sldId id="266" r:id="rId32"/>
    <p:sldId id="269" r:id="rId33"/>
    <p:sldId id="267" r:id="rId34"/>
    <p:sldId id="271"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009F9A-9A6B-40B9-12C4-468A9E5FCA04}" v="340" dt="2022-08-10T20:26:26.350"/>
    <p1510:client id="{225EF0E7-2392-89D9-5051-A11D28BF5B48}" v="229" dt="2022-08-09T21:47:53.437"/>
    <p1510:client id="{89EAEDD3-F08A-D218-710C-3AD489C62820}" v="462" dt="2022-08-09T22:00:32.863"/>
    <p1510:client id="{99311853-B00C-B4FF-8A1F-058FE7F1B8E0}" v="2190" dt="2022-08-12T02:47:31.366"/>
    <p1510:client id="{AA351EE6-C89A-35D3-870F-04016F09CFC1}" v="253" dt="2022-08-12T14:47:58.756"/>
    <p1510:client id="{B0C23FE6-4335-1411-DDBE-1021C8EDE7B6}" v="2899" dt="2022-08-11T23:29:28.682"/>
    <p1510:client id="{C69E1AF7-2835-4E07-87EE-EE29276A69DE}" v="870" dt="2022-08-12T15:42:03.3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097E14-381A-4BF5-9B54-960154F1B5F2}" type="doc">
      <dgm:prSet loTypeId="urn:microsoft.com/office/officeart/2005/8/layout/cycle2" loCatId="cycle" qsTypeId="urn:microsoft.com/office/officeart/2005/8/quickstyle/simple1" qsCatId="simple" csTypeId="urn:microsoft.com/office/officeart/2005/8/colors/accent4_2" csCatId="accent4" phldr="1"/>
      <dgm:spPr/>
      <dgm:t>
        <a:bodyPr/>
        <a:lstStyle/>
        <a:p>
          <a:endParaRPr lang="en-US"/>
        </a:p>
      </dgm:t>
    </dgm:pt>
    <dgm:pt modelId="{CB73A3DA-7A17-4933-BB12-F963004A58B3}">
      <dgm:prSet phldrT="[Text]" phldr="0"/>
      <dgm:spPr/>
      <dgm:t>
        <a:bodyPr/>
        <a:lstStyle/>
        <a:p>
          <a:pPr rtl="0"/>
          <a:r>
            <a:rPr lang="en-US"/>
            <a:t>CoC Consolidated Application</a:t>
          </a:r>
        </a:p>
      </dgm:t>
    </dgm:pt>
    <dgm:pt modelId="{99F095B1-6E2D-4E2F-BCCF-539956408B93}" type="parTrans" cxnId="{7F052113-A6D1-4703-94AE-AF61AF969B3D}">
      <dgm:prSet/>
      <dgm:spPr/>
      <dgm:t>
        <a:bodyPr/>
        <a:lstStyle/>
        <a:p>
          <a:endParaRPr lang="en-US"/>
        </a:p>
      </dgm:t>
    </dgm:pt>
    <dgm:pt modelId="{F3D8A476-57EB-43BA-9FEE-75139A0108AA}" type="sibTrans" cxnId="{7F052113-A6D1-4703-94AE-AF61AF969B3D}">
      <dgm:prSet/>
      <dgm:spPr/>
      <dgm:t>
        <a:bodyPr/>
        <a:lstStyle/>
        <a:p>
          <a:endParaRPr lang="en-US"/>
        </a:p>
      </dgm:t>
    </dgm:pt>
    <dgm:pt modelId="{62B3C055-6568-4E52-9B9B-3CFDFADFD0E3}">
      <dgm:prSet phldrT="[Text]" phldr="0"/>
      <dgm:spPr/>
      <dgm:t>
        <a:bodyPr/>
        <a:lstStyle/>
        <a:p>
          <a:pPr rtl="0"/>
          <a:r>
            <a:rPr lang="en-US">
              <a:latin typeface="Calibri Light" panose="020F0302020204030204"/>
            </a:rPr>
            <a:t>Project Ranking</a:t>
          </a:r>
          <a:endParaRPr lang="en-US"/>
        </a:p>
      </dgm:t>
    </dgm:pt>
    <dgm:pt modelId="{A7082667-39F2-49CA-944E-D3FD0EAD7B49}" type="parTrans" cxnId="{0DEC7D38-0BA0-41EF-BD34-1841EA7B3845}">
      <dgm:prSet/>
      <dgm:spPr/>
      <dgm:t>
        <a:bodyPr/>
        <a:lstStyle/>
        <a:p>
          <a:endParaRPr lang="en-US"/>
        </a:p>
      </dgm:t>
    </dgm:pt>
    <dgm:pt modelId="{0D42AF46-63D6-48EF-A751-B032D906DC7F}" type="sibTrans" cxnId="{0DEC7D38-0BA0-41EF-BD34-1841EA7B3845}">
      <dgm:prSet/>
      <dgm:spPr/>
      <dgm:t>
        <a:bodyPr/>
        <a:lstStyle/>
        <a:p>
          <a:endParaRPr lang="en-US"/>
        </a:p>
      </dgm:t>
    </dgm:pt>
    <dgm:pt modelId="{F92BEDD5-5C65-4403-B240-965609227AAB}">
      <dgm:prSet phldrT="[Text]" phldr="0"/>
      <dgm:spPr/>
      <dgm:t>
        <a:bodyPr/>
        <a:lstStyle/>
        <a:p>
          <a:pPr rtl="0"/>
          <a:r>
            <a:rPr lang="en-US">
              <a:latin typeface="Calibri Light" panose="020F0302020204030204"/>
            </a:rPr>
            <a:t>Technical Assistance and Support</a:t>
          </a:r>
          <a:endParaRPr lang="en-US"/>
        </a:p>
      </dgm:t>
    </dgm:pt>
    <dgm:pt modelId="{50E53D3B-64CE-4F12-8CB9-70597F5ABAC2}" type="parTrans" cxnId="{5524274D-A943-45B1-B003-6572BAA73628}">
      <dgm:prSet/>
      <dgm:spPr/>
      <dgm:t>
        <a:bodyPr/>
        <a:lstStyle/>
        <a:p>
          <a:endParaRPr lang="en-US"/>
        </a:p>
      </dgm:t>
    </dgm:pt>
    <dgm:pt modelId="{A9B920BA-A0E9-4645-B118-254118E45607}" type="sibTrans" cxnId="{5524274D-A943-45B1-B003-6572BAA73628}">
      <dgm:prSet/>
      <dgm:spPr/>
      <dgm:t>
        <a:bodyPr/>
        <a:lstStyle/>
        <a:p>
          <a:endParaRPr lang="en-US"/>
        </a:p>
      </dgm:t>
    </dgm:pt>
    <dgm:pt modelId="{C84115E8-DAC1-43CD-BB3C-5288F43FE388}">
      <dgm:prSet phldrT="[Text]" phldr="0"/>
      <dgm:spPr/>
      <dgm:t>
        <a:bodyPr/>
        <a:lstStyle/>
        <a:p>
          <a:pPr rtl="0"/>
          <a:r>
            <a:rPr lang="en-US">
              <a:latin typeface="Calibri Light" panose="020F0302020204030204"/>
            </a:rPr>
            <a:t>Strategic Planning</a:t>
          </a:r>
        </a:p>
      </dgm:t>
    </dgm:pt>
    <dgm:pt modelId="{564C43E9-C496-495D-846E-4C0F24A09AA1}" type="parTrans" cxnId="{3F50EF5D-0EDA-4F0D-9EFA-A7893D1B05CF}">
      <dgm:prSet/>
      <dgm:spPr/>
      <dgm:t>
        <a:bodyPr/>
        <a:lstStyle/>
        <a:p>
          <a:endParaRPr lang="en-US"/>
        </a:p>
      </dgm:t>
    </dgm:pt>
    <dgm:pt modelId="{3A657FCD-D58C-42B0-97C0-531CF4FE1261}" type="sibTrans" cxnId="{3F50EF5D-0EDA-4F0D-9EFA-A7893D1B05CF}">
      <dgm:prSet/>
      <dgm:spPr/>
      <dgm:t>
        <a:bodyPr/>
        <a:lstStyle/>
        <a:p>
          <a:endParaRPr lang="en-US"/>
        </a:p>
      </dgm:t>
    </dgm:pt>
    <dgm:pt modelId="{E8E14439-7EF1-45C2-A7CB-18C35903BCBE}">
      <dgm:prSet phldr="0"/>
      <dgm:spPr/>
      <dgm:t>
        <a:bodyPr/>
        <a:lstStyle/>
        <a:p>
          <a:pPr rtl="0"/>
          <a:r>
            <a:rPr lang="en-US"/>
            <a:t>CCH Project Applications (PSH/RRH,</a:t>
          </a:r>
          <a:r>
            <a:rPr lang="en-US">
              <a:latin typeface="Calibri Light" panose="020F0302020204030204"/>
            </a:rPr>
            <a:t> TH,</a:t>
          </a:r>
          <a:r>
            <a:rPr lang="en-US"/>
            <a:t> Planning, HMIS, CES)</a:t>
          </a:r>
        </a:p>
      </dgm:t>
    </dgm:pt>
    <dgm:pt modelId="{C2B7F9A4-E79D-408B-98F8-33B293CA7C92}" type="parTrans" cxnId="{C5233ACC-5124-436F-B776-D863FAB8314E}">
      <dgm:prSet/>
      <dgm:spPr/>
    </dgm:pt>
    <dgm:pt modelId="{0B82C65F-7856-4085-A0E2-0388BA35703E}" type="sibTrans" cxnId="{C5233ACC-5124-436F-B776-D863FAB8314E}">
      <dgm:prSet/>
      <dgm:spPr/>
      <dgm:t>
        <a:bodyPr/>
        <a:lstStyle/>
        <a:p>
          <a:endParaRPr lang="en-US"/>
        </a:p>
        <a:p>
          <a:endParaRPr lang="en-US"/>
        </a:p>
      </dgm:t>
    </dgm:pt>
    <dgm:pt modelId="{6B3E8ECE-DE0F-475C-AA3B-EE2BDF831264}" type="pres">
      <dgm:prSet presAssocID="{42097E14-381A-4BF5-9B54-960154F1B5F2}" presName="cycle" presStyleCnt="0">
        <dgm:presLayoutVars>
          <dgm:dir/>
          <dgm:resizeHandles val="exact"/>
        </dgm:presLayoutVars>
      </dgm:prSet>
      <dgm:spPr/>
    </dgm:pt>
    <dgm:pt modelId="{8918907B-1208-47B6-AE2E-3A4125AF07E9}" type="pres">
      <dgm:prSet presAssocID="{CB73A3DA-7A17-4933-BB12-F963004A58B3}" presName="node" presStyleLbl="node1" presStyleIdx="0" presStyleCnt="5">
        <dgm:presLayoutVars>
          <dgm:bulletEnabled val="1"/>
        </dgm:presLayoutVars>
      </dgm:prSet>
      <dgm:spPr/>
    </dgm:pt>
    <dgm:pt modelId="{C0CF5788-5FCD-4AF9-8EE5-681B94CA7B78}" type="pres">
      <dgm:prSet presAssocID="{F3D8A476-57EB-43BA-9FEE-75139A0108AA}" presName="sibTrans" presStyleLbl="sibTrans2D1" presStyleIdx="0" presStyleCnt="5"/>
      <dgm:spPr/>
    </dgm:pt>
    <dgm:pt modelId="{7475A469-0686-4037-82D3-2CD2CDE6B0A2}" type="pres">
      <dgm:prSet presAssocID="{F3D8A476-57EB-43BA-9FEE-75139A0108AA}" presName="connectorText" presStyleLbl="sibTrans2D1" presStyleIdx="0" presStyleCnt="5"/>
      <dgm:spPr/>
    </dgm:pt>
    <dgm:pt modelId="{BDF7ED1D-8CE1-4882-83DD-4CBCC9080AA1}" type="pres">
      <dgm:prSet presAssocID="{E8E14439-7EF1-45C2-A7CB-18C35903BCBE}" presName="node" presStyleLbl="node1" presStyleIdx="1" presStyleCnt="5">
        <dgm:presLayoutVars>
          <dgm:bulletEnabled val="1"/>
        </dgm:presLayoutVars>
      </dgm:prSet>
      <dgm:spPr/>
    </dgm:pt>
    <dgm:pt modelId="{E0B4632E-7E63-46C0-AA79-68EB95264C51}" type="pres">
      <dgm:prSet presAssocID="{0B82C65F-7856-4085-A0E2-0388BA35703E}" presName="sibTrans" presStyleLbl="sibTrans2D1" presStyleIdx="1" presStyleCnt="5"/>
      <dgm:spPr/>
    </dgm:pt>
    <dgm:pt modelId="{C3EE8FA0-5B23-448D-BD9B-A1945EA85DD4}" type="pres">
      <dgm:prSet presAssocID="{0B82C65F-7856-4085-A0E2-0388BA35703E}" presName="connectorText" presStyleLbl="sibTrans2D1" presStyleIdx="1" presStyleCnt="5"/>
      <dgm:spPr/>
    </dgm:pt>
    <dgm:pt modelId="{B97870E2-9AA5-47F4-9A51-D0AF31C0A055}" type="pres">
      <dgm:prSet presAssocID="{62B3C055-6568-4E52-9B9B-3CFDFADFD0E3}" presName="node" presStyleLbl="node1" presStyleIdx="2" presStyleCnt="5">
        <dgm:presLayoutVars>
          <dgm:bulletEnabled val="1"/>
        </dgm:presLayoutVars>
      </dgm:prSet>
      <dgm:spPr/>
    </dgm:pt>
    <dgm:pt modelId="{AD2B3060-19D2-4705-82B4-B5A0F0DD9B46}" type="pres">
      <dgm:prSet presAssocID="{0D42AF46-63D6-48EF-A751-B032D906DC7F}" presName="sibTrans" presStyleLbl="sibTrans2D1" presStyleIdx="2" presStyleCnt="5"/>
      <dgm:spPr/>
    </dgm:pt>
    <dgm:pt modelId="{B4A29A18-7F36-4C64-9728-C1AB23AED804}" type="pres">
      <dgm:prSet presAssocID="{0D42AF46-63D6-48EF-A751-B032D906DC7F}" presName="connectorText" presStyleLbl="sibTrans2D1" presStyleIdx="2" presStyleCnt="5"/>
      <dgm:spPr/>
    </dgm:pt>
    <dgm:pt modelId="{88454919-0795-4316-9169-EC6E01F1DFB8}" type="pres">
      <dgm:prSet presAssocID="{F92BEDD5-5C65-4403-B240-965609227AAB}" presName="node" presStyleLbl="node1" presStyleIdx="3" presStyleCnt="5">
        <dgm:presLayoutVars>
          <dgm:bulletEnabled val="1"/>
        </dgm:presLayoutVars>
      </dgm:prSet>
      <dgm:spPr/>
    </dgm:pt>
    <dgm:pt modelId="{D52AC798-F497-455B-B1A7-CF237741D632}" type="pres">
      <dgm:prSet presAssocID="{A9B920BA-A0E9-4645-B118-254118E45607}" presName="sibTrans" presStyleLbl="sibTrans2D1" presStyleIdx="3" presStyleCnt="5"/>
      <dgm:spPr/>
    </dgm:pt>
    <dgm:pt modelId="{5BF8617A-9609-4D7E-AEA4-AC57B656342B}" type="pres">
      <dgm:prSet presAssocID="{A9B920BA-A0E9-4645-B118-254118E45607}" presName="connectorText" presStyleLbl="sibTrans2D1" presStyleIdx="3" presStyleCnt="5"/>
      <dgm:spPr/>
    </dgm:pt>
    <dgm:pt modelId="{E412C50C-253D-4AAD-92A4-F0FF4F6EB167}" type="pres">
      <dgm:prSet presAssocID="{C84115E8-DAC1-43CD-BB3C-5288F43FE388}" presName="node" presStyleLbl="node1" presStyleIdx="4" presStyleCnt="5">
        <dgm:presLayoutVars>
          <dgm:bulletEnabled val="1"/>
        </dgm:presLayoutVars>
      </dgm:prSet>
      <dgm:spPr/>
    </dgm:pt>
    <dgm:pt modelId="{CF97EAD7-227E-457F-B645-49414F3F3C91}" type="pres">
      <dgm:prSet presAssocID="{3A657FCD-D58C-42B0-97C0-531CF4FE1261}" presName="sibTrans" presStyleLbl="sibTrans2D1" presStyleIdx="4" presStyleCnt="5"/>
      <dgm:spPr/>
    </dgm:pt>
    <dgm:pt modelId="{17A1DA78-6F76-46BC-857F-2996241E3622}" type="pres">
      <dgm:prSet presAssocID="{3A657FCD-D58C-42B0-97C0-531CF4FE1261}" presName="connectorText" presStyleLbl="sibTrans2D1" presStyleIdx="4" presStyleCnt="5"/>
      <dgm:spPr/>
    </dgm:pt>
  </dgm:ptLst>
  <dgm:cxnLst>
    <dgm:cxn modelId="{05BD8000-BA7E-42CF-AE34-1FF39127A5A8}" type="presOf" srcId="{C84115E8-DAC1-43CD-BB3C-5288F43FE388}" destId="{E412C50C-253D-4AAD-92A4-F0FF4F6EB167}" srcOrd="0" destOrd="0" presId="urn:microsoft.com/office/officeart/2005/8/layout/cycle2"/>
    <dgm:cxn modelId="{7F052113-A6D1-4703-94AE-AF61AF969B3D}" srcId="{42097E14-381A-4BF5-9B54-960154F1B5F2}" destId="{CB73A3DA-7A17-4933-BB12-F963004A58B3}" srcOrd="0" destOrd="0" parTransId="{99F095B1-6E2D-4E2F-BCCF-539956408B93}" sibTransId="{F3D8A476-57EB-43BA-9FEE-75139A0108AA}"/>
    <dgm:cxn modelId="{0D4F7E14-3D3C-4583-9A5F-396BA81AE5E1}" type="presOf" srcId="{F3D8A476-57EB-43BA-9FEE-75139A0108AA}" destId="{C0CF5788-5FCD-4AF9-8EE5-681B94CA7B78}" srcOrd="0" destOrd="0" presId="urn:microsoft.com/office/officeart/2005/8/layout/cycle2"/>
    <dgm:cxn modelId="{4102471F-7F54-49DE-BA36-24CDBCF881C4}" type="presOf" srcId="{0D42AF46-63D6-48EF-A751-B032D906DC7F}" destId="{AD2B3060-19D2-4705-82B4-B5A0F0DD9B46}" srcOrd="0" destOrd="0" presId="urn:microsoft.com/office/officeart/2005/8/layout/cycle2"/>
    <dgm:cxn modelId="{0DEC7D38-0BA0-41EF-BD34-1841EA7B3845}" srcId="{42097E14-381A-4BF5-9B54-960154F1B5F2}" destId="{62B3C055-6568-4E52-9B9B-3CFDFADFD0E3}" srcOrd="2" destOrd="0" parTransId="{A7082667-39F2-49CA-944E-D3FD0EAD7B49}" sibTransId="{0D42AF46-63D6-48EF-A751-B032D906DC7F}"/>
    <dgm:cxn modelId="{3F50EF5D-0EDA-4F0D-9EFA-A7893D1B05CF}" srcId="{42097E14-381A-4BF5-9B54-960154F1B5F2}" destId="{C84115E8-DAC1-43CD-BB3C-5288F43FE388}" srcOrd="4" destOrd="0" parTransId="{564C43E9-C496-495D-846E-4C0F24A09AA1}" sibTransId="{3A657FCD-D58C-42B0-97C0-531CF4FE1261}"/>
    <dgm:cxn modelId="{817BAC68-5D11-49FB-BFC3-CD14DD75616E}" type="presOf" srcId="{0D42AF46-63D6-48EF-A751-B032D906DC7F}" destId="{B4A29A18-7F36-4C64-9728-C1AB23AED804}" srcOrd="1" destOrd="0" presId="urn:microsoft.com/office/officeart/2005/8/layout/cycle2"/>
    <dgm:cxn modelId="{5524274D-A943-45B1-B003-6572BAA73628}" srcId="{42097E14-381A-4BF5-9B54-960154F1B5F2}" destId="{F92BEDD5-5C65-4403-B240-965609227AAB}" srcOrd="3" destOrd="0" parTransId="{50E53D3B-64CE-4F12-8CB9-70597F5ABAC2}" sibTransId="{A9B920BA-A0E9-4645-B118-254118E45607}"/>
    <dgm:cxn modelId="{8F5BA06D-2F4B-4F3D-BEBE-D90793395F38}" type="presOf" srcId="{42097E14-381A-4BF5-9B54-960154F1B5F2}" destId="{6B3E8ECE-DE0F-475C-AA3B-EE2BDF831264}" srcOrd="0" destOrd="0" presId="urn:microsoft.com/office/officeart/2005/8/layout/cycle2"/>
    <dgm:cxn modelId="{B1299E74-D5C6-4F3C-87E8-D13550B8965D}" type="presOf" srcId="{CB73A3DA-7A17-4933-BB12-F963004A58B3}" destId="{8918907B-1208-47B6-AE2E-3A4125AF07E9}" srcOrd="0" destOrd="0" presId="urn:microsoft.com/office/officeart/2005/8/layout/cycle2"/>
    <dgm:cxn modelId="{AFB62179-A069-4359-B2C4-30855AB25E74}" type="presOf" srcId="{3A657FCD-D58C-42B0-97C0-531CF4FE1261}" destId="{CF97EAD7-227E-457F-B645-49414F3F3C91}" srcOrd="0" destOrd="0" presId="urn:microsoft.com/office/officeart/2005/8/layout/cycle2"/>
    <dgm:cxn modelId="{65513B97-0C17-4F14-A14E-0C793CDA6E8C}" type="presOf" srcId="{62B3C055-6568-4E52-9B9B-3CFDFADFD0E3}" destId="{B97870E2-9AA5-47F4-9A51-D0AF31C0A055}" srcOrd="0" destOrd="0" presId="urn:microsoft.com/office/officeart/2005/8/layout/cycle2"/>
    <dgm:cxn modelId="{2A39B3C1-2733-4E83-8416-2B7875D12798}" type="presOf" srcId="{E8E14439-7EF1-45C2-A7CB-18C35903BCBE}" destId="{BDF7ED1D-8CE1-4882-83DD-4CBCC9080AA1}" srcOrd="0" destOrd="0" presId="urn:microsoft.com/office/officeart/2005/8/layout/cycle2"/>
    <dgm:cxn modelId="{69674BC2-D661-440B-814B-E1763FC4A307}" type="presOf" srcId="{F92BEDD5-5C65-4403-B240-965609227AAB}" destId="{88454919-0795-4316-9169-EC6E01F1DFB8}" srcOrd="0" destOrd="0" presId="urn:microsoft.com/office/officeart/2005/8/layout/cycle2"/>
    <dgm:cxn modelId="{C5233ACC-5124-436F-B776-D863FAB8314E}" srcId="{42097E14-381A-4BF5-9B54-960154F1B5F2}" destId="{E8E14439-7EF1-45C2-A7CB-18C35903BCBE}" srcOrd="1" destOrd="0" parTransId="{C2B7F9A4-E79D-408B-98F8-33B293CA7C92}" sibTransId="{0B82C65F-7856-4085-A0E2-0388BA35703E}"/>
    <dgm:cxn modelId="{572E40D5-8E24-4702-8713-B4E2F95D6718}" type="presOf" srcId="{A9B920BA-A0E9-4645-B118-254118E45607}" destId="{D52AC798-F497-455B-B1A7-CF237741D632}" srcOrd="0" destOrd="0" presId="urn:microsoft.com/office/officeart/2005/8/layout/cycle2"/>
    <dgm:cxn modelId="{5563F0D6-C1A7-43F0-8998-C2B18A4ABEF2}" type="presOf" srcId="{A9B920BA-A0E9-4645-B118-254118E45607}" destId="{5BF8617A-9609-4D7E-AEA4-AC57B656342B}" srcOrd="1" destOrd="0" presId="urn:microsoft.com/office/officeart/2005/8/layout/cycle2"/>
    <dgm:cxn modelId="{EF936EE2-2BC6-48A3-8C1A-31F5C46D3B24}" type="presOf" srcId="{0B82C65F-7856-4085-A0E2-0388BA35703E}" destId="{C3EE8FA0-5B23-448D-BD9B-A1945EA85DD4}" srcOrd="1" destOrd="0" presId="urn:microsoft.com/office/officeart/2005/8/layout/cycle2"/>
    <dgm:cxn modelId="{88E3C3E5-4D09-439B-99E3-A5C78A4F6997}" type="presOf" srcId="{0B82C65F-7856-4085-A0E2-0388BA35703E}" destId="{E0B4632E-7E63-46C0-AA79-68EB95264C51}" srcOrd="0" destOrd="0" presId="urn:microsoft.com/office/officeart/2005/8/layout/cycle2"/>
    <dgm:cxn modelId="{FBCB7EEF-C68E-4B87-B214-4F700C6ADC9E}" type="presOf" srcId="{F3D8A476-57EB-43BA-9FEE-75139A0108AA}" destId="{7475A469-0686-4037-82D3-2CD2CDE6B0A2}" srcOrd="1" destOrd="0" presId="urn:microsoft.com/office/officeart/2005/8/layout/cycle2"/>
    <dgm:cxn modelId="{C7F49CFB-4A06-44F3-9FCC-3C46E9288641}" type="presOf" srcId="{3A657FCD-D58C-42B0-97C0-531CF4FE1261}" destId="{17A1DA78-6F76-46BC-857F-2996241E3622}" srcOrd="1" destOrd="0" presId="urn:microsoft.com/office/officeart/2005/8/layout/cycle2"/>
    <dgm:cxn modelId="{F1EA408A-CED3-4D63-8EE4-07BBD2FBEB2B}" type="presParOf" srcId="{6B3E8ECE-DE0F-475C-AA3B-EE2BDF831264}" destId="{8918907B-1208-47B6-AE2E-3A4125AF07E9}" srcOrd="0" destOrd="0" presId="urn:microsoft.com/office/officeart/2005/8/layout/cycle2"/>
    <dgm:cxn modelId="{47432D32-C16B-487F-A15A-FA4D0F8033E2}" type="presParOf" srcId="{6B3E8ECE-DE0F-475C-AA3B-EE2BDF831264}" destId="{C0CF5788-5FCD-4AF9-8EE5-681B94CA7B78}" srcOrd="1" destOrd="0" presId="urn:microsoft.com/office/officeart/2005/8/layout/cycle2"/>
    <dgm:cxn modelId="{D5C76C42-2F51-4147-BEF7-F9F162662270}" type="presParOf" srcId="{C0CF5788-5FCD-4AF9-8EE5-681B94CA7B78}" destId="{7475A469-0686-4037-82D3-2CD2CDE6B0A2}" srcOrd="0" destOrd="0" presId="urn:microsoft.com/office/officeart/2005/8/layout/cycle2"/>
    <dgm:cxn modelId="{CFC618CA-5813-41CB-9AB8-26C428CDF8D8}" type="presParOf" srcId="{6B3E8ECE-DE0F-475C-AA3B-EE2BDF831264}" destId="{BDF7ED1D-8CE1-4882-83DD-4CBCC9080AA1}" srcOrd="2" destOrd="0" presId="urn:microsoft.com/office/officeart/2005/8/layout/cycle2"/>
    <dgm:cxn modelId="{6F52868B-967B-4EF4-BE51-3A0F222930A2}" type="presParOf" srcId="{6B3E8ECE-DE0F-475C-AA3B-EE2BDF831264}" destId="{E0B4632E-7E63-46C0-AA79-68EB95264C51}" srcOrd="3" destOrd="0" presId="urn:microsoft.com/office/officeart/2005/8/layout/cycle2"/>
    <dgm:cxn modelId="{4E2CB365-862B-45FB-B4DE-793A32FB24FB}" type="presParOf" srcId="{E0B4632E-7E63-46C0-AA79-68EB95264C51}" destId="{C3EE8FA0-5B23-448D-BD9B-A1945EA85DD4}" srcOrd="0" destOrd="0" presId="urn:microsoft.com/office/officeart/2005/8/layout/cycle2"/>
    <dgm:cxn modelId="{C5C20185-505C-4C5B-ACD0-D61EAC435215}" type="presParOf" srcId="{6B3E8ECE-DE0F-475C-AA3B-EE2BDF831264}" destId="{B97870E2-9AA5-47F4-9A51-D0AF31C0A055}" srcOrd="4" destOrd="0" presId="urn:microsoft.com/office/officeart/2005/8/layout/cycle2"/>
    <dgm:cxn modelId="{3D0048AE-40DA-4FC1-947E-0B0865B4D484}" type="presParOf" srcId="{6B3E8ECE-DE0F-475C-AA3B-EE2BDF831264}" destId="{AD2B3060-19D2-4705-82B4-B5A0F0DD9B46}" srcOrd="5" destOrd="0" presId="urn:microsoft.com/office/officeart/2005/8/layout/cycle2"/>
    <dgm:cxn modelId="{6E62561A-48DB-48C1-A469-E74F4E797E49}" type="presParOf" srcId="{AD2B3060-19D2-4705-82B4-B5A0F0DD9B46}" destId="{B4A29A18-7F36-4C64-9728-C1AB23AED804}" srcOrd="0" destOrd="0" presId="urn:microsoft.com/office/officeart/2005/8/layout/cycle2"/>
    <dgm:cxn modelId="{46E61119-20AB-40C9-BE51-467F72199E26}" type="presParOf" srcId="{6B3E8ECE-DE0F-475C-AA3B-EE2BDF831264}" destId="{88454919-0795-4316-9169-EC6E01F1DFB8}" srcOrd="6" destOrd="0" presId="urn:microsoft.com/office/officeart/2005/8/layout/cycle2"/>
    <dgm:cxn modelId="{F0CADB71-A8B3-4E1D-9EF4-4A70F5A44AFA}" type="presParOf" srcId="{6B3E8ECE-DE0F-475C-AA3B-EE2BDF831264}" destId="{D52AC798-F497-455B-B1A7-CF237741D632}" srcOrd="7" destOrd="0" presId="urn:microsoft.com/office/officeart/2005/8/layout/cycle2"/>
    <dgm:cxn modelId="{72877C8E-E7C6-4C27-A8B1-B01832CFE66C}" type="presParOf" srcId="{D52AC798-F497-455B-B1A7-CF237741D632}" destId="{5BF8617A-9609-4D7E-AEA4-AC57B656342B}" srcOrd="0" destOrd="0" presId="urn:microsoft.com/office/officeart/2005/8/layout/cycle2"/>
    <dgm:cxn modelId="{2A89E8E9-AA80-435D-A14C-55566D13F5D6}" type="presParOf" srcId="{6B3E8ECE-DE0F-475C-AA3B-EE2BDF831264}" destId="{E412C50C-253D-4AAD-92A4-F0FF4F6EB167}" srcOrd="8" destOrd="0" presId="urn:microsoft.com/office/officeart/2005/8/layout/cycle2"/>
    <dgm:cxn modelId="{8F5E16C5-518C-4248-A6B1-F4453BB50742}" type="presParOf" srcId="{6B3E8ECE-DE0F-475C-AA3B-EE2BDF831264}" destId="{CF97EAD7-227E-457F-B645-49414F3F3C91}" srcOrd="9" destOrd="0" presId="urn:microsoft.com/office/officeart/2005/8/layout/cycle2"/>
    <dgm:cxn modelId="{0E6A2BB3-0F6C-42BD-B068-5A341B0E41D6}" type="presParOf" srcId="{CF97EAD7-227E-457F-B645-49414F3F3C91}" destId="{17A1DA78-6F76-46BC-857F-2996241E3622}"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89DD90-EE22-49A4-9BDF-8E366E1087F2}" type="doc">
      <dgm:prSet loTypeId="urn:microsoft.com/office/officeart/2005/8/layout/default" loCatId="list" qsTypeId="urn:microsoft.com/office/officeart/2005/8/quickstyle/simple1" qsCatId="simple" csTypeId="urn:microsoft.com/office/officeart/2005/8/colors/accent4_2" csCatId="accent4" phldr="1"/>
      <dgm:spPr/>
      <dgm:t>
        <a:bodyPr/>
        <a:lstStyle/>
        <a:p>
          <a:endParaRPr lang="en-US"/>
        </a:p>
      </dgm:t>
    </dgm:pt>
    <dgm:pt modelId="{09471AEB-E770-447C-AF30-54385C61725C}">
      <dgm:prSet phldrT="[Text]" phldr="0"/>
      <dgm:spPr/>
      <dgm:t>
        <a:bodyPr/>
        <a:lstStyle/>
        <a:p>
          <a:pPr rtl="0"/>
          <a:r>
            <a:rPr lang="en-US">
              <a:latin typeface="Calibri Light" panose="020F0302020204030204"/>
            </a:rPr>
            <a:t>Special Supplemental NOFO</a:t>
          </a:r>
        </a:p>
      </dgm:t>
    </dgm:pt>
    <dgm:pt modelId="{47B8971C-E2D8-45A9-A89A-97A48A844128}" type="parTrans" cxnId="{90C5BADA-DB15-45CE-B63A-960C60CD7D1E}">
      <dgm:prSet/>
      <dgm:spPr/>
      <dgm:t>
        <a:bodyPr/>
        <a:lstStyle/>
        <a:p>
          <a:endParaRPr lang="en-US"/>
        </a:p>
      </dgm:t>
    </dgm:pt>
    <dgm:pt modelId="{EA77E040-E8D0-4F4D-BBCA-63A23A8993AD}" type="sibTrans" cxnId="{90C5BADA-DB15-45CE-B63A-960C60CD7D1E}">
      <dgm:prSet/>
      <dgm:spPr/>
      <dgm:t>
        <a:bodyPr/>
        <a:lstStyle/>
        <a:p>
          <a:endParaRPr lang="en-US"/>
        </a:p>
      </dgm:t>
    </dgm:pt>
    <dgm:pt modelId="{C24C8D8A-3B41-4958-8603-38210AF84D9C}">
      <dgm:prSet phldrT="[Text]" phldr="0"/>
      <dgm:spPr/>
      <dgm:t>
        <a:bodyPr/>
        <a:lstStyle/>
        <a:p>
          <a:pPr rtl="0"/>
          <a:r>
            <a:rPr lang="en-US">
              <a:latin typeface="Calibri Light" panose="020F0302020204030204"/>
            </a:rPr>
            <a:t>Special Supplemental NOFO</a:t>
          </a:r>
          <a:endParaRPr lang="en-US"/>
        </a:p>
      </dgm:t>
    </dgm:pt>
    <dgm:pt modelId="{D80A9638-26F1-41E6-91BE-C9AF62C98B32}" type="parTrans" cxnId="{082AF5E2-85E4-494F-BA4B-36CE8B8567A5}">
      <dgm:prSet/>
      <dgm:spPr/>
      <dgm:t>
        <a:bodyPr/>
        <a:lstStyle/>
        <a:p>
          <a:endParaRPr lang="en-US"/>
        </a:p>
      </dgm:t>
    </dgm:pt>
    <dgm:pt modelId="{F348F302-6232-419A-B626-D19644A1A116}" type="sibTrans" cxnId="{082AF5E2-85E4-494F-BA4B-36CE8B8567A5}">
      <dgm:prSet/>
      <dgm:spPr/>
      <dgm:t>
        <a:bodyPr/>
        <a:lstStyle/>
        <a:p>
          <a:endParaRPr lang="en-US"/>
        </a:p>
      </dgm:t>
    </dgm:pt>
    <dgm:pt modelId="{7EBC109D-ED72-41AC-BB80-4197B63F9CAE}">
      <dgm:prSet phldrT="[Text]" phldr="0"/>
      <dgm:spPr/>
      <dgm:t>
        <a:bodyPr/>
        <a:lstStyle/>
        <a:p>
          <a:pPr rtl="0"/>
          <a:r>
            <a:rPr lang="en-US">
              <a:latin typeface="Calibri Light" panose="020F0302020204030204"/>
            </a:rPr>
            <a:t>Rural Set Aside</a:t>
          </a:r>
          <a:endParaRPr lang="en-US"/>
        </a:p>
      </dgm:t>
    </dgm:pt>
    <dgm:pt modelId="{EBA68897-3566-49E4-971C-CF6258358AAA}" type="parTrans" cxnId="{585B9F7D-7EC5-45A6-9ADC-2DC24CA52C1B}">
      <dgm:prSet/>
      <dgm:spPr/>
      <dgm:t>
        <a:bodyPr/>
        <a:lstStyle/>
        <a:p>
          <a:endParaRPr lang="en-US"/>
        </a:p>
      </dgm:t>
    </dgm:pt>
    <dgm:pt modelId="{27770377-86F2-40B0-B6DE-9E719C544AE4}" type="sibTrans" cxnId="{585B9F7D-7EC5-45A6-9ADC-2DC24CA52C1B}">
      <dgm:prSet/>
      <dgm:spPr/>
      <dgm:t>
        <a:bodyPr/>
        <a:lstStyle/>
        <a:p>
          <a:endParaRPr lang="en-US"/>
        </a:p>
      </dgm:t>
    </dgm:pt>
    <dgm:pt modelId="{15C52CC9-C504-4762-B62C-EA9ACC3837F5}">
      <dgm:prSet phldrT="[Text]" phldr="0"/>
      <dgm:spPr/>
      <dgm:t>
        <a:bodyPr/>
        <a:lstStyle/>
        <a:p>
          <a:pPr rtl="0"/>
          <a:r>
            <a:rPr lang="en-US"/>
            <a:t>Annual CoC Competition NOFO</a:t>
          </a:r>
        </a:p>
      </dgm:t>
    </dgm:pt>
    <dgm:pt modelId="{88511479-6827-428E-B6FE-6384EBA7337B}" type="parTrans" cxnId="{8C2EA9AB-8798-402E-B0ED-8C2BA6CBA4A1}">
      <dgm:prSet/>
      <dgm:spPr/>
      <dgm:t>
        <a:bodyPr/>
        <a:lstStyle/>
        <a:p>
          <a:endParaRPr lang="en-US"/>
        </a:p>
      </dgm:t>
    </dgm:pt>
    <dgm:pt modelId="{FA34A5A9-DF58-4316-AFC3-0A18E3399A28}" type="sibTrans" cxnId="{8C2EA9AB-8798-402E-B0ED-8C2BA6CBA4A1}">
      <dgm:prSet/>
      <dgm:spPr/>
      <dgm:t>
        <a:bodyPr/>
        <a:lstStyle/>
        <a:p>
          <a:endParaRPr lang="en-US"/>
        </a:p>
      </dgm:t>
    </dgm:pt>
    <dgm:pt modelId="{B2F134B4-B927-4771-9DB2-F1DCA23131DA}">
      <dgm:prSet phldr="0"/>
      <dgm:spPr/>
      <dgm:t>
        <a:bodyPr/>
        <a:lstStyle/>
        <a:p>
          <a:r>
            <a:rPr lang="en-US">
              <a:latin typeface="Calibri Light" panose="020F0302020204030204"/>
            </a:rPr>
            <a:t> Unsheltered Set Aside</a:t>
          </a:r>
          <a:endParaRPr lang="en-US"/>
        </a:p>
      </dgm:t>
    </dgm:pt>
    <dgm:pt modelId="{B57A7788-D5DB-43C0-AEB1-66DA2BC71DC2}" type="parTrans" cxnId="{338DFB40-FF92-43FC-BBBA-E7FB0A326A3B}">
      <dgm:prSet/>
      <dgm:spPr/>
    </dgm:pt>
    <dgm:pt modelId="{B1976F70-10E4-47FE-ABBE-591054319A26}" type="sibTrans" cxnId="{338DFB40-FF92-43FC-BBBA-E7FB0A326A3B}">
      <dgm:prSet/>
      <dgm:spPr/>
    </dgm:pt>
    <dgm:pt modelId="{F02B1977-7097-4C0A-B56F-0E6407664CC9}" type="pres">
      <dgm:prSet presAssocID="{AF89DD90-EE22-49A4-9BDF-8E366E1087F2}" presName="diagram" presStyleCnt="0">
        <dgm:presLayoutVars>
          <dgm:dir/>
          <dgm:resizeHandles val="exact"/>
        </dgm:presLayoutVars>
      </dgm:prSet>
      <dgm:spPr/>
    </dgm:pt>
    <dgm:pt modelId="{EB85E6D8-5C5F-4278-A908-FC1222DE9FCE}" type="pres">
      <dgm:prSet presAssocID="{09471AEB-E770-447C-AF30-54385C61725C}" presName="node" presStyleLbl="node1" presStyleIdx="0" presStyleCnt="3">
        <dgm:presLayoutVars>
          <dgm:bulletEnabled val="1"/>
        </dgm:presLayoutVars>
      </dgm:prSet>
      <dgm:spPr/>
    </dgm:pt>
    <dgm:pt modelId="{0B487040-4867-494E-A017-14A98979A23A}" type="pres">
      <dgm:prSet presAssocID="{EA77E040-E8D0-4F4D-BBCA-63A23A8993AD}" presName="sibTrans" presStyleCnt="0"/>
      <dgm:spPr/>
    </dgm:pt>
    <dgm:pt modelId="{20454D71-C7A4-4536-B345-1A166EA7D0D3}" type="pres">
      <dgm:prSet presAssocID="{C24C8D8A-3B41-4958-8603-38210AF84D9C}" presName="node" presStyleLbl="node1" presStyleIdx="1" presStyleCnt="3">
        <dgm:presLayoutVars>
          <dgm:bulletEnabled val="1"/>
        </dgm:presLayoutVars>
      </dgm:prSet>
      <dgm:spPr/>
    </dgm:pt>
    <dgm:pt modelId="{C7DB5D9A-A0F9-424A-9C81-08B528113DAF}" type="pres">
      <dgm:prSet presAssocID="{F348F302-6232-419A-B626-D19644A1A116}" presName="sibTrans" presStyleCnt="0"/>
      <dgm:spPr/>
    </dgm:pt>
    <dgm:pt modelId="{E893E3B0-9A0D-43B6-AC98-361359300974}" type="pres">
      <dgm:prSet presAssocID="{15C52CC9-C504-4762-B62C-EA9ACC3837F5}" presName="node" presStyleLbl="node1" presStyleIdx="2" presStyleCnt="3">
        <dgm:presLayoutVars>
          <dgm:bulletEnabled val="1"/>
        </dgm:presLayoutVars>
      </dgm:prSet>
      <dgm:spPr/>
    </dgm:pt>
  </dgm:ptLst>
  <dgm:cxnLst>
    <dgm:cxn modelId="{338DFB40-FF92-43FC-BBBA-E7FB0A326A3B}" srcId="{09471AEB-E770-447C-AF30-54385C61725C}" destId="{B2F134B4-B927-4771-9DB2-F1DCA23131DA}" srcOrd="0" destOrd="0" parTransId="{B57A7788-D5DB-43C0-AEB1-66DA2BC71DC2}" sibTransId="{B1976F70-10E4-47FE-ABBE-591054319A26}"/>
    <dgm:cxn modelId="{CCF97D42-BD74-459D-8938-507D1E00ABA9}" type="presOf" srcId="{15C52CC9-C504-4762-B62C-EA9ACC3837F5}" destId="{E893E3B0-9A0D-43B6-AC98-361359300974}" srcOrd="0" destOrd="0" presId="urn:microsoft.com/office/officeart/2005/8/layout/default"/>
    <dgm:cxn modelId="{8E11E848-9DE1-464E-B1AB-94F85615E7EC}" type="presOf" srcId="{C24C8D8A-3B41-4958-8603-38210AF84D9C}" destId="{20454D71-C7A4-4536-B345-1A166EA7D0D3}" srcOrd="0" destOrd="0" presId="urn:microsoft.com/office/officeart/2005/8/layout/default"/>
    <dgm:cxn modelId="{D9980679-58DD-4BD3-AA58-C5FA6DC10B6B}" type="presOf" srcId="{09471AEB-E770-447C-AF30-54385C61725C}" destId="{EB85E6D8-5C5F-4278-A908-FC1222DE9FCE}" srcOrd="0" destOrd="0" presId="urn:microsoft.com/office/officeart/2005/8/layout/default"/>
    <dgm:cxn modelId="{47C97B59-0692-4B17-A57E-C4854D1E658F}" type="presOf" srcId="{B2F134B4-B927-4771-9DB2-F1DCA23131DA}" destId="{EB85E6D8-5C5F-4278-A908-FC1222DE9FCE}" srcOrd="0" destOrd="1" presId="urn:microsoft.com/office/officeart/2005/8/layout/default"/>
    <dgm:cxn modelId="{585B9F7D-7EC5-45A6-9ADC-2DC24CA52C1B}" srcId="{C24C8D8A-3B41-4958-8603-38210AF84D9C}" destId="{7EBC109D-ED72-41AC-BB80-4197B63F9CAE}" srcOrd="0" destOrd="0" parTransId="{EBA68897-3566-49E4-971C-CF6258358AAA}" sibTransId="{27770377-86F2-40B0-B6DE-9E719C544AE4}"/>
    <dgm:cxn modelId="{9C147EA1-EED4-47BE-8E6A-269282B72647}" type="presOf" srcId="{AF89DD90-EE22-49A4-9BDF-8E366E1087F2}" destId="{F02B1977-7097-4C0A-B56F-0E6407664CC9}" srcOrd="0" destOrd="0" presId="urn:microsoft.com/office/officeart/2005/8/layout/default"/>
    <dgm:cxn modelId="{8C2EA9AB-8798-402E-B0ED-8C2BA6CBA4A1}" srcId="{AF89DD90-EE22-49A4-9BDF-8E366E1087F2}" destId="{15C52CC9-C504-4762-B62C-EA9ACC3837F5}" srcOrd="2" destOrd="0" parTransId="{88511479-6827-428E-B6FE-6384EBA7337B}" sibTransId="{FA34A5A9-DF58-4316-AFC3-0A18E3399A28}"/>
    <dgm:cxn modelId="{D454DBB4-313A-414D-9453-8310AE87C594}" type="presOf" srcId="{7EBC109D-ED72-41AC-BB80-4197B63F9CAE}" destId="{20454D71-C7A4-4536-B345-1A166EA7D0D3}" srcOrd="0" destOrd="1" presId="urn:microsoft.com/office/officeart/2005/8/layout/default"/>
    <dgm:cxn modelId="{90C5BADA-DB15-45CE-B63A-960C60CD7D1E}" srcId="{AF89DD90-EE22-49A4-9BDF-8E366E1087F2}" destId="{09471AEB-E770-447C-AF30-54385C61725C}" srcOrd="0" destOrd="0" parTransId="{47B8971C-E2D8-45A9-A89A-97A48A844128}" sibTransId="{EA77E040-E8D0-4F4D-BBCA-63A23A8993AD}"/>
    <dgm:cxn modelId="{082AF5E2-85E4-494F-BA4B-36CE8B8567A5}" srcId="{AF89DD90-EE22-49A4-9BDF-8E366E1087F2}" destId="{C24C8D8A-3B41-4958-8603-38210AF84D9C}" srcOrd="1" destOrd="0" parTransId="{D80A9638-26F1-41E6-91BE-C9AF62C98B32}" sibTransId="{F348F302-6232-419A-B626-D19644A1A116}"/>
    <dgm:cxn modelId="{8E82ED81-05F5-4DA8-B46E-83FD4DE45AED}" type="presParOf" srcId="{F02B1977-7097-4C0A-B56F-0E6407664CC9}" destId="{EB85E6D8-5C5F-4278-A908-FC1222DE9FCE}" srcOrd="0" destOrd="0" presId="urn:microsoft.com/office/officeart/2005/8/layout/default"/>
    <dgm:cxn modelId="{FB7550B2-E108-4CF5-B964-0B7ABA09B305}" type="presParOf" srcId="{F02B1977-7097-4C0A-B56F-0E6407664CC9}" destId="{0B487040-4867-494E-A017-14A98979A23A}" srcOrd="1" destOrd="0" presId="urn:microsoft.com/office/officeart/2005/8/layout/default"/>
    <dgm:cxn modelId="{DAA9E00C-D65D-4000-8ECD-76610AAA605A}" type="presParOf" srcId="{F02B1977-7097-4C0A-B56F-0E6407664CC9}" destId="{20454D71-C7A4-4536-B345-1A166EA7D0D3}" srcOrd="2" destOrd="0" presId="urn:microsoft.com/office/officeart/2005/8/layout/default"/>
    <dgm:cxn modelId="{407C4B4E-8D2B-4D6C-A78D-EFADB934E126}" type="presParOf" srcId="{F02B1977-7097-4C0A-B56F-0E6407664CC9}" destId="{C7DB5D9A-A0F9-424A-9C81-08B528113DAF}" srcOrd="3" destOrd="0" presId="urn:microsoft.com/office/officeart/2005/8/layout/default"/>
    <dgm:cxn modelId="{1D8BD92F-74B1-499E-A969-CBA2A064A95E}" type="presParOf" srcId="{F02B1977-7097-4C0A-B56F-0E6407664CC9}" destId="{E893E3B0-9A0D-43B6-AC98-361359300974}"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18907B-1208-47B6-AE2E-3A4125AF07E9}">
      <dsp:nvSpPr>
        <dsp:cNvPr id="0" name=""/>
        <dsp:cNvSpPr/>
      </dsp:nvSpPr>
      <dsp:spPr>
        <a:xfrm>
          <a:off x="10627554" y="3060"/>
          <a:ext cx="2069988" cy="2069988"/>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en-US" sz="2000" kern="1200"/>
            <a:t>CoC Consolidated Application</a:t>
          </a:r>
        </a:p>
      </dsp:txBody>
      <dsp:txXfrm>
        <a:off x="10930697" y="306203"/>
        <a:ext cx="1463702" cy="1463702"/>
      </dsp:txXfrm>
    </dsp:sp>
    <dsp:sp modelId="{C0CF5788-5FCD-4AF9-8EE5-681B94CA7B78}">
      <dsp:nvSpPr>
        <dsp:cNvPr id="0" name=""/>
        <dsp:cNvSpPr/>
      </dsp:nvSpPr>
      <dsp:spPr>
        <a:xfrm rot="2160000">
          <a:off x="12631795" y="1592347"/>
          <a:ext cx="548913" cy="698621"/>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12647520" y="1683675"/>
        <a:ext cx="384239" cy="419173"/>
      </dsp:txXfrm>
    </dsp:sp>
    <dsp:sp modelId="{BDF7ED1D-8CE1-4882-83DD-4CBCC9080AA1}">
      <dsp:nvSpPr>
        <dsp:cNvPr id="0" name=""/>
        <dsp:cNvSpPr/>
      </dsp:nvSpPr>
      <dsp:spPr>
        <a:xfrm>
          <a:off x="13140098" y="1828530"/>
          <a:ext cx="2069988" cy="2069988"/>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en-US" sz="2000" kern="1200"/>
            <a:t>CCH Project Applications (PSH/RRH,</a:t>
          </a:r>
          <a:r>
            <a:rPr lang="en-US" sz="2000" kern="1200">
              <a:latin typeface="Calibri Light" panose="020F0302020204030204"/>
            </a:rPr>
            <a:t> TH,</a:t>
          </a:r>
          <a:r>
            <a:rPr lang="en-US" sz="2000" kern="1200"/>
            <a:t> Planning, HMIS, CES)</a:t>
          </a:r>
        </a:p>
      </dsp:txBody>
      <dsp:txXfrm>
        <a:off x="13443241" y="2131673"/>
        <a:ext cx="1463702" cy="1463702"/>
      </dsp:txXfrm>
    </dsp:sp>
    <dsp:sp modelId="{E0B4632E-7E63-46C0-AA79-68EB95264C51}">
      <dsp:nvSpPr>
        <dsp:cNvPr id="0" name=""/>
        <dsp:cNvSpPr/>
      </dsp:nvSpPr>
      <dsp:spPr>
        <a:xfrm rot="6480000">
          <a:off x="13425583" y="3976274"/>
          <a:ext cx="548913" cy="698621"/>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a:p>
          <a:pPr marL="0" lvl="0" indent="0" algn="ctr" defTabSz="533400">
            <a:lnSpc>
              <a:spcPct val="90000"/>
            </a:lnSpc>
            <a:spcBef>
              <a:spcPct val="0"/>
            </a:spcBef>
            <a:spcAft>
              <a:spcPct val="35000"/>
            </a:spcAft>
            <a:buNone/>
          </a:pPr>
          <a:endParaRPr lang="en-US" sz="1200" kern="1200"/>
        </a:p>
      </dsp:txBody>
      <dsp:txXfrm rot="10800000">
        <a:off x="13533364" y="4037691"/>
        <a:ext cx="384239" cy="419173"/>
      </dsp:txXfrm>
    </dsp:sp>
    <dsp:sp modelId="{B97870E2-9AA5-47F4-9A51-D0AF31C0A055}">
      <dsp:nvSpPr>
        <dsp:cNvPr id="0" name=""/>
        <dsp:cNvSpPr/>
      </dsp:nvSpPr>
      <dsp:spPr>
        <a:xfrm>
          <a:off x="12180392" y="4782202"/>
          <a:ext cx="2069988" cy="2069988"/>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en-US" sz="2000" kern="1200">
              <a:latin typeface="Calibri Light" panose="020F0302020204030204"/>
            </a:rPr>
            <a:t>Project Ranking</a:t>
          </a:r>
          <a:endParaRPr lang="en-US" sz="2000" kern="1200"/>
        </a:p>
      </dsp:txBody>
      <dsp:txXfrm>
        <a:off x="12483535" y="5085345"/>
        <a:ext cx="1463702" cy="1463702"/>
      </dsp:txXfrm>
    </dsp:sp>
    <dsp:sp modelId="{AD2B3060-19D2-4705-82B4-B5A0F0DD9B46}">
      <dsp:nvSpPr>
        <dsp:cNvPr id="0" name=""/>
        <dsp:cNvSpPr/>
      </dsp:nvSpPr>
      <dsp:spPr>
        <a:xfrm rot="10800000">
          <a:off x="11403627" y="5467885"/>
          <a:ext cx="548913" cy="698621"/>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rot="10800000">
        <a:off x="11568301" y="5607609"/>
        <a:ext cx="384239" cy="419173"/>
      </dsp:txXfrm>
    </dsp:sp>
    <dsp:sp modelId="{88454919-0795-4316-9169-EC6E01F1DFB8}">
      <dsp:nvSpPr>
        <dsp:cNvPr id="0" name=""/>
        <dsp:cNvSpPr/>
      </dsp:nvSpPr>
      <dsp:spPr>
        <a:xfrm>
          <a:off x="9074717" y="4782202"/>
          <a:ext cx="2069988" cy="2069988"/>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en-US" sz="2000" kern="1200">
              <a:latin typeface="Calibri Light" panose="020F0302020204030204"/>
            </a:rPr>
            <a:t>Technical Assistance and Support</a:t>
          </a:r>
          <a:endParaRPr lang="en-US" sz="2000" kern="1200"/>
        </a:p>
      </dsp:txBody>
      <dsp:txXfrm>
        <a:off x="9377860" y="5085345"/>
        <a:ext cx="1463702" cy="1463702"/>
      </dsp:txXfrm>
    </dsp:sp>
    <dsp:sp modelId="{D52AC798-F497-455B-B1A7-CF237741D632}">
      <dsp:nvSpPr>
        <dsp:cNvPr id="0" name=""/>
        <dsp:cNvSpPr/>
      </dsp:nvSpPr>
      <dsp:spPr>
        <a:xfrm rot="15120000">
          <a:off x="9360202" y="4005824"/>
          <a:ext cx="548913" cy="698621"/>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rot="10800000">
        <a:off x="9467983" y="4223855"/>
        <a:ext cx="384239" cy="419173"/>
      </dsp:txXfrm>
    </dsp:sp>
    <dsp:sp modelId="{E412C50C-253D-4AAD-92A4-F0FF4F6EB167}">
      <dsp:nvSpPr>
        <dsp:cNvPr id="0" name=""/>
        <dsp:cNvSpPr/>
      </dsp:nvSpPr>
      <dsp:spPr>
        <a:xfrm>
          <a:off x="8115011" y="1828530"/>
          <a:ext cx="2069988" cy="2069988"/>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en-US" sz="2000" kern="1200">
              <a:latin typeface="Calibri Light" panose="020F0302020204030204"/>
            </a:rPr>
            <a:t>Strategic Planning</a:t>
          </a:r>
        </a:p>
      </dsp:txBody>
      <dsp:txXfrm>
        <a:off x="8418154" y="2131673"/>
        <a:ext cx="1463702" cy="1463702"/>
      </dsp:txXfrm>
    </dsp:sp>
    <dsp:sp modelId="{CF97EAD7-227E-457F-B645-49414F3F3C91}">
      <dsp:nvSpPr>
        <dsp:cNvPr id="0" name=""/>
        <dsp:cNvSpPr/>
      </dsp:nvSpPr>
      <dsp:spPr>
        <a:xfrm rot="19440000">
          <a:off x="10119252" y="1610610"/>
          <a:ext cx="548913" cy="698621"/>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10134977" y="1798730"/>
        <a:ext cx="384239" cy="4191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85E6D8-5C5F-4278-A908-FC1222DE9FCE}">
      <dsp:nvSpPr>
        <dsp:cNvPr id="0" name=""/>
        <dsp:cNvSpPr/>
      </dsp:nvSpPr>
      <dsp:spPr>
        <a:xfrm>
          <a:off x="0" y="1061244"/>
          <a:ext cx="3714749" cy="222884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t" anchorCtr="0">
          <a:noAutofit/>
        </a:bodyPr>
        <a:lstStyle/>
        <a:p>
          <a:pPr marL="0" lvl="0" indent="0" algn="l" defTabSz="1466850" rtl="0">
            <a:lnSpc>
              <a:spcPct val="90000"/>
            </a:lnSpc>
            <a:spcBef>
              <a:spcPct val="0"/>
            </a:spcBef>
            <a:spcAft>
              <a:spcPct val="35000"/>
            </a:spcAft>
            <a:buNone/>
          </a:pPr>
          <a:r>
            <a:rPr lang="en-US" sz="3300" kern="1200">
              <a:latin typeface="Calibri Light" panose="020F0302020204030204"/>
            </a:rPr>
            <a:t>Special Supplemental NOFO</a:t>
          </a:r>
        </a:p>
        <a:p>
          <a:pPr marL="228600" lvl="1" indent="-228600" algn="l" defTabSz="1155700">
            <a:lnSpc>
              <a:spcPct val="90000"/>
            </a:lnSpc>
            <a:spcBef>
              <a:spcPct val="0"/>
            </a:spcBef>
            <a:spcAft>
              <a:spcPct val="15000"/>
            </a:spcAft>
            <a:buChar char="•"/>
          </a:pPr>
          <a:r>
            <a:rPr lang="en-US" sz="2600" kern="1200">
              <a:latin typeface="Calibri Light" panose="020F0302020204030204"/>
            </a:rPr>
            <a:t> Unsheltered Set Aside</a:t>
          </a:r>
          <a:endParaRPr lang="en-US" sz="2600" kern="1200"/>
        </a:p>
      </dsp:txBody>
      <dsp:txXfrm>
        <a:off x="0" y="1061244"/>
        <a:ext cx="3714749" cy="2228849"/>
      </dsp:txXfrm>
    </dsp:sp>
    <dsp:sp modelId="{20454D71-C7A4-4536-B345-1A166EA7D0D3}">
      <dsp:nvSpPr>
        <dsp:cNvPr id="0" name=""/>
        <dsp:cNvSpPr/>
      </dsp:nvSpPr>
      <dsp:spPr>
        <a:xfrm>
          <a:off x="4086225" y="1061244"/>
          <a:ext cx="3714749" cy="222884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t" anchorCtr="0">
          <a:noAutofit/>
        </a:bodyPr>
        <a:lstStyle/>
        <a:p>
          <a:pPr marL="0" lvl="0" indent="0" algn="l" defTabSz="1466850" rtl="0">
            <a:lnSpc>
              <a:spcPct val="90000"/>
            </a:lnSpc>
            <a:spcBef>
              <a:spcPct val="0"/>
            </a:spcBef>
            <a:spcAft>
              <a:spcPct val="35000"/>
            </a:spcAft>
            <a:buNone/>
          </a:pPr>
          <a:r>
            <a:rPr lang="en-US" sz="3300" kern="1200">
              <a:latin typeface="Calibri Light" panose="020F0302020204030204"/>
            </a:rPr>
            <a:t>Special Supplemental NOFO</a:t>
          </a:r>
          <a:endParaRPr lang="en-US" sz="3300" kern="1200"/>
        </a:p>
        <a:p>
          <a:pPr marL="228600" lvl="1" indent="-228600" algn="l" defTabSz="1155700" rtl="0">
            <a:lnSpc>
              <a:spcPct val="90000"/>
            </a:lnSpc>
            <a:spcBef>
              <a:spcPct val="0"/>
            </a:spcBef>
            <a:spcAft>
              <a:spcPct val="15000"/>
            </a:spcAft>
            <a:buChar char="•"/>
          </a:pPr>
          <a:r>
            <a:rPr lang="en-US" sz="2600" kern="1200">
              <a:latin typeface="Calibri Light" panose="020F0302020204030204"/>
            </a:rPr>
            <a:t>Rural Set Aside</a:t>
          </a:r>
          <a:endParaRPr lang="en-US" sz="2600" kern="1200"/>
        </a:p>
      </dsp:txBody>
      <dsp:txXfrm>
        <a:off x="4086225" y="1061244"/>
        <a:ext cx="3714749" cy="2228849"/>
      </dsp:txXfrm>
    </dsp:sp>
    <dsp:sp modelId="{E893E3B0-9A0D-43B6-AC98-361359300974}">
      <dsp:nvSpPr>
        <dsp:cNvPr id="0" name=""/>
        <dsp:cNvSpPr/>
      </dsp:nvSpPr>
      <dsp:spPr>
        <a:xfrm>
          <a:off x="8172449" y="1061244"/>
          <a:ext cx="3714749" cy="222884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US" sz="3300" kern="1200"/>
            <a:t>Annual CoC Competition NOFO</a:t>
          </a:r>
        </a:p>
      </dsp:txBody>
      <dsp:txXfrm>
        <a:off x="8172449" y="1061244"/>
        <a:ext cx="3714749" cy="2228849"/>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47F802-E1C1-4787-95DB-3965917D02EC}" type="datetimeFigureOut">
              <a:t>8/13/2022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D8CE69-B629-41DE-8DAA-164C656432AC}" type="slidenum">
              <a:t>‹#›</a:t>
            </a:fld>
            <a:endParaRPr lang="en-US"/>
          </a:p>
        </p:txBody>
      </p:sp>
    </p:spTree>
    <p:extLst>
      <p:ext uri="{BB962C8B-B14F-4D97-AF65-F5344CB8AC3E}">
        <p14:creationId xmlns:p14="http://schemas.microsoft.com/office/powerpoint/2010/main" val="909484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8/13/2022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8/13/2022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8/13/2022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8/13/2022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8/13/2022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8/13/2022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8/13/2022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8/13/2022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8/13/2022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8/13/2022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hud.gov/sites/dfiles/CPD/documents/CoC/Unsheltered-and-Rural-Homelessness-NOFO-FR-6500.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www.hud.gov/sites/dfiles/CPD/documents/CoC/Unsheltered-and-Rural-Homelessness-NOFO-FR-6500-B.pdf&#8203;"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hyperlink" Target="https://www.hudexchange.info/e-snaps/" TargetMode="External"/><Relationship Id="rId2" Type="http://schemas.openxmlformats.org/officeDocument/2006/relationships/hyperlink" Target="https://www.hudexchange.info/programs/e-snap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grants.gov/" TargetMode="External"/><Relationship Id="rId2" Type="http://schemas.openxmlformats.org/officeDocument/2006/relationships/hyperlink" Target="https://www.mdhi.org/s/Continuum_of_Care_Competition_and_Noncompetitive_YHDP.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coloradocoalition.org/boscocnews" TargetMode="External"/><Relationship Id="rId2" Type="http://schemas.openxmlformats.org/officeDocument/2006/relationships/hyperlink" Target="https://www.coloradocoalition.org/BoSCoCGetInvolved" TargetMode="External"/><Relationship Id="rId1" Type="http://schemas.openxmlformats.org/officeDocument/2006/relationships/slideLayout" Target="../slideLayouts/slideLayout2.xml"/><Relationship Id="rId4" Type="http://schemas.openxmlformats.org/officeDocument/2006/relationships/hyperlink" Target="https://endhomelessness.org/event/what-you-need-to-know-about-the-2022-coc-program-competition/"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youtu.be/YpN4TSzGA7M" TargetMode="External"/><Relationship Id="rId3" Type="http://schemas.openxmlformats.org/officeDocument/2006/relationships/hyperlink" Target="https://www.hud.gov/sites/dfiles/CPD/documents/CoC/Webinar-Kick-Off-Special-NOFO-Chatlog-2022-06-28.pdf" TargetMode="External"/><Relationship Id="rId7" Type="http://schemas.openxmlformats.org/officeDocument/2006/relationships/hyperlink" Target="https://www.hud.gov/sites/dfiles/CPD/documents/CoC/Webinar-Kick-Off-Special-NOFO-RURAL-Chatlog-2022-06-29.pdf" TargetMode="External"/><Relationship Id="rId2" Type="http://schemas.openxmlformats.org/officeDocument/2006/relationships/hyperlink" Target="https://www.hud.gov/sites/dfiles/CPD/documents/CoC/Webinar-Kick-Off-Special-NOFO-Slides-2022-06-28.pdf" TargetMode="External"/><Relationship Id="rId1" Type="http://schemas.openxmlformats.org/officeDocument/2006/relationships/slideLayout" Target="../slideLayouts/slideLayout2.xml"/><Relationship Id="rId6" Type="http://schemas.openxmlformats.org/officeDocument/2006/relationships/hyperlink" Target="https://www.hud.gov/sites/dfiles/CPD/documents/CoC/Webinar-Kick-Off-Special-NOFO-RURAL-Slides2022-06-29.pdf" TargetMode="External"/><Relationship Id="rId5" Type="http://schemas.openxmlformats.org/officeDocument/2006/relationships/hyperlink" Target="https://www.hud.gov/sites/dfiles/CPD/documents/CoC/Kick-Off-Webinar-Special-NOFO-Transcript-2022-06-29.pdf" TargetMode="External"/><Relationship Id="rId10" Type="http://schemas.openxmlformats.org/officeDocument/2006/relationships/hyperlink" Target="https://endhomelessness.org/wp-content/uploads/2022/06/2022SupplementalNOFO-FactSheets-Overview-updated.pdf" TargetMode="External"/><Relationship Id="rId4" Type="http://schemas.openxmlformats.org/officeDocument/2006/relationships/hyperlink" Target="https://youtu.be/2YE8Eu-jcg4" TargetMode="External"/><Relationship Id="rId9" Type="http://schemas.openxmlformats.org/officeDocument/2006/relationships/hyperlink" Target="https://www.hud.gov/sites/dfiles/CPD/documents/CoC/Kick-Off-Webinar-Special-NOFO-RURAL-Transcript-2022-06-29.pdf"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nam10.safelinks.protection.outlook.com/?url=https%3A%2F%2Fwww.hud.gov%2Fprogram_offices%2Fcomm_planning%2Fcoc%2Fcompetition&amp;data=05%7C01%7Cmmiller%40COLORADOCOALITION.ORG%7C871e84bd01744d09120e08da73f2af4b%7Cbaee2456a3cb4a0aa5de9e7c651b4bf2%7C0%7C0%7C637949783435293426%7CUnknown%7CTWFpbGZsb3d8eyJWIjoiMC4wLjAwMDAiLCJQIjoiV2luMzIiLCJBTiI6Ik1haWwiLCJXVCI6Mn0%3D%7C3000%7C%7C%7C&amp;sdata=BaCoJNlOW7HOrLIw%2FoDNFXtGLmcNMVFrkjBHn5JMFsA%3D&amp;reserved=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hyperlink" Target="mailto:CoCNOFO@hud.gov" TargetMode="External"/><Relationship Id="rId2" Type="http://schemas.openxmlformats.org/officeDocument/2006/relationships/hyperlink" Target="mailto:SpecialCoCNOFO@hud.gov" TargetMode="External"/><Relationship Id="rId1" Type="http://schemas.openxmlformats.org/officeDocument/2006/relationships/slideLayout" Target="../slideLayouts/slideLayout2.xml"/><Relationship Id="rId4" Type="http://schemas.openxmlformats.org/officeDocument/2006/relationships/hyperlink" Target="mailto:e-snaps@hud.gov"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4">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26">
            <a:extLst>
              <a:ext uri="{FF2B5EF4-FFF2-40B4-BE49-F238E27FC236}">
                <a16:creationId xmlns:a16="http://schemas.microsoft.com/office/drawing/2014/main" id="{7262C87B-205C-4719-AC60-AF13E94F1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322626"/>
            <a:ext cx="5772560" cy="6212748"/>
          </a:xfrm>
          <a:custGeom>
            <a:avLst/>
            <a:gdLst>
              <a:gd name="connsiteX0" fmla="*/ 0 w 5772560"/>
              <a:gd name="connsiteY0" fmla="*/ 0 h 6212748"/>
              <a:gd name="connsiteX1" fmla="*/ 1448661 w 5772560"/>
              <a:gd name="connsiteY1" fmla="*/ 0 h 6212748"/>
              <a:gd name="connsiteX2" fmla="*/ 1940557 w 5772560"/>
              <a:gd name="connsiteY2" fmla="*/ 0 h 6212748"/>
              <a:gd name="connsiteX3" fmla="*/ 5772560 w 5772560"/>
              <a:gd name="connsiteY3" fmla="*/ 0 h 6212748"/>
              <a:gd name="connsiteX4" fmla="*/ 5772560 w 5772560"/>
              <a:gd name="connsiteY4" fmla="*/ 2864954 h 6212748"/>
              <a:gd name="connsiteX5" fmla="*/ 2329115 w 5772560"/>
              <a:gd name="connsiteY5" fmla="*/ 6212748 h 6212748"/>
              <a:gd name="connsiteX6" fmla="*/ 1940557 w 5772560"/>
              <a:gd name="connsiteY6" fmla="*/ 6212748 h 6212748"/>
              <a:gd name="connsiteX7" fmla="*/ 1448661 w 5772560"/>
              <a:gd name="connsiteY7" fmla="*/ 6212748 h 6212748"/>
              <a:gd name="connsiteX8" fmla="*/ 0 w 5772560"/>
              <a:gd name="connsiteY8" fmla="*/ 6212748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72560" h="6212748">
                <a:moveTo>
                  <a:pt x="0" y="0"/>
                </a:moveTo>
                <a:lnTo>
                  <a:pt x="1448661" y="0"/>
                </a:lnTo>
                <a:lnTo>
                  <a:pt x="1940557" y="0"/>
                </a:lnTo>
                <a:lnTo>
                  <a:pt x="5772560" y="0"/>
                </a:lnTo>
                <a:lnTo>
                  <a:pt x="5772560" y="2864954"/>
                </a:lnTo>
                <a:lnTo>
                  <a:pt x="2329115" y="6212748"/>
                </a:lnTo>
                <a:lnTo>
                  <a:pt x="1940557" y="6212748"/>
                </a:lnTo>
                <a:lnTo>
                  <a:pt x="1448661"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Right Triangle 28">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0">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6" descr="A picture containing text, sign&#10;&#10;Description automatically generated">
            <a:extLst>
              <a:ext uri="{FF2B5EF4-FFF2-40B4-BE49-F238E27FC236}">
                <a16:creationId xmlns:a16="http://schemas.microsoft.com/office/drawing/2014/main" id="{0EBDBED1-47BE-467E-81E1-D51D7AABD4D9}"/>
              </a:ext>
            </a:extLst>
          </p:cNvPr>
          <p:cNvPicPr>
            <a:picLocks noChangeAspect="1"/>
          </p:cNvPicPr>
          <p:nvPr/>
        </p:nvPicPr>
        <p:blipFill>
          <a:blip r:embed="rId2"/>
          <a:stretch>
            <a:fillRect/>
          </a:stretch>
        </p:blipFill>
        <p:spPr>
          <a:xfrm>
            <a:off x="1278466" y="910286"/>
            <a:ext cx="3920066" cy="4385493"/>
          </a:xfrm>
          <a:prstGeom prst="rect">
            <a:avLst/>
          </a:prstGeom>
        </p:spPr>
      </p:pic>
      <p:sp>
        <p:nvSpPr>
          <p:cNvPr id="7" name="Title 1">
            <a:extLst>
              <a:ext uri="{FF2B5EF4-FFF2-40B4-BE49-F238E27FC236}">
                <a16:creationId xmlns:a16="http://schemas.microsoft.com/office/drawing/2014/main" id="{129E3F66-D8B3-7058-BAE1-61C337F5D63D}"/>
              </a:ext>
            </a:extLst>
          </p:cNvPr>
          <p:cNvSpPr>
            <a:spLocks noGrp="1"/>
          </p:cNvSpPr>
          <p:nvPr/>
        </p:nvSpPr>
        <p:spPr>
          <a:xfrm>
            <a:off x="6161409" y="-314960"/>
            <a:ext cx="5486681" cy="349439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400">
                <a:cs typeface="Calibri Light"/>
              </a:rPr>
              <a:t>Colorado Coalition for the Homeless </a:t>
            </a:r>
            <a:br>
              <a:rPr lang="en-US" sz="4400">
                <a:cs typeface="Calibri Light"/>
              </a:rPr>
            </a:br>
            <a:r>
              <a:rPr lang="en-US" sz="4400">
                <a:cs typeface="Calibri Light"/>
              </a:rPr>
              <a:t>HUD Notice of Funding Available 2022</a:t>
            </a:r>
          </a:p>
        </p:txBody>
      </p:sp>
      <p:sp>
        <p:nvSpPr>
          <p:cNvPr id="8" name="Subtitle 2">
            <a:extLst>
              <a:ext uri="{FF2B5EF4-FFF2-40B4-BE49-F238E27FC236}">
                <a16:creationId xmlns:a16="http://schemas.microsoft.com/office/drawing/2014/main" id="{F97A6534-8926-4C4F-DF93-74851203512A}"/>
              </a:ext>
            </a:extLst>
          </p:cNvPr>
          <p:cNvSpPr>
            <a:spLocks noGrp="1"/>
          </p:cNvSpPr>
          <p:nvPr/>
        </p:nvSpPr>
        <p:spPr>
          <a:xfrm>
            <a:off x="6161410" y="3187402"/>
            <a:ext cx="5075181" cy="1336469"/>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a:cs typeface="Calibri"/>
              </a:rPr>
              <a:t>Unsheltered and Rural Set Aside + Annual NOFO</a:t>
            </a:r>
          </a:p>
          <a:p>
            <a:pPr algn="l"/>
            <a:r>
              <a:rPr lang="en-US" sz="1800">
                <a:cs typeface="Calibri"/>
              </a:rPr>
              <a:t>Friday, August 12th, 2022</a:t>
            </a:r>
            <a:endParaRPr lang="en-US" sz="1800">
              <a:ea typeface="Calibri"/>
              <a:cs typeface="Calibri"/>
            </a:endParaRPr>
          </a:p>
          <a:p>
            <a:pPr algn="l"/>
            <a:r>
              <a:rPr lang="en-US" sz="1800">
                <a:cs typeface="Calibri"/>
              </a:rPr>
              <a:t>A recording of this meeting will be posted on our CCH BoS website with an FAQ for Review.</a:t>
            </a:r>
            <a:endParaRPr lang="en-US" sz="1800">
              <a:ea typeface="Calibri" panose="020F0502020204030204"/>
              <a:cs typeface="Calibri"/>
            </a:endParaRPr>
          </a:p>
        </p:txBody>
      </p:sp>
    </p:spTree>
    <p:extLst>
      <p:ext uri="{BB962C8B-B14F-4D97-AF65-F5344CB8AC3E}">
        <p14:creationId xmlns:p14="http://schemas.microsoft.com/office/powerpoint/2010/main" val="3202863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D04EEC-F54C-76A3-1830-B81D647B3C1F}"/>
              </a:ext>
            </a:extLst>
          </p:cNvPr>
          <p:cNvSpPr>
            <a:spLocks noGrp="1"/>
          </p:cNvSpPr>
          <p:nvPr>
            <p:ph type="title"/>
          </p:nvPr>
        </p:nvSpPr>
        <p:spPr>
          <a:xfrm>
            <a:off x="1075767" y="1188637"/>
            <a:ext cx="2988234" cy="4480726"/>
          </a:xfrm>
        </p:spPr>
        <p:txBody>
          <a:bodyPr>
            <a:normAutofit/>
          </a:bodyPr>
          <a:lstStyle/>
          <a:p>
            <a:pPr algn="r"/>
            <a:r>
              <a:rPr lang="en-US" sz="3600">
                <a:ea typeface="Calibri Light"/>
                <a:cs typeface="Calibri Light"/>
              </a:rPr>
              <a:t>Special Supplemental NOFOs: Project Requirements for Both</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889398A-E789-2494-0F13-81D5E286CB55}"/>
              </a:ext>
            </a:extLst>
          </p:cNvPr>
          <p:cNvSpPr>
            <a:spLocks noGrp="1"/>
          </p:cNvSpPr>
          <p:nvPr>
            <p:ph idx="1"/>
          </p:nvPr>
        </p:nvSpPr>
        <p:spPr>
          <a:xfrm>
            <a:off x="5255260" y="1648870"/>
            <a:ext cx="4702848" cy="3560260"/>
          </a:xfrm>
        </p:spPr>
        <p:txBody>
          <a:bodyPr vert="horz" lIns="91440" tIns="45720" rIns="91440" bIns="45720" rtlCol="0" anchor="ctr">
            <a:normAutofit/>
          </a:bodyPr>
          <a:lstStyle/>
          <a:p>
            <a:pPr marL="0" indent="0">
              <a:buNone/>
            </a:pPr>
            <a:endParaRPr lang="en-US" sz="1700">
              <a:ea typeface="Calibri"/>
              <a:cs typeface="Calibri"/>
            </a:endParaRPr>
          </a:p>
          <a:p>
            <a:r>
              <a:rPr lang="en-US" sz="1700">
                <a:ea typeface="+mn-lt"/>
                <a:cs typeface="+mn-lt"/>
              </a:rPr>
              <a:t>All projects funded under this Special NOFO must adopt and follow a Housing First approach </a:t>
            </a:r>
          </a:p>
          <a:p>
            <a:r>
              <a:rPr lang="en-US" sz="1700">
                <a:ea typeface="+mn-lt"/>
                <a:cs typeface="+mn-lt"/>
              </a:rPr>
              <a:t> All projects must pass eligibility and quality thresholds outlined in the NOFO to be considered for funding </a:t>
            </a:r>
          </a:p>
          <a:p>
            <a:r>
              <a:rPr lang="en-US" sz="1700">
                <a:ea typeface="+mn-lt"/>
                <a:cs typeface="+mn-lt"/>
              </a:rPr>
              <a:t>All applicants must demonstrate, in their project application, how they are consistent with the CoC’s Plan for Serving Individuals and Families Experiencing Homelessness with Severe Service Needs </a:t>
            </a:r>
          </a:p>
          <a:p>
            <a:r>
              <a:rPr lang="en-US" sz="1700">
                <a:ea typeface="+mn-lt"/>
                <a:cs typeface="+mn-lt"/>
              </a:rPr>
              <a:t>Advance Equity </a:t>
            </a:r>
            <a:endParaRPr lang="en-US" sz="1700">
              <a:ea typeface="Calibri"/>
              <a:cs typeface="Calibri"/>
            </a:endParaRPr>
          </a:p>
        </p:txBody>
      </p:sp>
    </p:spTree>
    <p:extLst>
      <p:ext uri="{BB962C8B-B14F-4D97-AF65-F5344CB8AC3E}">
        <p14:creationId xmlns:p14="http://schemas.microsoft.com/office/powerpoint/2010/main" val="3980267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1E0087-2613-B91E-B941-6DC00212A9B3}"/>
              </a:ext>
            </a:extLst>
          </p:cNvPr>
          <p:cNvSpPr>
            <a:spLocks noGrp="1"/>
          </p:cNvSpPr>
          <p:nvPr>
            <p:ph type="title"/>
          </p:nvPr>
        </p:nvSpPr>
        <p:spPr>
          <a:xfrm>
            <a:off x="1285240" y="1050595"/>
            <a:ext cx="8074815" cy="1618489"/>
          </a:xfrm>
        </p:spPr>
        <p:txBody>
          <a:bodyPr anchor="ctr">
            <a:normAutofit/>
          </a:bodyPr>
          <a:lstStyle/>
          <a:p>
            <a:r>
              <a:rPr lang="en-US" sz="5000">
                <a:ea typeface="Calibri Light"/>
                <a:cs typeface="Calibri Light"/>
              </a:rPr>
              <a:t>Process and Scoring for both Special NOFOs</a:t>
            </a:r>
            <a:endParaRPr lang="en-US" sz="5000"/>
          </a:p>
        </p:txBody>
      </p:sp>
      <p:sp>
        <p:nvSpPr>
          <p:cNvPr id="3" name="Content Placeholder 2">
            <a:extLst>
              <a:ext uri="{FF2B5EF4-FFF2-40B4-BE49-F238E27FC236}">
                <a16:creationId xmlns:a16="http://schemas.microsoft.com/office/drawing/2014/main" id="{DF82B871-9C68-7BB2-CEE5-7BE24E3ECEE8}"/>
              </a:ext>
            </a:extLst>
          </p:cNvPr>
          <p:cNvSpPr>
            <a:spLocks noGrp="1"/>
          </p:cNvSpPr>
          <p:nvPr>
            <p:ph idx="1"/>
          </p:nvPr>
        </p:nvSpPr>
        <p:spPr>
          <a:xfrm>
            <a:off x="1285240" y="2969469"/>
            <a:ext cx="8074815" cy="2800395"/>
          </a:xfrm>
        </p:spPr>
        <p:txBody>
          <a:bodyPr vert="horz" lIns="91440" tIns="45720" rIns="91440" bIns="45720" rtlCol="0" anchor="t">
            <a:normAutofit/>
          </a:bodyPr>
          <a:lstStyle/>
          <a:p>
            <a:pPr marL="0" indent="0">
              <a:buNone/>
            </a:pPr>
            <a:r>
              <a:rPr lang="en-US" sz="1500" b="1">
                <a:ea typeface="+mn-lt"/>
                <a:cs typeface="+mn-lt"/>
              </a:rPr>
              <a:t>Unsheltered Homelessness Set Aside </a:t>
            </a:r>
            <a:endParaRPr lang="en-US" sz="1500"/>
          </a:p>
          <a:p>
            <a:r>
              <a:rPr lang="en-US" sz="1500">
                <a:ea typeface="+mn-lt"/>
                <a:cs typeface="+mn-lt"/>
              </a:rPr>
              <a:t> CoC Consolidated Applications will be assessed on a 100- point scale</a:t>
            </a:r>
          </a:p>
          <a:p>
            <a:r>
              <a:rPr lang="en-US" sz="1500">
                <a:ea typeface="+mn-lt"/>
                <a:cs typeface="+mn-lt"/>
              </a:rPr>
              <a:t>CoCs must receive at least 50 points to be considered for any funding under this Competition</a:t>
            </a:r>
            <a:endParaRPr lang="en-US" sz="1500"/>
          </a:p>
          <a:p>
            <a:r>
              <a:rPr lang="en-US" sz="1500">
                <a:ea typeface="+mn-lt"/>
                <a:cs typeface="+mn-lt"/>
              </a:rPr>
              <a:t>Bonus points were available based on the 2019 PIT unsheltered count being greater than 1,000</a:t>
            </a:r>
          </a:p>
          <a:p>
            <a:pPr marL="0" indent="0">
              <a:buNone/>
            </a:pPr>
            <a:r>
              <a:rPr lang="en-US" sz="1500" b="1">
                <a:ea typeface="+mn-lt"/>
                <a:cs typeface="+mn-lt"/>
              </a:rPr>
              <a:t>Rural Set Aside </a:t>
            </a:r>
          </a:p>
          <a:p>
            <a:pPr marL="0" indent="0">
              <a:buNone/>
            </a:pPr>
            <a:r>
              <a:rPr lang="en-US" sz="1500">
                <a:ea typeface="+mn-lt"/>
                <a:cs typeface="+mn-lt"/>
              </a:rPr>
              <a:t>• CoC Consolidated Applications will be assessed on an 89- point scale • CoCs must receive at least 44.5 points to be considered for any funding under this Competition </a:t>
            </a:r>
            <a:endParaRPr lang="en-US" sz="1500">
              <a:ea typeface="Calibri"/>
              <a:cs typeface="Calibri"/>
            </a:endParaRPr>
          </a:p>
        </p:txBody>
      </p:sp>
    </p:spTree>
    <p:extLst>
      <p:ext uri="{BB962C8B-B14F-4D97-AF65-F5344CB8AC3E}">
        <p14:creationId xmlns:p14="http://schemas.microsoft.com/office/powerpoint/2010/main" val="3489215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0456C7-0C62-4F4F-F993-DA9AAC3F845F}"/>
              </a:ext>
            </a:extLst>
          </p:cNvPr>
          <p:cNvSpPr>
            <a:spLocks noGrp="1"/>
          </p:cNvSpPr>
          <p:nvPr>
            <p:ph type="title"/>
          </p:nvPr>
        </p:nvSpPr>
        <p:spPr>
          <a:xfrm>
            <a:off x="1285240" y="1050595"/>
            <a:ext cx="8074815" cy="1618489"/>
          </a:xfrm>
        </p:spPr>
        <p:txBody>
          <a:bodyPr anchor="ctr">
            <a:normAutofit/>
          </a:bodyPr>
          <a:lstStyle/>
          <a:p>
            <a:r>
              <a:rPr lang="en-US" sz="5000">
                <a:ea typeface="Calibri Light"/>
                <a:cs typeface="Calibri Light"/>
              </a:rPr>
              <a:t>Process and Scoring for both Special NOFOs (cont.)</a:t>
            </a:r>
            <a:endParaRPr lang="en-US" sz="5000"/>
          </a:p>
        </p:txBody>
      </p:sp>
      <p:sp>
        <p:nvSpPr>
          <p:cNvPr id="3" name="Content Placeholder 2">
            <a:extLst>
              <a:ext uri="{FF2B5EF4-FFF2-40B4-BE49-F238E27FC236}">
                <a16:creationId xmlns:a16="http://schemas.microsoft.com/office/drawing/2014/main" id="{C9DB9117-7F4A-A890-2332-3C79CB0E18DF}"/>
              </a:ext>
            </a:extLst>
          </p:cNvPr>
          <p:cNvSpPr>
            <a:spLocks noGrp="1"/>
          </p:cNvSpPr>
          <p:nvPr>
            <p:ph idx="1"/>
          </p:nvPr>
        </p:nvSpPr>
        <p:spPr>
          <a:xfrm>
            <a:off x="1285240" y="2969469"/>
            <a:ext cx="8074815" cy="2800395"/>
          </a:xfrm>
        </p:spPr>
        <p:txBody>
          <a:bodyPr vert="horz" lIns="91440" tIns="45720" rIns="91440" bIns="45720" rtlCol="0" anchor="t">
            <a:normAutofit/>
          </a:bodyPr>
          <a:lstStyle/>
          <a:p>
            <a:pPr marL="0" indent="0">
              <a:buNone/>
            </a:pPr>
            <a:r>
              <a:rPr lang="en-US" sz="1300">
                <a:ea typeface="+mn-lt"/>
                <a:cs typeface="+mn-lt"/>
              </a:rPr>
              <a:t>The Consolidated Application is made up of 4 scoring sections with several sub-questions: </a:t>
            </a:r>
            <a:endParaRPr lang="en-US" sz="1300"/>
          </a:p>
          <a:p>
            <a:pPr marL="0" indent="0">
              <a:buNone/>
            </a:pPr>
            <a:endParaRPr lang="en-US" sz="1300">
              <a:ea typeface="+mn-lt"/>
              <a:cs typeface="+mn-lt"/>
            </a:endParaRPr>
          </a:p>
          <a:p>
            <a:pPr marL="0" indent="0">
              <a:buNone/>
            </a:pPr>
            <a:r>
              <a:rPr lang="en-US" sz="1300">
                <a:ea typeface="+mn-lt"/>
                <a:cs typeface="+mn-lt"/>
              </a:rPr>
              <a:t>1. </a:t>
            </a:r>
            <a:r>
              <a:rPr lang="en-US" sz="1300" b="1">
                <a:ea typeface="+mn-lt"/>
                <a:cs typeface="+mn-lt"/>
              </a:rPr>
              <a:t>Project Capacity, Review, and Ranking (4 points</a:t>
            </a:r>
            <a:r>
              <a:rPr lang="en-US" sz="1300">
                <a:ea typeface="+mn-lt"/>
                <a:cs typeface="+mn-lt"/>
              </a:rPr>
              <a:t>)– statutory selection criteria – all parts required to apply for funding under the Rural Set Aside </a:t>
            </a:r>
          </a:p>
          <a:p>
            <a:pPr marL="0" indent="0">
              <a:buNone/>
            </a:pPr>
            <a:r>
              <a:rPr lang="en-US" sz="1300">
                <a:ea typeface="+mn-lt"/>
                <a:cs typeface="+mn-lt"/>
              </a:rPr>
              <a:t>2. </a:t>
            </a:r>
            <a:r>
              <a:rPr lang="en-US" sz="1300" b="1">
                <a:ea typeface="+mn-lt"/>
                <a:cs typeface="+mn-lt"/>
              </a:rPr>
              <a:t>System Performance (18 points)</a:t>
            </a:r>
            <a:r>
              <a:rPr lang="en-US" sz="1300">
                <a:ea typeface="+mn-lt"/>
                <a:cs typeface="+mn-lt"/>
              </a:rPr>
              <a:t> – statutory selection criteria – all parts required to apply for funding under the Rural Set Aside </a:t>
            </a:r>
          </a:p>
          <a:p>
            <a:pPr marL="0" indent="0">
              <a:buNone/>
            </a:pPr>
            <a:r>
              <a:rPr lang="en-US" sz="1300">
                <a:ea typeface="+mn-lt"/>
                <a:cs typeface="+mn-lt"/>
              </a:rPr>
              <a:t>3.</a:t>
            </a:r>
            <a:r>
              <a:rPr lang="en-US" sz="1300" b="1">
                <a:ea typeface="+mn-lt"/>
                <a:cs typeface="+mn-lt"/>
              </a:rPr>
              <a:t> CoC Coordinated and Engagement (8 points) </a:t>
            </a:r>
            <a:r>
              <a:rPr lang="en-US" sz="1300">
                <a:ea typeface="+mn-lt"/>
                <a:cs typeface="+mn-lt"/>
              </a:rPr>
              <a:t>– statutory selection criteria – all parts required to apply for funding under the Rural Set Aside </a:t>
            </a:r>
          </a:p>
          <a:p>
            <a:pPr marL="0" indent="0">
              <a:buNone/>
            </a:pPr>
            <a:r>
              <a:rPr lang="en-US" sz="1300">
                <a:ea typeface="+mn-lt"/>
                <a:cs typeface="+mn-lt"/>
              </a:rPr>
              <a:t>4. </a:t>
            </a:r>
            <a:r>
              <a:rPr lang="en-US" sz="1300" b="1">
                <a:ea typeface="+mn-lt"/>
                <a:cs typeface="+mn-lt"/>
              </a:rPr>
              <a:t>CoC Plan for Serving Individuals and Families Experiencing Homelessness with Severe Service Needs (70 points for Unsheltered Homelessness Set Aside and 59 points for Rural Set Aside)</a:t>
            </a:r>
            <a:r>
              <a:rPr lang="en-US" sz="1300">
                <a:ea typeface="+mn-lt"/>
                <a:cs typeface="+mn-lt"/>
              </a:rPr>
              <a:t> - attached narrative – only some parts required to apply for funding under the Rural Set Aside </a:t>
            </a:r>
            <a:endParaRPr lang="en-US" sz="1300">
              <a:ea typeface="Calibri"/>
              <a:cs typeface="Calibri"/>
            </a:endParaRPr>
          </a:p>
        </p:txBody>
      </p:sp>
    </p:spTree>
    <p:extLst>
      <p:ext uri="{BB962C8B-B14F-4D97-AF65-F5344CB8AC3E}">
        <p14:creationId xmlns:p14="http://schemas.microsoft.com/office/powerpoint/2010/main" val="1900310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B53B0A-3893-99EF-533F-342B6BD4CF43}"/>
              </a:ext>
            </a:extLst>
          </p:cNvPr>
          <p:cNvSpPr>
            <a:spLocks noGrp="1"/>
          </p:cNvSpPr>
          <p:nvPr>
            <p:ph type="title"/>
          </p:nvPr>
        </p:nvSpPr>
        <p:spPr>
          <a:xfrm>
            <a:off x="1285240" y="1050595"/>
            <a:ext cx="8074815" cy="1618489"/>
          </a:xfrm>
        </p:spPr>
        <p:txBody>
          <a:bodyPr anchor="ctr">
            <a:normAutofit fontScale="90000"/>
          </a:bodyPr>
          <a:lstStyle/>
          <a:p>
            <a:r>
              <a:rPr lang="en-US" sz="4900">
                <a:cs typeface="Calibri Light"/>
              </a:rPr>
              <a:t>Who can apply for the Special Supplemental NOFO Funds?</a:t>
            </a:r>
            <a:br>
              <a:rPr lang="en-US" sz="7200">
                <a:cs typeface="Calibri Light"/>
              </a:rPr>
            </a:br>
            <a:endParaRPr lang="en-US"/>
          </a:p>
        </p:txBody>
      </p:sp>
      <p:sp>
        <p:nvSpPr>
          <p:cNvPr id="3" name="Content Placeholder 2">
            <a:extLst>
              <a:ext uri="{FF2B5EF4-FFF2-40B4-BE49-F238E27FC236}">
                <a16:creationId xmlns:a16="http://schemas.microsoft.com/office/drawing/2014/main" id="{135AB155-351F-6D99-D392-8EFCA8C20BE3}"/>
              </a:ext>
            </a:extLst>
          </p:cNvPr>
          <p:cNvSpPr>
            <a:spLocks noGrp="1"/>
          </p:cNvSpPr>
          <p:nvPr>
            <p:ph idx="1"/>
          </p:nvPr>
        </p:nvSpPr>
        <p:spPr>
          <a:xfrm>
            <a:off x="1285240" y="2243755"/>
            <a:ext cx="8074815" cy="3526109"/>
          </a:xfrm>
        </p:spPr>
        <p:txBody>
          <a:bodyPr vert="horz" lIns="91440" tIns="45720" rIns="91440" bIns="45720" rtlCol="0" anchor="t">
            <a:noAutofit/>
          </a:bodyPr>
          <a:lstStyle/>
          <a:p>
            <a:endParaRPr lang="en-US" sz="1800">
              <a:ea typeface="+mn-lt"/>
              <a:cs typeface="+mn-lt"/>
            </a:endParaRPr>
          </a:p>
          <a:p>
            <a:r>
              <a:rPr lang="en-US" sz="1800">
                <a:ea typeface="+mn-lt"/>
                <a:cs typeface="+mn-lt"/>
              </a:rPr>
              <a:t>CoC and non-CoC Funded agencies are welcomed and encouraged to apply!</a:t>
            </a:r>
          </a:p>
          <a:p>
            <a:pPr lvl="1"/>
            <a:r>
              <a:rPr lang="en-US" sz="1400" b="1">
                <a:ea typeface="+mn-lt"/>
                <a:cs typeface="+mn-lt"/>
              </a:rPr>
              <a:t>Eligible Project Applicants (24 CFR 578.15, 24 CFR 5.100). </a:t>
            </a:r>
            <a:r>
              <a:rPr lang="en-US" sz="1400">
                <a:ea typeface="+mn-lt"/>
                <a:cs typeface="+mn-lt"/>
              </a:rPr>
              <a:t>Eligible project applicants for this Special NOFO are found at 24 CFR 578.15 and the Act and include </a:t>
            </a:r>
            <a:r>
              <a:rPr lang="en-US" sz="1400" u="sng">
                <a:ea typeface="+mn-lt"/>
                <a:cs typeface="+mn-lt"/>
              </a:rPr>
              <a:t>nonprofit organizations (includes faith-based), states, local governments, instrumentalities of state and local governments, Indian Tribes and TDHEs</a:t>
            </a:r>
            <a:r>
              <a:rPr lang="en-US" sz="1400">
                <a:ea typeface="+mn-lt"/>
                <a:cs typeface="+mn-lt"/>
              </a:rPr>
              <a:t> (as defined in section 4 of the Native American Housing and Self-Determination Act of 1996 (25 U.S.C. 4103). </a:t>
            </a:r>
            <a:r>
              <a:rPr lang="en-US" sz="1400" u="sng">
                <a:ea typeface="+mn-lt"/>
                <a:cs typeface="+mn-lt"/>
              </a:rPr>
              <a:t>Public housing agencies</a:t>
            </a:r>
            <a:r>
              <a:rPr lang="en-US" sz="1400">
                <a:ea typeface="+mn-lt"/>
                <a:cs typeface="+mn-lt"/>
              </a:rPr>
              <a:t>, as such term is defined in 24 CFR 5.100, are eligible without limitation or exclusion. </a:t>
            </a:r>
            <a:r>
              <a:rPr lang="en-US" sz="1400" u="sng">
                <a:ea typeface="+mn-lt"/>
                <a:cs typeface="+mn-lt"/>
              </a:rPr>
              <a:t>For-profit entities are ineligible to apply</a:t>
            </a:r>
            <a:r>
              <a:rPr lang="en-US" sz="1400">
                <a:ea typeface="+mn-lt"/>
                <a:cs typeface="+mn-lt"/>
              </a:rPr>
              <a:t> for grants </a:t>
            </a:r>
            <a:r>
              <a:rPr lang="en-US" sz="1400" u="sng">
                <a:ea typeface="+mn-lt"/>
                <a:cs typeface="+mn-lt"/>
              </a:rPr>
              <a:t>or to be subrecipients</a:t>
            </a:r>
            <a:r>
              <a:rPr lang="en-US" sz="1400">
                <a:ea typeface="+mn-lt"/>
                <a:cs typeface="+mn-lt"/>
              </a:rPr>
              <a:t> of grant funds.</a:t>
            </a:r>
            <a:endParaRPr lang="en-US" sz="1400">
              <a:cs typeface="Calibri"/>
            </a:endParaRPr>
          </a:p>
          <a:p>
            <a:r>
              <a:rPr lang="en-US" sz="1800">
                <a:ea typeface="+mn-lt"/>
                <a:cs typeface="+mn-lt"/>
              </a:rPr>
              <a:t>Please note that current CoC or ESG-funded projects are not eligible to apply for additional funds for their projects under this NOFO, but CoC and ESG-funded agencies can apply for NEW projects under this NOFO. See bottom of page 19 of the </a:t>
            </a:r>
            <a:r>
              <a:rPr lang="en-US" sz="1800">
                <a:ea typeface="+mn-lt"/>
                <a:cs typeface="+mn-lt"/>
                <a:hlinkClick r:id="rId2"/>
              </a:rPr>
              <a:t>Special NOFO</a:t>
            </a:r>
            <a:r>
              <a:rPr lang="en-US" sz="1800">
                <a:ea typeface="+mn-lt"/>
                <a:cs typeface="+mn-lt"/>
              </a:rPr>
              <a:t> for additional eligible project applicant information. </a:t>
            </a:r>
            <a:endParaRPr lang="en-US" sz="1800">
              <a:cs typeface="Calibri"/>
            </a:endParaRPr>
          </a:p>
          <a:p>
            <a:r>
              <a:rPr lang="en-US" sz="1800">
                <a:ea typeface="+mn-lt"/>
                <a:cs typeface="+mn-lt"/>
              </a:rPr>
              <a:t>Please reach out with any specific questions on your project.</a:t>
            </a:r>
          </a:p>
          <a:p>
            <a:pPr marL="0" indent="0">
              <a:buNone/>
            </a:pPr>
            <a:endParaRPr lang="en-US" sz="1800">
              <a:ea typeface="+mn-lt"/>
              <a:cs typeface="+mn-lt"/>
            </a:endParaRPr>
          </a:p>
          <a:p>
            <a:endParaRPr lang="en-US" sz="1800">
              <a:ea typeface="+mn-lt"/>
              <a:cs typeface="+mn-lt"/>
            </a:endParaRPr>
          </a:p>
          <a:p>
            <a:pPr lvl="1"/>
            <a:endParaRPr lang="en-US" sz="1400">
              <a:ea typeface="+mn-lt"/>
              <a:cs typeface="+mn-lt"/>
            </a:endParaRPr>
          </a:p>
        </p:txBody>
      </p:sp>
    </p:spTree>
    <p:extLst>
      <p:ext uri="{BB962C8B-B14F-4D97-AF65-F5344CB8AC3E}">
        <p14:creationId xmlns:p14="http://schemas.microsoft.com/office/powerpoint/2010/main" val="3747015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3BA9D6-2781-A93D-4033-67644EF094E2}"/>
              </a:ext>
            </a:extLst>
          </p:cNvPr>
          <p:cNvSpPr>
            <a:spLocks noGrp="1"/>
          </p:cNvSpPr>
          <p:nvPr>
            <p:ph type="title"/>
          </p:nvPr>
        </p:nvSpPr>
        <p:spPr>
          <a:xfrm>
            <a:off x="1285240" y="1050595"/>
            <a:ext cx="8074815" cy="1618489"/>
          </a:xfrm>
        </p:spPr>
        <p:txBody>
          <a:bodyPr anchor="ctr">
            <a:normAutofit fontScale="90000"/>
          </a:bodyPr>
          <a:lstStyle/>
          <a:p>
            <a:r>
              <a:rPr lang="en-US" sz="6100">
                <a:cs typeface="Calibri Light"/>
              </a:rPr>
              <a:t>Supplemental NOFO: Unsheltered Specifically</a:t>
            </a:r>
          </a:p>
        </p:txBody>
      </p:sp>
      <p:sp>
        <p:nvSpPr>
          <p:cNvPr id="3" name="Content Placeholder 2">
            <a:extLst>
              <a:ext uri="{FF2B5EF4-FFF2-40B4-BE49-F238E27FC236}">
                <a16:creationId xmlns:a16="http://schemas.microsoft.com/office/drawing/2014/main" id="{30E03DC4-EE6F-57D8-8DD2-E7FD4CA3FE10}"/>
              </a:ext>
            </a:extLst>
          </p:cNvPr>
          <p:cNvSpPr>
            <a:spLocks noGrp="1"/>
          </p:cNvSpPr>
          <p:nvPr>
            <p:ph idx="1"/>
          </p:nvPr>
        </p:nvSpPr>
        <p:spPr>
          <a:xfrm>
            <a:off x="1285240" y="2452398"/>
            <a:ext cx="8074815" cy="2800395"/>
          </a:xfrm>
        </p:spPr>
        <p:txBody>
          <a:bodyPr vert="horz" lIns="91440" tIns="45720" rIns="91440" bIns="45720" rtlCol="0" anchor="t">
            <a:normAutofit/>
          </a:bodyPr>
          <a:lstStyle/>
          <a:p>
            <a:endParaRPr lang="en-US" sz="1800">
              <a:ea typeface="Calibri"/>
              <a:cs typeface="Calibri"/>
            </a:endParaRPr>
          </a:p>
          <a:p>
            <a:r>
              <a:rPr lang="en-US" sz="1800">
                <a:cs typeface="Calibri"/>
              </a:rPr>
              <a:t>Eligible Project Types</a:t>
            </a:r>
            <a:endParaRPr lang="en-US" sz="1800">
              <a:ea typeface="Calibri"/>
              <a:cs typeface="Calibri"/>
            </a:endParaRPr>
          </a:p>
          <a:p>
            <a:pPr lvl="1"/>
            <a:r>
              <a:rPr lang="en-US" sz="1800">
                <a:ea typeface="+mn-lt"/>
                <a:cs typeface="+mn-lt"/>
              </a:rPr>
              <a:t>Permanent Supportive Housing (PSH), Permanent Housing-Rapid Re-housing (PH-RRH), Supportive Service Only (SSO), Joint Transitional Housing Permanent Housing Rapid Rehousing (TH-PH RRH), SSO-Coordinated Entry, SSO Street Outreach </a:t>
            </a:r>
          </a:p>
          <a:p>
            <a:pPr lvl="1"/>
            <a:r>
              <a:rPr lang="en-US" sz="1800">
                <a:ea typeface="+mn-lt"/>
                <a:cs typeface="+mn-lt"/>
              </a:rPr>
              <a:t>Lead Agency Only: Homeless Management Information System (HMIS), Continuum of Care (CoC) Planning </a:t>
            </a:r>
            <a:endParaRPr lang="en-US" sz="1800">
              <a:ea typeface="Calibri"/>
              <a:cs typeface="Calibri"/>
            </a:endParaRPr>
          </a:p>
          <a:p>
            <a:r>
              <a:rPr lang="en-US" sz="1800">
                <a:ea typeface="Calibri"/>
                <a:cs typeface="Calibri"/>
              </a:rPr>
              <a:t>Grant terms will be 3-years</a:t>
            </a:r>
          </a:p>
          <a:p>
            <a:endParaRPr lang="en-US" sz="1400">
              <a:cs typeface="Calibri"/>
            </a:endParaRPr>
          </a:p>
          <a:p>
            <a:endParaRPr lang="en-US" sz="1400">
              <a:cs typeface="Calibri"/>
            </a:endParaRPr>
          </a:p>
        </p:txBody>
      </p:sp>
    </p:spTree>
    <p:extLst>
      <p:ext uri="{BB962C8B-B14F-4D97-AF65-F5344CB8AC3E}">
        <p14:creationId xmlns:p14="http://schemas.microsoft.com/office/powerpoint/2010/main" val="3604107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B53B0A-3893-99EF-533F-342B6BD4CF43}"/>
              </a:ext>
            </a:extLst>
          </p:cNvPr>
          <p:cNvSpPr>
            <a:spLocks noGrp="1"/>
          </p:cNvSpPr>
          <p:nvPr>
            <p:ph type="title"/>
          </p:nvPr>
        </p:nvSpPr>
        <p:spPr>
          <a:xfrm>
            <a:off x="1285240" y="1050595"/>
            <a:ext cx="8074815" cy="1618489"/>
          </a:xfrm>
        </p:spPr>
        <p:txBody>
          <a:bodyPr anchor="ctr">
            <a:normAutofit/>
          </a:bodyPr>
          <a:lstStyle/>
          <a:p>
            <a:r>
              <a:rPr lang="en-US" sz="6600">
                <a:cs typeface="Calibri Light"/>
              </a:rPr>
              <a:t>Rural Set Aside</a:t>
            </a:r>
          </a:p>
        </p:txBody>
      </p:sp>
      <p:sp>
        <p:nvSpPr>
          <p:cNvPr id="3" name="Content Placeholder 2">
            <a:extLst>
              <a:ext uri="{FF2B5EF4-FFF2-40B4-BE49-F238E27FC236}">
                <a16:creationId xmlns:a16="http://schemas.microsoft.com/office/drawing/2014/main" id="{135AB155-351F-6D99-D392-8EFCA8C20BE3}"/>
              </a:ext>
            </a:extLst>
          </p:cNvPr>
          <p:cNvSpPr>
            <a:spLocks noGrp="1"/>
          </p:cNvSpPr>
          <p:nvPr>
            <p:ph idx="1"/>
          </p:nvPr>
        </p:nvSpPr>
        <p:spPr>
          <a:xfrm>
            <a:off x="1285240" y="2416112"/>
            <a:ext cx="8074815" cy="3353752"/>
          </a:xfrm>
        </p:spPr>
        <p:txBody>
          <a:bodyPr vert="horz" lIns="91440" tIns="45720" rIns="91440" bIns="45720" rtlCol="0" anchor="t">
            <a:normAutofit/>
          </a:bodyPr>
          <a:lstStyle/>
          <a:p>
            <a:r>
              <a:rPr lang="en-US" sz="1400">
                <a:cs typeface="Calibri"/>
              </a:rPr>
              <a:t>Eligible Project Types</a:t>
            </a:r>
            <a:endParaRPr lang="en-US" sz="1400">
              <a:ea typeface="+mn-lt"/>
              <a:cs typeface="+mn-lt"/>
            </a:endParaRPr>
          </a:p>
          <a:p>
            <a:pPr lvl="1"/>
            <a:r>
              <a:rPr lang="en-US" sz="1400">
                <a:cs typeface="Calibri"/>
              </a:rPr>
              <a:t>PSH and/or PSH-RRH, SSO TH-PH RRH, (SSO)-Coordinated Entry, SSO Street Outreach, and additionally Acquisition, New construction, and/or Rehabilitation. </a:t>
            </a:r>
            <a:endParaRPr lang="en-US" sz="1400">
              <a:ea typeface="+mn-lt"/>
              <a:cs typeface="+mn-lt"/>
            </a:endParaRPr>
          </a:p>
          <a:p>
            <a:pPr lvl="1"/>
            <a:r>
              <a:rPr lang="en-US" sz="1400">
                <a:cs typeface="Calibri"/>
              </a:rPr>
              <a:t>Lead Agency Only: HMIS </a:t>
            </a:r>
            <a:endParaRPr lang="en-US" sz="1400">
              <a:ea typeface="+mn-lt"/>
              <a:cs typeface="+mn-lt"/>
            </a:endParaRPr>
          </a:p>
          <a:p>
            <a:r>
              <a:rPr lang="en-US" sz="1400">
                <a:cs typeface="Calibri"/>
              </a:rPr>
              <a:t>Grant term will be 3 years</a:t>
            </a:r>
            <a:endParaRPr lang="en-US" sz="1400">
              <a:ea typeface="+mn-lt"/>
              <a:cs typeface="+mn-lt"/>
            </a:endParaRPr>
          </a:p>
          <a:p>
            <a:r>
              <a:rPr lang="en-US" sz="1400">
                <a:cs typeface="Calibri"/>
              </a:rPr>
              <a:t>For the Rural Set Aside, eligible activities are </a:t>
            </a:r>
            <a:endParaRPr lang="en-US" sz="1400">
              <a:ea typeface="+mn-lt"/>
              <a:cs typeface="+mn-lt"/>
            </a:endParaRPr>
          </a:p>
          <a:p>
            <a:pPr lvl="1"/>
            <a:r>
              <a:rPr lang="en-US" sz="1400">
                <a:cs typeface="Calibri"/>
              </a:rPr>
              <a:t>Those normally eligible under the CoC Program </a:t>
            </a:r>
            <a:endParaRPr lang="en-US" sz="1400">
              <a:ea typeface="+mn-lt"/>
              <a:cs typeface="+mn-lt"/>
            </a:endParaRPr>
          </a:p>
          <a:p>
            <a:pPr lvl="1"/>
            <a:r>
              <a:rPr lang="en-US" sz="1400">
                <a:cs typeface="Calibri"/>
              </a:rPr>
              <a:t>Those listed in Section IV.B.3.e(2)(b) of the Special NOFO </a:t>
            </a:r>
            <a:endParaRPr lang="en-US" sz="1400">
              <a:ea typeface="+mn-lt"/>
              <a:cs typeface="+mn-lt"/>
            </a:endParaRPr>
          </a:p>
          <a:p>
            <a:pPr lvl="1"/>
            <a:r>
              <a:rPr lang="en-US" sz="1400">
                <a:cs typeface="Calibri"/>
              </a:rPr>
              <a:t>Staff and overhead costs directly related to carrying out the eligible costs of Section IV.B.3.e(2)(b) of the Special NOFO </a:t>
            </a:r>
            <a:endParaRPr lang="en-US" sz="1400">
              <a:ea typeface="+mn-lt"/>
              <a:cs typeface="+mn-lt"/>
            </a:endParaRPr>
          </a:p>
          <a:p>
            <a:pPr lvl="1"/>
            <a:r>
              <a:rPr lang="en-US" sz="1400">
                <a:cs typeface="Calibri"/>
              </a:rPr>
              <a:t>All costs must be part of an SSO, PH, or Joint TH and PH:RRH Component project</a:t>
            </a:r>
            <a:endParaRPr lang="en-US"/>
          </a:p>
          <a:p>
            <a:pPr lvl="1"/>
            <a:endParaRPr lang="en-US" sz="1200">
              <a:ea typeface="Calibri" panose="020F0502020204030204"/>
              <a:cs typeface="Calibri" panose="020F0502020204030204"/>
            </a:endParaRPr>
          </a:p>
        </p:txBody>
      </p:sp>
    </p:spTree>
    <p:extLst>
      <p:ext uri="{BB962C8B-B14F-4D97-AF65-F5344CB8AC3E}">
        <p14:creationId xmlns:p14="http://schemas.microsoft.com/office/powerpoint/2010/main" val="3736140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B53B0A-3893-99EF-533F-342B6BD4CF43}"/>
              </a:ext>
            </a:extLst>
          </p:cNvPr>
          <p:cNvSpPr>
            <a:spLocks noGrp="1"/>
          </p:cNvSpPr>
          <p:nvPr>
            <p:ph type="title"/>
          </p:nvPr>
        </p:nvSpPr>
        <p:spPr>
          <a:xfrm>
            <a:off x="1285240" y="1050595"/>
            <a:ext cx="8074815" cy="1618489"/>
          </a:xfrm>
        </p:spPr>
        <p:txBody>
          <a:bodyPr vert="horz" lIns="91440" tIns="45720" rIns="91440" bIns="45720" rtlCol="0" anchor="ctr">
            <a:noAutofit/>
          </a:bodyPr>
          <a:lstStyle/>
          <a:p>
            <a:r>
              <a:rPr lang="en-US" sz="5400">
                <a:cs typeface="Calibri Light"/>
              </a:rPr>
              <a:t>Rural Set Aside: New Fund Opportunities—The Details</a:t>
            </a:r>
          </a:p>
        </p:txBody>
      </p:sp>
      <p:sp>
        <p:nvSpPr>
          <p:cNvPr id="3" name="Content Placeholder 2">
            <a:extLst>
              <a:ext uri="{FF2B5EF4-FFF2-40B4-BE49-F238E27FC236}">
                <a16:creationId xmlns:a16="http://schemas.microsoft.com/office/drawing/2014/main" id="{135AB155-351F-6D99-D392-8EFCA8C20BE3}"/>
              </a:ext>
            </a:extLst>
          </p:cNvPr>
          <p:cNvSpPr>
            <a:spLocks noGrp="1"/>
          </p:cNvSpPr>
          <p:nvPr>
            <p:ph idx="1"/>
          </p:nvPr>
        </p:nvSpPr>
        <p:spPr>
          <a:xfrm>
            <a:off x="1285240" y="2668680"/>
            <a:ext cx="8556078" cy="3482184"/>
          </a:xfrm>
        </p:spPr>
        <p:txBody>
          <a:bodyPr vert="horz" lIns="91440" tIns="45720" rIns="91440" bIns="45720" rtlCol="0" anchor="t">
            <a:normAutofit/>
          </a:bodyPr>
          <a:lstStyle/>
          <a:p>
            <a:endParaRPr lang="en-US" sz="1500">
              <a:ea typeface="+mn-lt"/>
              <a:cs typeface="+mn-lt"/>
            </a:endParaRPr>
          </a:p>
          <a:p>
            <a:r>
              <a:rPr lang="en-US" sz="1200">
                <a:ea typeface="+mn-lt"/>
                <a:cs typeface="+mn-lt"/>
              </a:rPr>
              <a:t>Up to 6 months of rent or utility arrears after 2 months of nonpayment of rent or utilities. Funds may be used to pay:</a:t>
            </a:r>
          </a:p>
          <a:p>
            <a:pPr lvl="1" indent="0"/>
            <a:r>
              <a:rPr lang="en-US" sz="1200">
                <a:ea typeface="+mn-lt"/>
                <a:cs typeface="+mn-lt"/>
              </a:rPr>
              <a:t> Rent arrear payments up to 6 months of program participants residing in permanent housing • Utility arrear payments up to 6 months of program participants residing in permanent housing</a:t>
            </a:r>
            <a:endParaRPr lang="en-US" sz="1200">
              <a:cs typeface="Calibri"/>
            </a:endParaRPr>
          </a:p>
          <a:p>
            <a:r>
              <a:rPr lang="en-US" sz="1200">
                <a:ea typeface="+mn-lt"/>
                <a:cs typeface="+mn-lt"/>
              </a:rPr>
              <a:t>Short-term emergency lodging in motels or shelters, either directly or through voucher. Eligible costs include: • Lodging costs in motels or hotels for program participants</a:t>
            </a:r>
          </a:p>
          <a:p>
            <a:pPr lvl="1" indent="0"/>
            <a:r>
              <a:rPr lang="en-US" sz="1200">
                <a:ea typeface="+mn-lt"/>
                <a:cs typeface="+mn-lt"/>
              </a:rPr>
              <a:t> Pro-rata share of sheltering program participants in existing shelters so long as the costs are actual costs of creating new and temporary beds in emergency shelters and not to permanently increase the capacity of the shelter *No funds may be used to shelter program participants in existing shelter beds</a:t>
            </a:r>
            <a:endParaRPr lang="en-US" sz="1200">
              <a:cs typeface="Calibri"/>
            </a:endParaRPr>
          </a:p>
          <a:p>
            <a:r>
              <a:rPr lang="en-US" sz="1200">
                <a:ea typeface="+mn-lt"/>
                <a:cs typeface="+mn-lt"/>
              </a:rPr>
              <a:t>Repairs, up to $10,000 per structure, that are necessary to make housing habitable to be used for transitional or permanent housing. The types of repairs that could be eligible include:</a:t>
            </a:r>
          </a:p>
          <a:p>
            <a:pPr lvl="1" indent="0"/>
            <a:r>
              <a:rPr lang="en-US" sz="1200">
                <a:ea typeface="+mn-lt"/>
                <a:cs typeface="+mn-lt"/>
              </a:rPr>
              <a:t>Insulation • Window repair • Door repair • Roof repair • The total cost of repairs may not exceed $10,000 per structure. </a:t>
            </a:r>
            <a:endParaRPr lang="en-US" sz="1200">
              <a:cs typeface="Calibri"/>
            </a:endParaRPr>
          </a:p>
          <a:p>
            <a:r>
              <a:rPr lang="en-US" sz="1200">
                <a:ea typeface="+mn-lt"/>
                <a:cs typeface="+mn-lt"/>
              </a:rPr>
              <a:t>Emergency food and clothing assistance. Eligible costs are: </a:t>
            </a:r>
          </a:p>
          <a:p>
            <a:pPr lvl="1" indent="0"/>
            <a:r>
              <a:rPr lang="en-US" sz="1200">
                <a:ea typeface="+mn-lt"/>
                <a:cs typeface="+mn-lt"/>
              </a:rPr>
              <a:t>Providing meals or groceries to program participants • Providing clothing to program participants</a:t>
            </a:r>
            <a:endParaRPr lang="en-US" sz="1200">
              <a:cs typeface="Calibri" panose="020F0502020204030204"/>
            </a:endParaRPr>
          </a:p>
        </p:txBody>
      </p:sp>
    </p:spTree>
    <p:extLst>
      <p:ext uri="{BB962C8B-B14F-4D97-AF65-F5344CB8AC3E}">
        <p14:creationId xmlns:p14="http://schemas.microsoft.com/office/powerpoint/2010/main" val="976239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B53B0A-3893-99EF-533F-342B6BD4CF43}"/>
              </a:ext>
            </a:extLst>
          </p:cNvPr>
          <p:cNvSpPr>
            <a:spLocks noGrp="1"/>
          </p:cNvSpPr>
          <p:nvPr>
            <p:ph type="title"/>
          </p:nvPr>
        </p:nvSpPr>
        <p:spPr>
          <a:xfrm>
            <a:off x="1285240" y="1050595"/>
            <a:ext cx="8074815" cy="1618489"/>
          </a:xfrm>
        </p:spPr>
        <p:txBody>
          <a:bodyPr vert="horz" lIns="91440" tIns="45720" rIns="91440" bIns="45720" rtlCol="0" anchor="ctr">
            <a:noAutofit/>
          </a:bodyPr>
          <a:lstStyle/>
          <a:p>
            <a:r>
              <a:rPr lang="en-US" sz="4800">
                <a:cs typeface="Calibri Light"/>
              </a:rPr>
              <a:t>Rural Set Aside: New Fund Opportunities—The Details Cont.</a:t>
            </a:r>
          </a:p>
        </p:txBody>
      </p:sp>
      <p:sp>
        <p:nvSpPr>
          <p:cNvPr id="3" name="Content Placeholder 2">
            <a:extLst>
              <a:ext uri="{FF2B5EF4-FFF2-40B4-BE49-F238E27FC236}">
                <a16:creationId xmlns:a16="http://schemas.microsoft.com/office/drawing/2014/main" id="{135AB155-351F-6D99-D392-8EFCA8C20BE3}"/>
              </a:ext>
            </a:extLst>
          </p:cNvPr>
          <p:cNvSpPr>
            <a:spLocks noGrp="1"/>
          </p:cNvSpPr>
          <p:nvPr>
            <p:ph idx="1"/>
          </p:nvPr>
        </p:nvSpPr>
        <p:spPr>
          <a:xfrm>
            <a:off x="1285240" y="2879233"/>
            <a:ext cx="8074815" cy="3101183"/>
          </a:xfrm>
        </p:spPr>
        <p:txBody>
          <a:bodyPr vert="horz" lIns="91440" tIns="45720" rIns="91440" bIns="45720" rtlCol="0" anchor="t">
            <a:normAutofit fontScale="92500" lnSpcReduction="10000"/>
          </a:bodyPr>
          <a:lstStyle/>
          <a:p>
            <a:endParaRPr lang="en-US" sz="1500">
              <a:ea typeface="+mn-lt"/>
              <a:cs typeface="+mn-lt"/>
            </a:endParaRPr>
          </a:p>
          <a:p>
            <a:r>
              <a:rPr lang="en-US" sz="1500">
                <a:ea typeface="+mn-lt"/>
                <a:cs typeface="+mn-lt"/>
              </a:rPr>
              <a:t>Costs associated with making use of Federal Inventory property programs to house individuals and families experiencing homelessness. Eligible costs are: • Preparing and submitting applications to obtain ownership of the real property • Transfer taxes • Recording fees • Closing costs • Building permit and zoning fees </a:t>
            </a:r>
          </a:p>
          <a:p>
            <a:r>
              <a:rPr lang="en-US" sz="1500">
                <a:ea typeface="+mn-lt"/>
                <a:cs typeface="+mn-lt"/>
              </a:rPr>
              <a:t>Costs associated with making use of Federal Inventory property programs to house individuals and families experiencing homelessness. Eligible costs are (cont.): • Attorney’s fees • Rehabilitation of buildings and structures on the property • Sewer and utility hook-up fees and deposits and bringing lines to the property • Wells • Septic systems • Improving access to the real property from public roads </a:t>
            </a:r>
          </a:p>
          <a:p>
            <a:r>
              <a:rPr lang="en-US" sz="1500">
                <a:ea typeface="+mn-lt"/>
                <a:cs typeface="+mn-lt"/>
              </a:rPr>
              <a:t>Capacity building activities. These are activities that maintain or improve the skills of recipients and subrecipients. Eligible capacity building activities include: • Employee education • Job training • Staff retention activities • Continuing education opportunities • Cross training within an organization • Staff training and professional licensing or certification • Other professional development activities • An applicant may apply for up to 20% of funds requested as part of the project </a:t>
            </a:r>
          </a:p>
        </p:txBody>
      </p:sp>
    </p:spTree>
    <p:extLst>
      <p:ext uri="{BB962C8B-B14F-4D97-AF65-F5344CB8AC3E}">
        <p14:creationId xmlns:p14="http://schemas.microsoft.com/office/powerpoint/2010/main" val="3532829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4">
            <a:extLst>
              <a:ext uri="{FF2B5EF4-FFF2-40B4-BE49-F238E27FC236}">
                <a16:creationId xmlns:a16="http://schemas.microsoft.com/office/drawing/2014/main" id="{98135EBA-B3A3-4F88-BCB1-D0C8E63F47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6">
            <a:extLst>
              <a:ext uri="{FF2B5EF4-FFF2-40B4-BE49-F238E27FC236}">
                <a16:creationId xmlns:a16="http://schemas.microsoft.com/office/drawing/2014/main" id="{B551406E-05CC-4445-9609-3E253925D7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457"/>
            <a:ext cx="12192000" cy="228554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a:extLst>
              <a:ext uri="{FF2B5EF4-FFF2-40B4-BE49-F238E27FC236}">
                <a16:creationId xmlns:a16="http://schemas.microsoft.com/office/drawing/2014/main" id="{A81EDAF3-A2CD-5208-BA2F-E60F8AFD8C85}"/>
              </a:ext>
            </a:extLst>
          </p:cNvPr>
          <p:cNvSpPr>
            <a:spLocks noGrp="1"/>
          </p:cNvSpPr>
          <p:nvPr>
            <p:ph type="title"/>
          </p:nvPr>
        </p:nvSpPr>
        <p:spPr>
          <a:xfrm>
            <a:off x="630936" y="4892040"/>
            <a:ext cx="3767328" cy="1325880"/>
          </a:xfrm>
        </p:spPr>
        <p:txBody>
          <a:bodyPr>
            <a:normAutofit/>
          </a:bodyPr>
          <a:lstStyle/>
          <a:p>
            <a:r>
              <a:rPr lang="en-US" sz="2800" b="1">
                <a:solidFill>
                  <a:schemeClr val="bg1"/>
                </a:solidFill>
                <a:cs typeface="Calibri Light"/>
              </a:rPr>
              <a:t>Rural Set Aside: Who can apply?</a:t>
            </a:r>
          </a:p>
        </p:txBody>
      </p:sp>
      <p:pic>
        <p:nvPicPr>
          <p:cNvPr id="8" name="Picture 8" descr="A picture containing text, indoor&#10;&#10;Description automatically generated">
            <a:extLst>
              <a:ext uri="{FF2B5EF4-FFF2-40B4-BE49-F238E27FC236}">
                <a16:creationId xmlns:a16="http://schemas.microsoft.com/office/drawing/2014/main" id="{45843232-AE76-104D-F07E-EE66C3C6CCEE}"/>
              </a:ext>
            </a:extLst>
          </p:cNvPr>
          <p:cNvPicPr>
            <a:picLocks noChangeAspect="1"/>
          </p:cNvPicPr>
          <p:nvPr/>
        </p:nvPicPr>
        <p:blipFill>
          <a:blip r:embed="rId2"/>
          <a:stretch>
            <a:fillRect/>
          </a:stretch>
        </p:blipFill>
        <p:spPr>
          <a:xfrm>
            <a:off x="9928015" y="683026"/>
            <a:ext cx="938791" cy="3209544"/>
          </a:xfrm>
          <a:prstGeom prst="rect">
            <a:avLst/>
          </a:prstGeom>
        </p:spPr>
      </p:pic>
      <p:cxnSp>
        <p:nvCxnSpPr>
          <p:cNvPr id="19" name="Straight Connector 18">
            <a:extLst>
              <a:ext uri="{FF2B5EF4-FFF2-40B4-BE49-F238E27FC236}">
                <a16:creationId xmlns:a16="http://schemas.microsoft.com/office/drawing/2014/main" id="{FB9683CF-0DA1-46CF-ACAC-D8EE1B15BDB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7177" y="1347782"/>
            <a:ext cx="0" cy="1828800"/>
          </a:xfrm>
          <a:prstGeom prst="line">
            <a:avLst/>
          </a:prstGeom>
          <a:ln w="19050">
            <a:solidFill>
              <a:schemeClr val="tx1">
                <a:lumMod val="75000"/>
                <a:lumOff val="25000"/>
                <a:alpha val="60000"/>
              </a:schemeClr>
            </a:solidFill>
          </a:ln>
        </p:spPr>
        <p:style>
          <a:lnRef idx="1">
            <a:schemeClr val="accent1"/>
          </a:lnRef>
          <a:fillRef idx="0">
            <a:schemeClr val="accent1"/>
          </a:fillRef>
          <a:effectRef idx="0">
            <a:schemeClr val="accent1"/>
          </a:effectRef>
          <a:fontRef idx="minor">
            <a:schemeClr val="tx1"/>
          </a:fontRef>
        </p:style>
      </p:cxnSp>
      <p:pic>
        <p:nvPicPr>
          <p:cNvPr id="4" name="Picture 4" descr="Text&#10;&#10;Description automatically generated">
            <a:extLst>
              <a:ext uri="{FF2B5EF4-FFF2-40B4-BE49-F238E27FC236}">
                <a16:creationId xmlns:a16="http://schemas.microsoft.com/office/drawing/2014/main" id="{F658EC7B-B0FD-A14C-DAF3-77A2222928CF}"/>
              </a:ext>
            </a:extLst>
          </p:cNvPr>
          <p:cNvPicPr>
            <a:picLocks noChangeAspect="1"/>
          </p:cNvPicPr>
          <p:nvPr/>
        </p:nvPicPr>
        <p:blipFill>
          <a:blip r:embed="rId3"/>
          <a:stretch>
            <a:fillRect/>
          </a:stretch>
        </p:blipFill>
        <p:spPr>
          <a:xfrm>
            <a:off x="1000221" y="652823"/>
            <a:ext cx="1301839" cy="3209544"/>
          </a:xfrm>
          <a:prstGeom prst="rect">
            <a:avLst/>
          </a:prstGeom>
        </p:spPr>
      </p:pic>
      <p:cxnSp>
        <p:nvCxnSpPr>
          <p:cNvPr id="21" name="Straight Connector 20">
            <a:extLst>
              <a:ext uri="{FF2B5EF4-FFF2-40B4-BE49-F238E27FC236}">
                <a16:creationId xmlns:a16="http://schemas.microsoft.com/office/drawing/2014/main" id="{C2AE770B-9BD5-45F7-9DD4-D3FFD62FE6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1349484"/>
            <a:ext cx="0" cy="1828800"/>
          </a:xfrm>
          <a:prstGeom prst="line">
            <a:avLst/>
          </a:prstGeom>
          <a:ln w="19050">
            <a:solidFill>
              <a:schemeClr val="tx1">
                <a:lumMod val="75000"/>
                <a:lumOff val="25000"/>
                <a:alpha val="60000"/>
              </a:schemeClr>
            </a:solidFill>
          </a:ln>
        </p:spPr>
        <p:style>
          <a:lnRef idx="1">
            <a:schemeClr val="accent1"/>
          </a:lnRef>
          <a:fillRef idx="0">
            <a:schemeClr val="accent1"/>
          </a:fillRef>
          <a:effectRef idx="0">
            <a:schemeClr val="accent1"/>
          </a:effectRef>
          <a:fontRef idx="minor">
            <a:schemeClr val="tx1"/>
          </a:fontRef>
        </p:style>
      </p:cxnSp>
      <p:pic>
        <p:nvPicPr>
          <p:cNvPr id="5" name="Picture 5" descr="A picture containing text, indoor&#10;&#10;Description automatically generated">
            <a:extLst>
              <a:ext uri="{FF2B5EF4-FFF2-40B4-BE49-F238E27FC236}">
                <a16:creationId xmlns:a16="http://schemas.microsoft.com/office/drawing/2014/main" id="{DC890602-1A77-790A-3655-674C974FCDFB}"/>
              </a:ext>
            </a:extLst>
          </p:cNvPr>
          <p:cNvPicPr>
            <a:picLocks noChangeAspect="1"/>
          </p:cNvPicPr>
          <p:nvPr/>
        </p:nvPicPr>
        <p:blipFill>
          <a:blip r:embed="rId4"/>
          <a:stretch>
            <a:fillRect/>
          </a:stretch>
        </p:blipFill>
        <p:spPr>
          <a:xfrm>
            <a:off x="3930648" y="664211"/>
            <a:ext cx="1612795" cy="3209544"/>
          </a:xfrm>
          <a:prstGeom prst="rect">
            <a:avLst/>
          </a:prstGeom>
        </p:spPr>
      </p:pic>
      <p:cxnSp>
        <p:nvCxnSpPr>
          <p:cNvPr id="23" name="Straight Connector 22">
            <a:extLst>
              <a:ext uri="{FF2B5EF4-FFF2-40B4-BE49-F238E27FC236}">
                <a16:creationId xmlns:a16="http://schemas.microsoft.com/office/drawing/2014/main" id="{24A55763-CE5D-4A9B-A9F7-982C800073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13824" y="1349484"/>
            <a:ext cx="0" cy="1828800"/>
          </a:xfrm>
          <a:prstGeom prst="line">
            <a:avLst/>
          </a:prstGeom>
          <a:ln w="19050">
            <a:solidFill>
              <a:schemeClr val="tx1">
                <a:lumMod val="75000"/>
                <a:lumOff val="25000"/>
                <a:alpha val="60000"/>
              </a:schemeClr>
            </a:solidFill>
          </a:ln>
        </p:spPr>
        <p:style>
          <a:lnRef idx="1">
            <a:schemeClr val="accent1"/>
          </a:lnRef>
          <a:fillRef idx="0">
            <a:schemeClr val="accent1"/>
          </a:fillRef>
          <a:effectRef idx="0">
            <a:schemeClr val="accent1"/>
          </a:effectRef>
          <a:fontRef idx="minor">
            <a:schemeClr val="tx1"/>
          </a:fontRef>
        </p:style>
      </p:cxnSp>
      <p:pic>
        <p:nvPicPr>
          <p:cNvPr id="6" name="Picture 6" descr="A picture containing text, indoor&#10;&#10;Description automatically generated">
            <a:extLst>
              <a:ext uri="{FF2B5EF4-FFF2-40B4-BE49-F238E27FC236}">
                <a16:creationId xmlns:a16="http://schemas.microsoft.com/office/drawing/2014/main" id="{6CBB70B3-0377-7736-332B-2E26FF6B85B3}"/>
              </a:ext>
            </a:extLst>
          </p:cNvPr>
          <p:cNvPicPr>
            <a:picLocks noChangeAspect="1"/>
          </p:cNvPicPr>
          <p:nvPr/>
        </p:nvPicPr>
        <p:blipFill>
          <a:blip r:embed="rId5"/>
          <a:stretch>
            <a:fillRect/>
          </a:stretch>
        </p:blipFill>
        <p:spPr>
          <a:xfrm>
            <a:off x="6380000" y="664211"/>
            <a:ext cx="2287398" cy="3209544"/>
          </a:xfrm>
          <a:prstGeom prst="rect">
            <a:avLst/>
          </a:prstGeom>
        </p:spPr>
      </p:pic>
      <p:cxnSp>
        <p:nvCxnSpPr>
          <p:cNvPr id="25" name="Straight Connector 24">
            <a:extLst>
              <a:ext uri="{FF2B5EF4-FFF2-40B4-BE49-F238E27FC236}">
                <a16:creationId xmlns:a16="http://schemas.microsoft.com/office/drawing/2014/main" id="{4E4DDBE7-307B-40B1-B6B5-5B376C16D7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639665" y="5097939"/>
            <a:ext cx="0" cy="914400"/>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sp>
        <p:nvSpPr>
          <p:cNvPr id="24" name="Content Placeholder 11">
            <a:extLst>
              <a:ext uri="{FF2B5EF4-FFF2-40B4-BE49-F238E27FC236}">
                <a16:creationId xmlns:a16="http://schemas.microsoft.com/office/drawing/2014/main" id="{D22BC620-1E31-2998-894D-2AE033350658}"/>
              </a:ext>
            </a:extLst>
          </p:cNvPr>
          <p:cNvSpPr>
            <a:spLocks noGrp="1"/>
          </p:cNvSpPr>
          <p:nvPr>
            <p:ph idx="1"/>
          </p:nvPr>
        </p:nvSpPr>
        <p:spPr>
          <a:xfrm>
            <a:off x="4882896" y="4828032"/>
            <a:ext cx="6675120" cy="1463040"/>
          </a:xfrm>
        </p:spPr>
        <p:txBody>
          <a:bodyPr anchor="ctr">
            <a:normAutofit/>
          </a:bodyPr>
          <a:lstStyle/>
          <a:p>
            <a:pPr marL="0" indent="0">
              <a:buNone/>
            </a:pPr>
            <a:r>
              <a:rPr lang="en-US" sz="2400">
                <a:solidFill>
                  <a:schemeClr val="bg1"/>
                </a:solidFill>
                <a:cs typeface="Calibri"/>
              </a:rPr>
              <a:t>A complete list can be found at </a:t>
            </a:r>
            <a:r>
              <a:rPr lang="en-US" sz="2400">
                <a:solidFill>
                  <a:schemeClr val="bg1"/>
                </a:solidFill>
                <a:cs typeface="Calibri"/>
                <a:hlinkClick r:id="rId6">
                  <a:extLst>
                    <a:ext uri="{A12FA001-AC4F-418D-AE19-62706E023703}">
                      <ahyp:hlinkClr xmlns:ahyp="http://schemas.microsoft.com/office/drawing/2018/hyperlinkcolor" val="tx"/>
                    </a:ext>
                  </a:extLst>
                </a:hlinkClick>
              </a:rPr>
              <a:t>HUD's website</a:t>
            </a:r>
            <a:endParaRPr lang="en-US" sz="2400">
              <a:solidFill>
                <a:schemeClr val="bg1"/>
              </a:solidFill>
              <a:cs typeface="Calibri"/>
            </a:endParaRPr>
          </a:p>
        </p:txBody>
      </p:sp>
    </p:spTree>
    <p:extLst>
      <p:ext uri="{BB962C8B-B14F-4D97-AF65-F5344CB8AC3E}">
        <p14:creationId xmlns:p14="http://schemas.microsoft.com/office/powerpoint/2010/main" val="1815324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B53B0A-3893-99EF-533F-342B6BD4CF43}"/>
              </a:ext>
            </a:extLst>
          </p:cNvPr>
          <p:cNvSpPr>
            <a:spLocks noGrp="1"/>
          </p:cNvSpPr>
          <p:nvPr>
            <p:ph type="title"/>
          </p:nvPr>
        </p:nvSpPr>
        <p:spPr>
          <a:xfrm>
            <a:off x="838200" y="963877"/>
            <a:ext cx="3494362" cy="4930246"/>
          </a:xfrm>
        </p:spPr>
        <p:txBody>
          <a:bodyPr vert="horz" lIns="91440" tIns="45720" rIns="91440" bIns="45720" rtlCol="0">
            <a:normAutofit/>
          </a:bodyPr>
          <a:lstStyle/>
          <a:p>
            <a:pPr algn="r"/>
            <a:r>
              <a:rPr lang="en-US" b="1">
                <a:solidFill>
                  <a:schemeClr val="accent6">
                    <a:lumMod val="75000"/>
                  </a:schemeClr>
                </a:solidFill>
                <a:ea typeface="+mj-lt"/>
                <a:cs typeface="+mj-lt"/>
              </a:rPr>
              <a:t>How do I apply for the Special Supplemental NOFO Funds?</a:t>
            </a:r>
            <a:endParaRPr lang="en-US" b="1">
              <a:solidFill>
                <a:schemeClr val="accent6">
                  <a:lumMod val="75000"/>
                </a:schemeClr>
              </a:solidFill>
            </a:endParaRPr>
          </a:p>
        </p:txBody>
      </p:sp>
      <p:cxnSp>
        <p:nvCxnSpPr>
          <p:cNvPr id="19" name="Straight Connector 18">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35AB155-351F-6D99-D392-8EFCA8C20BE3}"/>
              </a:ext>
            </a:extLst>
          </p:cNvPr>
          <p:cNvSpPr>
            <a:spLocks noGrp="1"/>
          </p:cNvSpPr>
          <p:nvPr>
            <p:ph idx="1"/>
          </p:nvPr>
        </p:nvSpPr>
        <p:spPr>
          <a:xfrm>
            <a:off x="4976031" y="963877"/>
            <a:ext cx="6377769" cy="4930246"/>
          </a:xfrm>
        </p:spPr>
        <p:txBody>
          <a:bodyPr vert="horz" lIns="91440" tIns="45720" rIns="91440" bIns="45720" rtlCol="0" anchor="ctr">
            <a:normAutofit/>
          </a:bodyPr>
          <a:lstStyle/>
          <a:p>
            <a:pPr marL="0" indent="0">
              <a:buNone/>
            </a:pPr>
            <a:r>
              <a:rPr lang="en-US" sz="2400">
                <a:solidFill>
                  <a:schemeClr val="accent6">
                    <a:lumMod val="75000"/>
                  </a:schemeClr>
                </a:solidFill>
                <a:ea typeface="+mn-lt"/>
                <a:cs typeface="+mn-lt"/>
              </a:rPr>
              <a:t>Please visit the “CoC Program Applications and Grants Management System'' on the HUD Exchange and follow the </a:t>
            </a:r>
            <a:r>
              <a:rPr lang="en-US" sz="2400">
                <a:solidFill>
                  <a:schemeClr val="accent6">
                    <a:lumMod val="75000"/>
                  </a:schemeClr>
                </a:solidFill>
                <a:ea typeface="+mn-lt"/>
                <a:cs typeface="+mn-lt"/>
                <a:hlinkClick r:id="rId2">
                  <a:extLst>
                    <a:ext uri="{A12FA001-AC4F-418D-AE19-62706E023703}">
                      <ahyp:hlinkClr xmlns:ahyp="http://schemas.microsoft.com/office/drawing/2018/hyperlinkcolor" val="tx"/>
                    </a:ext>
                  </a:extLst>
                </a:hlinkClick>
              </a:rPr>
              <a:t>e-snaps toolkit</a:t>
            </a:r>
            <a:r>
              <a:rPr lang="en-US" sz="2400">
                <a:solidFill>
                  <a:schemeClr val="accent6">
                    <a:lumMod val="75000"/>
                  </a:schemeClr>
                </a:solidFill>
                <a:ea typeface="+mn-lt"/>
                <a:cs typeface="+mn-lt"/>
              </a:rPr>
              <a:t> instructions. </a:t>
            </a:r>
            <a:endParaRPr lang="en-US">
              <a:solidFill>
                <a:schemeClr val="accent6">
                  <a:lumMod val="75000"/>
                </a:schemeClr>
              </a:solidFill>
            </a:endParaRPr>
          </a:p>
          <a:p>
            <a:endParaRPr lang="en-US" sz="2400" b="1" i="1" u="sng">
              <a:ea typeface="+mn-lt"/>
              <a:cs typeface="+mn-lt"/>
            </a:endParaRPr>
          </a:p>
          <a:p>
            <a:pPr marL="0" indent="0">
              <a:buNone/>
            </a:pPr>
            <a:r>
              <a:rPr lang="en-US" sz="2400" b="1" i="1" u="sng">
                <a:ea typeface="+mn-lt"/>
                <a:cs typeface="+mn-lt"/>
                <a:hlinkClick r:id="rId3"/>
              </a:rPr>
              <a:t>e-snaps</a:t>
            </a:r>
            <a:r>
              <a:rPr lang="en-US" sz="2400" b="1" u="sng">
                <a:ea typeface="+mn-lt"/>
                <a:cs typeface="+mn-lt"/>
                <a:hlinkClick r:id="rId3"/>
              </a:rPr>
              <a:t> Navigation and Application Resources</a:t>
            </a:r>
            <a:endParaRPr lang="en-US" sz="2400">
              <a:solidFill>
                <a:schemeClr val="accent6">
                  <a:lumMod val="75000"/>
                </a:schemeClr>
              </a:solidFill>
              <a:ea typeface="+mn-lt"/>
              <a:cs typeface="+mn-lt"/>
            </a:endParaRPr>
          </a:p>
          <a:p>
            <a:pPr marL="0" indent="0">
              <a:buNone/>
            </a:pPr>
            <a:endParaRPr lang="en-US" sz="2400">
              <a:solidFill>
                <a:schemeClr val="accent6">
                  <a:lumMod val="75000"/>
                </a:schemeClr>
              </a:solidFill>
              <a:cs typeface="Calibri"/>
            </a:endParaRPr>
          </a:p>
          <a:p>
            <a:pPr marL="0" indent="0">
              <a:buNone/>
            </a:pPr>
            <a:endParaRPr lang="en-US" sz="2400">
              <a:ea typeface="+mn-lt"/>
              <a:cs typeface="+mn-lt"/>
            </a:endParaRPr>
          </a:p>
        </p:txBody>
      </p:sp>
    </p:spTree>
    <p:extLst>
      <p:ext uri="{BB962C8B-B14F-4D97-AF65-F5344CB8AC3E}">
        <p14:creationId xmlns:p14="http://schemas.microsoft.com/office/powerpoint/2010/main" val="836961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B5109C-6D35-442E-C8BF-158A7EC2849A}"/>
              </a:ext>
            </a:extLst>
          </p:cNvPr>
          <p:cNvSpPr>
            <a:spLocks noGrp="1"/>
          </p:cNvSpPr>
          <p:nvPr>
            <p:ph type="title"/>
          </p:nvPr>
        </p:nvSpPr>
        <p:spPr>
          <a:xfrm>
            <a:off x="1075767" y="1188637"/>
            <a:ext cx="2988234" cy="4480726"/>
          </a:xfrm>
        </p:spPr>
        <p:txBody>
          <a:bodyPr>
            <a:normAutofit/>
          </a:bodyPr>
          <a:lstStyle/>
          <a:p>
            <a:pPr algn="r"/>
            <a:r>
              <a:rPr lang="en-US" sz="5600">
                <a:cs typeface="Calibri Light"/>
              </a:rPr>
              <a:t>Overview</a:t>
            </a:r>
            <a:endParaRPr lang="en-US" sz="560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3585E8F-91D4-BB37-5CA7-453B09FA7699}"/>
              </a:ext>
            </a:extLst>
          </p:cNvPr>
          <p:cNvSpPr>
            <a:spLocks noGrp="1"/>
          </p:cNvSpPr>
          <p:nvPr>
            <p:ph idx="1"/>
          </p:nvPr>
        </p:nvSpPr>
        <p:spPr>
          <a:xfrm>
            <a:off x="5255260" y="1648870"/>
            <a:ext cx="4702848" cy="3560260"/>
          </a:xfrm>
        </p:spPr>
        <p:txBody>
          <a:bodyPr vert="horz" lIns="91440" tIns="45720" rIns="91440" bIns="45720" rtlCol="0" anchor="ctr">
            <a:normAutofit/>
          </a:bodyPr>
          <a:lstStyle/>
          <a:p>
            <a:r>
              <a:rPr lang="en-US" sz="2000">
                <a:ea typeface="Calibri"/>
                <a:cs typeface="Calibri"/>
              </a:rPr>
              <a:t>Introductions and Welcome</a:t>
            </a:r>
          </a:p>
          <a:p>
            <a:r>
              <a:rPr lang="en-US" sz="2000">
                <a:ea typeface="Calibri"/>
                <a:cs typeface="Calibri"/>
              </a:rPr>
              <a:t>Lead Agency/Collaborative Applicant Work/TA Consultant</a:t>
            </a:r>
          </a:p>
          <a:p>
            <a:r>
              <a:rPr lang="en-US" sz="2000">
                <a:ea typeface="Calibri"/>
                <a:cs typeface="Calibri"/>
              </a:rPr>
              <a:t>Regular NOFO and Special NOFO Overview</a:t>
            </a:r>
          </a:p>
          <a:p>
            <a:r>
              <a:rPr lang="en-US" sz="2000">
                <a:ea typeface="Calibri"/>
                <a:cs typeface="Calibri"/>
              </a:rPr>
              <a:t>Timeline</a:t>
            </a:r>
          </a:p>
          <a:p>
            <a:r>
              <a:rPr lang="en-US" sz="2000">
                <a:ea typeface="Calibri"/>
                <a:cs typeface="Calibri"/>
              </a:rPr>
              <a:t>Q&amp;A</a:t>
            </a:r>
          </a:p>
          <a:p>
            <a:r>
              <a:rPr lang="en-US" sz="2000">
                <a:ea typeface="Calibri"/>
                <a:cs typeface="Calibri"/>
              </a:rPr>
              <a:t>Recommendations</a:t>
            </a:r>
          </a:p>
          <a:p>
            <a:r>
              <a:rPr lang="en-US" sz="2000">
                <a:ea typeface="Calibri"/>
                <a:cs typeface="Calibri"/>
              </a:rPr>
              <a:t>Important Dates!</a:t>
            </a:r>
          </a:p>
        </p:txBody>
      </p:sp>
    </p:spTree>
    <p:extLst>
      <p:ext uri="{BB962C8B-B14F-4D97-AF65-F5344CB8AC3E}">
        <p14:creationId xmlns:p14="http://schemas.microsoft.com/office/powerpoint/2010/main" val="1847270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6CAEC3-C5DB-791B-5B04-C6F817C7A8CE}"/>
              </a:ext>
            </a:extLst>
          </p:cNvPr>
          <p:cNvSpPr>
            <a:spLocks noGrp="1"/>
          </p:cNvSpPr>
          <p:nvPr>
            <p:ph type="title"/>
          </p:nvPr>
        </p:nvSpPr>
        <p:spPr>
          <a:xfrm>
            <a:off x="1285240" y="1050595"/>
            <a:ext cx="10049999" cy="1618489"/>
          </a:xfrm>
        </p:spPr>
        <p:txBody>
          <a:bodyPr anchor="ctr">
            <a:normAutofit/>
          </a:bodyPr>
          <a:lstStyle/>
          <a:p>
            <a:r>
              <a:rPr lang="en-US" sz="4000">
                <a:cs typeface="Calibri Light"/>
              </a:rPr>
              <a:t>The Annual Fiscal Year (FY) 2022 Continuum of Care Competition "Regular CoC NOFO"</a:t>
            </a:r>
          </a:p>
        </p:txBody>
      </p:sp>
      <p:sp>
        <p:nvSpPr>
          <p:cNvPr id="3" name="Content Placeholder 2">
            <a:extLst>
              <a:ext uri="{FF2B5EF4-FFF2-40B4-BE49-F238E27FC236}">
                <a16:creationId xmlns:a16="http://schemas.microsoft.com/office/drawing/2014/main" id="{ABAF3F1F-B212-B5DA-9C33-C98F22882CBE}"/>
              </a:ext>
            </a:extLst>
          </p:cNvPr>
          <p:cNvSpPr>
            <a:spLocks noGrp="1"/>
          </p:cNvSpPr>
          <p:nvPr>
            <p:ph idx="1"/>
          </p:nvPr>
        </p:nvSpPr>
        <p:spPr>
          <a:xfrm>
            <a:off x="1285240" y="2969469"/>
            <a:ext cx="8074815" cy="2800395"/>
          </a:xfrm>
        </p:spPr>
        <p:txBody>
          <a:bodyPr vert="horz" lIns="91440" tIns="45720" rIns="91440" bIns="45720" rtlCol="0" anchor="t">
            <a:normAutofit/>
          </a:bodyPr>
          <a:lstStyle/>
          <a:p>
            <a:r>
              <a:rPr lang="en-US" sz="2400">
                <a:ea typeface="+mn-lt"/>
                <a:cs typeface="+mn-lt"/>
              </a:rPr>
              <a:t>The CoC Program Registration opened on March 4, 2022, and closed on April 7, 2022. The CoC Program Review Step opened on May 31, 2022, and closed on June 3, 2022.</a:t>
            </a:r>
            <a:endParaRPr lang="en-US"/>
          </a:p>
          <a:p>
            <a:r>
              <a:rPr lang="en-US" sz="2400">
                <a:ea typeface="+mn-lt"/>
                <a:cs typeface="+mn-lt"/>
              </a:rPr>
              <a:t>The FY 2022 CoC Program Competition opened on August 1, 2022, and </a:t>
            </a:r>
            <a:r>
              <a:rPr lang="en-US" sz="2400" b="1">
                <a:ea typeface="+mn-lt"/>
                <a:cs typeface="+mn-lt"/>
              </a:rPr>
              <a:t>closes on Friday, September 30, 2022</a:t>
            </a:r>
            <a:r>
              <a:rPr lang="en-US" sz="2400">
                <a:ea typeface="+mn-lt"/>
                <a:cs typeface="+mn-lt"/>
              </a:rPr>
              <a:t>.</a:t>
            </a:r>
            <a:endParaRPr lang="en-US"/>
          </a:p>
          <a:p>
            <a:endParaRPr lang="en-US" b="1">
              <a:cs typeface="Calibri"/>
            </a:endParaRPr>
          </a:p>
          <a:p>
            <a:endParaRPr lang="en-US" sz="2400">
              <a:cs typeface="Calibri"/>
            </a:endParaRPr>
          </a:p>
        </p:txBody>
      </p:sp>
    </p:spTree>
    <p:extLst>
      <p:ext uri="{BB962C8B-B14F-4D97-AF65-F5344CB8AC3E}">
        <p14:creationId xmlns:p14="http://schemas.microsoft.com/office/powerpoint/2010/main" val="19906747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6CAEC3-C5DB-791B-5B04-C6F817C7A8CE}"/>
              </a:ext>
            </a:extLst>
          </p:cNvPr>
          <p:cNvSpPr>
            <a:spLocks noGrp="1"/>
          </p:cNvSpPr>
          <p:nvPr>
            <p:ph type="title"/>
          </p:nvPr>
        </p:nvSpPr>
        <p:spPr>
          <a:xfrm>
            <a:off x="1285240" y="629491"/>
            <a:ext cx="10203609" cy="1929304"/>
          </a:xfrm>
        </p:spPr>
        <p:txBody>
          <a:bodyPr vert="horz" lIns="91440" tIns="45720" rIns="91440" bIns="45720" rtlCol="0" anchor="ctr">
            <a:noAutofit/>
          </a:bodyPr>
          <a:lstStyle/>
          <a:p>
            <a:r>
              <a:rPr lang="en-US">
                <a:ea typeface="+mj-lt"/>
                <a:cs typeface="+mj-lt"/>
              </a:rPr>
              <a:t>The Annual Fiscal Year (FY) 2022 Continuum of Care Competition "Regular CoC NOFO"</a:t>
            </a:r>
            <a:endParaRPr lang="en-US"/>
          </a:p>
        </p:txBody>
      </p:sp>
      <p:sp>
        <p:nvSpPr>
          <p:cNvPr id="3" name="Content Placeholder 2">
            <a:extLst>
              <a:ext uri="{FF2B5EF4-FFF2-40B4-BE49-F238E27FC236}">
                <a16:creationId xmlns:a16="http://schemas.microsoft.com/office/drawing/2014/main" id="{ABAF3F1F-B212-B5DA-9C33-C98F22882CBE}"/>
              </a:ext>
            </a:extLst>
          </p:cNvPr>
          <p:cNvSpPr>
            <a:spLocks noGrp="1"/>
          </p:cNvSpPr>
          <p:nvPr>
            <p:ph idx="1"/>
          </p:nvPr>
        </p:nvSpPr>
        <p:spPr>
          <a:xfrm>
            <a:off x="1285240" y="2468154"/>
            <a:ext cx="8676393" cy="3301710"/>
          </a:xfrm>
        </p:spPr>
        <p:txBody>
          <a:bodyPr vert="horz" lIns="91440" tIns="45720" rIns="91440" bIns="45720" rtlCol="0" anchor="t">
            <a:normAutofit fontScale="77500" lnSpcReduction="20000"/>
          </a:bodyPr>
          <a:lstStyle/>
          <a:p>
            <a:pPr>
              <a:buFont typeface="Arial"/>
              <a:buChar char="•"/>
            </a:pPr>
            <a:r>
              <a:rPr lang="en-US" b="1">
                <a:ea typeface="+mn-lt"/>
                <a:cs typeface="+mn-lt"/>
              </a:rPr>
              <a:t>Returning project applicants (who did not go through a consolidation)</a:t>
            </a:r>
            <a:r>
              <a:rPr lang="en-US">
                <a:ea typeface="+mn-lt"/>
                <a:cs typeface="+mn-lt"/>
              </a:rPr>
              <a:t>: May choose to import FY 2021 renewal project application responses; however, this must be requested during your registration of the Renewal Funding Opportunity in </a:t>
            </a:r>
            <a:r>
              <a:rPr lang="en-US" i="1">
                <a:ea typeface="+mn-lt"/>
                <a:cs typeface="+mn-lt"/>
              </a:rPr>
              <a:t>e-snaps</a:t>
            </a:r>
            <a:r>
              <a:rPr lang="en-US">
                <a:ea typeface="+mn-lt"/>
                <a:cs typeface="+mn-lt"/>
              </a:rPr>
              <a:t> and is only available if you submitted a project application in the FY 2021 CoC Program Competition. Imported responses must be carefully reviewed to ensure accuracy.</a:t>
            </a:r>
            <a:endParaRPr lang="en-US"/>
          </a:p>
          <a:p>
            <a:pPr>
              <a:buFont typeface="Arial"/>
              <a:buChar char="•"/>
            </a:pPr>
            <a:r>
              <a:rPr lang="en-US" b="1">
                <a:ea typeface="+mn-lt"/>
                <a:cs typeface="+mn-lt"/>
              </a:rPr>
              <a:t>Projects renewing for the first time:</a:t>
            </a:r>
            <a:r>
              <a:rPr lang="en-US">
                <a:ea typeface="+mn-lt"/>
                <a:cs typeface="+mn-lt"/>
              </a:rPr>
              <a:t> Who were previously awarded prior to the FY 2021 CoC Program Competition must complete the entire renewal project application.</a:t>
            </a:r>
          </a:p>
          <a:p>
            <a:pPr>
              <a:buFont typeface="Arial"/>
              <a:buChar char="•"/>
            </a:pPr>
            <a:r>
              <a:rPr lang="en-US" b="1">
                <a:ea typeface="+mn-lt"/>
                <a:cs typeface="+mn-lt"/>
              </a:rPr>
              <a:t>New project applications:</a:t>
            </a:r>
            <a:r>
              <a:rPr lang="en-US">
                <a:ea typeface="+mn-lt"/>
                <a:cs typeface="+mn-lt"/>
              </a:rPr>
              <a:t> Must be completed in full and in accordance with the new project application components permitted in this year’s Competition.</a:t>
            </a:r>
            <a:endParaRPr lang="en-US"/>
          </a:p>
          <a:p>
            <a:endParaRPr lang="en-US" sz="2400">
              <a:cs typeface="Calibri"/>
            </a:endParaRPr>
          </a:p>
        </p:txBody>
      </p:sp>
    </p:spTree>
    <p:extLst>
      <p:ext uri="{BB962C8B-B14F-4D97-AF65-F5344CB8AC3E}">
        <p14:creationId xmlns:p14="http://schemas.microsoft.com/office/powerpoint/2010/main" val="12541409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6CAEC3-C5DB-791B-5B04-C6F817C7A8CE}"/>
              </a:ext>
            </a:extLst>
          </p:cNvPr>
          <p:cNvSpPr>
            <a:spLocks noGrp="1"/>
          </p:cNvSpPr>
          <p:nvPr>
            <p:ph type="title"/>
          </p:nvPr>
        </p:nvSpPr>
        <p:spPr>
          <a:xfrm>
            <a:off x="1285240" y="629491"/>
            <a:ext cx="10203609" cy="1929304"/>
          </a:xfrm>
        </p:spPr>
        <p:txBody>
          <a:bodyPr vert="horz" lIns="91440" tIns="45720" rIns="91440" bIns="45720" rtlCol="0" anchor="ctr">
            <a:noAutofit/>
          </a:bodyPr>
          <a:lstStyle/>
          <a:p>
            <a:r>
              <a:rPr lang="en-US">
                <a:ea typeface="+mj-lt"/>
                <a:cs typeface="+mj-lt"/>
              </a:rPr>
              <a:t>The Annual Fiscal Year (FY) 2022 Continuum of Care Competition "Regular CoC NOFO"</a:t>
            </a:r>
            <a:endParaRPr lang="en-US"/>
          </a:p>
        </p:txBody>
      </p:sp>
      <p:sp>
        <p:nvSpPr>
          <p:cNvPr id="3" name="Content Placeholder 2">
            <a:extLst>
              <a:ext uri="{FF2B5EF4-FFF2-40B4-BE49-F238E27FC236}">
                <a16:creationId xmlns:a16="http://schemas.microsoft.com/office/drawing/2014/main" id="{ABAF3F1F-B212-B5DA-9C33-C98F22882CBE}"/>
              </a:ext>
            </a:extLst>
          </p:cNvPr>
          <p:cNvSpPr>
            <a:spLocks noGrp="1"/>
          </p:cNvSpPr>
          <p:nvPr>
            <p:ph idx="1"/>
          </p:nvPr>
        </p:nvSpPr>
        <p:spPr>
          <a:xfrm>
            <a:off x="1285240" y="2468154"/>
            <a:ext cx="8676393" cy="3301710"/>
          </a:xfrm>
        </p:spPr>
        <p:txBody>
          <a:bodyPr vert="horz" lIns="91440" tIns="45720" rIns="91440" bIns="45720" rtlCol="0" anchor="t">
            <a:normAutofit/>
          </a:bodyPr>
          <a:lstStyle/>
          <a:p>
            <a:pPr>
              <a:buFont typeface="Arial"/>
              <a:buChar char="•"/>
            </a:pPr>
            <a:r>
              <a:rPr lang="en-US">
                <a:ea typeface="+mn-lt"/>
                <a:cs typeface="+mn-lt"/>
              </a:rPr>
              <a:t>DV Bonus funding is not limited to DV providers. You can apply for funding as long as you are supporting survivors of domestic violence as defined by HUD.</a:t>
            </a:r>
            <a:endParaRPr lang="en-US">
              <a:cs typeface="Calibri" panose="020F0502020204030204"/>
            </a:endParaRPr>
          </a:p>
          <a:p>
            <a:pPr>
              <a:buFont typeface="Arial"/>
            </a:pPr>
            <a:r>
              <a:rPr lang="en-US">
                <a:cs typeface="Calibri" panose="020F0502020204030204"/>
              </a:rPr>
              <a:t>DV Bonus funding is not subject to limitations of new project concerns in the Project Ranking process (more to come on that in the Project Ranking Discussion)</a:t>
            </a:r>
          </a:p>
          <a:p>
            <a:endParaRPr lang="en-US" sz="2400">
              <a:cs typeface="Calibri"/>
            </a:endParaRPr>
          </a:p>
        </p:txBody>
      </p:sp>
    </p:spTree>
    <p:extLst>
      <p:ext uri="{BB962C8B-B14F-4D97-AF65-F5344CB8AC3E}">
        <p14:creationId xmlns:p14="http://schemas.microsoft.com/office/powerpoint/2010/main" val="30213007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6CAEC3-C5DB-791B-5B04-C6F817C7A8CE}"/>
              </a:ext>
            </a:extLst>
          </p:cNvPr>
          <p:cNvSpPr>
            <a:spLocks noGrp="1"/>
          </p:cNvSpPr>
          <p:nvPr>
            <p:ph type="title"/>
          </p:nvPr>
        </p:nvSpPr>
        <p:spPr>
          <a:xfrm>
            <a:off x="1285240" y="1050595"/>
            <a:ext cx="10005215" cy="1618489"/>
          </a:xfrm>
        </p:spPr>
        <p:txBody>
          <a:bodyPr anchor="ctr">
            <a:noAutofit/>
          </a:bodyPr>
          <a:lstStyle/>
          <a:p>
            <a:r>
              <a:rPr lang="en-US" sz="6000">
                <a:ea typeface="+mj-lt"/>
                <a:cs typeface="+mj-lt"/>
              </a:rPr>
              <a:t>The Annual Fiscal Year (FY) 2022 Continuum of Care Competition </a:t>
            </a:r>
            <a:endParaRPr lang="en-US" sz="3600"/>
          </a:p>
        </p:txBody>
      </p:sp>
      <p:sp>
        <p:nvSpPr>
          <p:cNvPr id="3" name="Content Placeholder 2">
            <a:extLst>
              <a:ext uri="{FF2B5EF4-FFF2-40B4-BE49-F238E27FC236}">
                <a16:creationId xmlns:a16="http://schemas.microsoft.com/office/drawing/2014/main" id="{ABAF3F1F-B212-B5DA-9C33-C98F22882CBE}"/>
              </a:ext>
            </a:extLst>
          </p:cNvPr>
          <p:cNvSpPr>
            <a:spLocks noGrp="1"/>
          </p:cNvSpPr>
          <p:nvPr>
            <p:ph idx="1"/>
          </p:nvPr>
        </p:nvSpPr>
        <p:spPr>
          <a:xfrm>
            <a:off x="1285240" y="2969469"/>
            <a:ext cx="8074815" cy="2800395"/>
          </a:xfrm>
        </p:spPr>
        <p:txBody>
          <a:bodyPr vert="horz" lIns="91440" tIns="45720" rIns="91440" bIns="45720" rtlCol="0" anchor="t">
            <a:normAutofit/>
          </a:bodyPr>
          <a:lstStyle/>
          <a:p>
            <a:r>
              <a:rPr lang="en-US" sz="2400">
                <a:ea typeface="+mn-lt"/>
                <a:cs typeface="+mn-lt"/>
              </a:rPr>
              <a:t>The Dept. of Housing and Urban Development (HUD) has officially posted the </a:t>
            </a:r>
            <a:r>
              <a:rPr lang="en-US" sz="2400" u="sng">
                <a:ea typeface="+mn-lt"/>
                <a:cs typeface="+mn-lt"/>
                <a:hlinkClick r:id="rId2"/>
              </a:rPr>
              <a:t>Notice of Funding </a:t>
            </a:r>
            <a:r>
              <a:rPr lang="en-US" u="sng">
                <a:ea typeface="+mn-lt"/>
                <a:cs typeface="+mn-lt"/>
                <a:hlinkClick r:id="rId2"/>
              </a:rPr>
              <a:t>Opportunity (NOFO)</a:t>
            </a:r>
            <a:r>
              <a:rPr lang="en-US" sz="2400">
                <a:ea typeface="+mn-lt"/>
                <a:cs typeface="+mn-lt"/>
              </a:rPr>
              <a:t> for the </a:t>
            </a:r>
            <a:r>
              <a:rPr lang="en-US">
                <a:ea typeface="+mn-lt"/>
                <a:cs typeface="+mn-lt"/>
              </a:rPr>
              <a:t>Fiscal Year (FY) 2022 </a:t>
            </a:r>
            <a:r>
              <a:rPr lang="en-US" sz="2400">
                <a:ea typeface="+mn-lt"/>
                <a:cs typeface="+mn-lt"/>
              </a:rPr>
              <a:t>Continuum of Care Competition on </a:t>
            </a:r>
            <a:r>
              <a:rPr lang="en-US" sz="2400" u="sng">
                <a:ea typeface="+mn-lt"/>
                <a:cs typeface="+mn-lt"/>
                <a:hlinkClick r:id="rId3"/>
              </a:rPr>
              <a:t>Grants.gov</a:t>
            </a:r>
            <a:r>
              <a:rPr lang="en-US" sz="2400">
                <a:ea typeface="+mn-lt"/>
                <a:cs typeface="+mn-lt"/>
              </a:rPr>
              <a:t>.</a:t>
            </a:r>
          </a:p>
          <a:p>
            <a:r>
              <a:rPr lang="en-US" sz="2400">
                <a:cs typeface="Calibri"/>
              </a:rPr>
              <a:t>The application questions for the Special NOFO and CoC NOFO are statutory and closely aligned</a:t>
            </a:r>
          </a:p>
          <a:p>
            <a:r>
              <a:rPr lang="en-US" sz="2400">
                <a:cs typeface="Calibri"/>
              </a:rPr>
              <a:t>Strategy-wise, all projects should be aligned</a:t>
            </a:r>
          </a:p>
        </p:txBody>
      </p:sp>
    </p:spTree>
    <p:extLst>
      <p:ext uri="{BB962C8B-B14F-4D97-AF65-F5344CB8AC3E}">
        <p14:creationId xmlns:p14="http://schemas.microsoft.com/office/powerpoint/2010/main" val="11159082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6CAEC3-C5DB-791B-5B04-C6F817C7A8CE}"/>
              </a:ext>
            </a:extLst>
          </p:cNvPr>
          <p:cNvSpPr>
            <a:spLocks noGrp="1"/>
          </p:cNvSpPr>
          <p:nvPr>
            <p:ph type="title"/>
          </p:nvPr>
        </p:nvSpPr>
        <p:spPr>
          <a:xfrm>
            <a:off x="1285240" y="627262"/>
            <a:ext cx="8074815" cy="1618489"/>
          </a:xfrm>
        </p:spPr>
        <p:txBody>
          <a:bodyPr anchor="ctr">
            <a:noAutofit/>
          </a:bodyPr>
          <a:lstStyle/>
          <a:p>
            <a:r>
              <a:rPr lang="en-US" sz="5400">
                <a:ea typeface="+mj-lt"/>
                <a:cs typeface="+mj-lt"/>
              </a:rPr>
              <a:t>Project Ranking: What is it? What is new this year?</a:t>
            </a:r>
            <a:endParaRPr lang="en-US" sz="5400">
              <a:cs typeface="Calibri Light"/>
            </a:endParaRPr>
          </a:p>
        </p:txBody>
      </p:sp>
      <p:sp>
        <p:nvSpPr>
          <p:cNvPr id="3" name="Content Placeholder 2">
            <a:extLst>
              <a:ext uri="{FF2B5EF4-FFF2-40B4-BE49-F238E27FC236}">
                <a16:creationId xmlns:a16="http://schemas.microsoft.com/office/drawing/2014/main" id="{ABAF3F1F-B212-B5DA-9C33-C98F22882CBE}"/>
              </a:ext>
            </a:extLst>
          </p:cNvPr>
          <p:cNvSpPr>
            <a:spLocks noGrp="1"/>
          </p:cNvSpPr>
          <p:nvPr>
            <p:ph idx="1"/>
          </p:nvPr>
        </p:nvSpPr>
        <p:spPr>
          <a:xfrm>
            <a:off x="1285240" y="2148203"/>
            <a:ext cx="8074815" cy="3960327"/>
          </a:xfrm>
        </p:spPr>
        <p:txBody>
          <a:bodyPr vert="horz" lIns="91440" tIns="45720" rIns="91440" bIns="45720" rtlCol="0" anchor="t">
            <a:normAutofit/>
          </a:bodyPr>
          <a:lstStyle/>
          <a:p>
            <a:pPr marL="342900" indent="-342900"/>
            <a:r>
              <a:rPr lang="en-US" sz="1200">
                <a:cs typeface="Calibri"/>
              </a:rPr>
              <a:t>Project Ranking is a mandated part of a NOFO process and requires CoC's to rate and rank New and Renewal CoC projects using objective criterion.</a:t>
            </a:r>
          </a:p>
          <a:p>
            <a:pPr marL="342900" indent="-342900"/>
            <a:r>
              <a:rPr lang="en-US" sz="1200">
                <a:cs typeface="Calibri"/>
              </a:rPr>
              <a:t>Projects must be ranked regardless of how they perform, with certain exceptions (example: CoC Planning)</a:t>
            </a:r>
          </a:p>
          <a:p>
            <a:pPr marL="342900" indent="-342900"/>
            <a:r>
              <a:rPr lang="en-US" sz="1200">
                <a:cs typeface="Calibri"/>
              </a:rPr>
              <a:t>Projects are funded based on overall CoC score, funded from the highest ranked CoC in the country to the lowest ranked CoC in the country.</a:t>
            </a:r>
          </a:p>
          <a:p>
            <a:pPr marL="342900" indent="-342900"/>
            <a:r>
              <a:rPr lang="en-US" sz="1200">
                <a:cs typeface="Calibri"/>
              </a:rPr>
              <a:t>The CoC NOFO's show how CoC's are scored in the CoC competition.</a:t>
            </a:r>
          </a:p>
          <a:p>
            <a:pPr marL="800100" lvl="1"/>
            <a:r>
              <a:rPr lang="en-US" sz="1200">
                <a:cs typeface="Calibri"/>
              </a:rPr>
              <a:t>The CO BoS CoC generally falls in the middle of CoC's scored across the country.</a:t>
            </a:r>
          </a:p>
          <a:p>
            <a:pPr marL="800100" lvl="1"/>
            <a:r>
              <a:rPr lang="en-US" sz="1200">
                <a:cs typeface="Calibri"/>
              </a:rPr>
              <a:t>This is why it's important to work with your regions Governing Board Member to answer questions during the NOFO scoring process.</a:t>
            </a:r>
          </a:p>
          <a:p>
            <a:pPr marL="800100" lvl="1"/>
            <a:r>
              <a:rPr lang="en-US" sz="1200">
                <a:cs typeface="Calibri"/>
              </a:rPr>
              <a:t>Tier 1 Projects are generally funded. Tier 2 projects risk being defunded.</a:t>
            </a:r>
          </a:p>
          <a:p>
            <a:pPr marL="342900" indent="-342900"/>
            <a:r>
              <a:rPr lang="en-US" sz="1200">
                <a:cs typeface="Calibri"/>
              </a:rPr>
              <a:t>The BoS CoC Governing Board has generally voted to rank New Projects in Tier 2 in order to avoid risking existing projects, which do not perform poorly but must be ranked in the competition. Instead we are always attempting to increase our overall CoC score so we can be awarded new projects.</a:t>
            </a:r>
          </a:p>
          <a:p>
            <a:pPr marL="800100" lvl="1"/>
            <a:r>
              <a:rPr lang="en-US" sz="1200">
                <a:cs typeface="Calibri"/>
              </a:rPr>
              <a:t>We need everyone's help to increase our CoC's overall score!</a:t>
            </a:r>
          </a:p>
          <a:p>
            <a:pPr marL="342900" indent="-342900"/>
            <a:r>
              <a:rPr lang="en-US" sz="1200">
                <a:cs typeface="Calibri"/>
              </a:rPr>
              <a:t>The Special NOFO offers an unprecedented opportunity to apply for new funding without risking any existing projects and bring a lot of </a:t>
            </a:r>
            <a:r>
              <a:rPr lang="en-US" sz="1200" b="1">
                <a:cs typeface="Calibri"/>
              </a:rPr>
              <a:t>new</a:t>
            </a:r>
            <a:r>
              <a:rPr lang="en-US" sz="1200">
                <a:cs typeface="Calibri"/>
              </a:rPr>
              <a:t> funding into the state to serve people experiencing homelessness!</a:t>
            </a:r>
          </a:p>
        </p:txBody>
      </p:sp>
    </p:spTree>
    <p:extLst>
      <p:ext uri="{BB962C8B-B14F-4D97-AF65-F5344CB8AC3E}">
        <p14:creationId xmlns:p14="http://schemas.microsoft.com/office/powerpoint/2010/main" val="676063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9B8BC0-B1CF-C463-7479-047FC7FD6E3D}"/>
              </a:ext>
            </a:extLst>
          </p:cNvPr>
          <p:cNvSpPr>
            <a:spLocks noGrp="1"/>
          </p:cNvSpPr>
          <p:nvPr>
            <p:ph type="title"/>
          </p:nvPr>
        </p:nvSpPr>
        <p:spPr>
          <a:xfrm>
            <a:off x="1285240" y="1050595"/>
            <a:ext cx="8074815" cy="1618489"/>
          </a:xfrm>
        </p:spPr>
        <p:txBody>
          <a:bodyPr anchor="ctr">
            <a:normAutofit/>
          </a:bodyPr>
          <a:lstStyle/>
          <a:p>
            <a:r>
              <a:rPr lang="en-US" sz="7200">
                <a:cs typeface="Calibri Light"/>
              </a:rPr>
              <a:t>Timelines</a:t>
            </a:r>
          </a:p>
        </p:txBody>
      </p:sp>
      <p:sp>
        <p:nvSpPr>
          <p:cNvPr id="3" name="Content Placeholder 2">
            <a:extLst>
              <a:ext uri="{FF2B5EF4-FFF2-40B4-BE49-F238E27FC236}">
                <a16:creationId xmlns:a16="http://schemas.microsoft.com/office/drawing/2014/main" id="{13F50AA7-0941-37E3-55EF-DC49A7DCCF58}"/>
              </a:ext>
            </a:extLst>
          </p:cNvPr>
          <p:cNvSpPr>
            <a:spLocks noGrp="1"/>
          </p:cNvSpPr>
          <p:nvPr>
            <p:ph idx="1"/>
          </p:nvPr>
        </p:nvSpPr>
        <p:spPr>
          <a:xfrm>
            <a:off x="1285240" y="2283669"/>
            <a:ext cx="4143258" cy="3486195"/>
          </a:xfrm>
        </p:spPr>
        <p:txBody>
          <a:bodyPr vert="horz" lIns="91440" tIns="45720" rIns="91440" bIns="45720" rtlCol="0" anchor="t">
            <a:noAutofit/>
          </a:bodyPr>
          <a:lstStyle/>
          <a:p>
            <a:pPr marL="0" indent="0">
              <a:buNone/>
            </a:pPr>
            <a:r>
              <a:rPr lang="en-US" sz="1100" b="1" u="sng">
                <a:ea typeface="+mn-lt"/>
                <a:cs typeface="+mn-lt"/>
              </a:rPr>
              <a:t>SUPPLEMENTAL UNSHELTERED/RURAL NOFOs</a:t>
            </a:r>
          </a:p>
          <a:p>
            <a:r>
              <a:rPr lang="en-US" sz="1100" b="1">
                <a:ea typeface="+mn-lt"/>
                <a:cs typeface="+mn-lt"/>
              </a:rPr>
              <a:t>June 22, 2022 2022</a:t>
            </a:r>
            <a:r>
              <a:rPr lang="en-US" sz="1100">
                <a:ea typeface="+mn-lt"/>
                <a:cs typeface="+mn-lt"/>
              </a:rPr>
              <a:t> | Release date: CoC Supplemental NOFO to Address Unsheltered &amp; Rural Homelessness release and e-SNAPS available.</a:t>
            </a:r>
            <a:endParaRPr lang="en-US" sz="1100">
              <a:cs typeface="Calibri" panose="020F0502020204030204"/>
            </a:endParaRPr>
          </a:p>
          <a:p>
            <a:r>
              <a:rPr lang="en-US" sz="1100" b="1">
                <a:ea typeface="+mn-lt"/>
                <a:cs typeface="+mn-lt"/>
              </a:rPr>
              <a:t>Tuesday, September 20, 2022</a:t>
            </a:r>
            <a:r>
              <a:rPr lang="en-US" sz="1100">
                <a:ea typeface="+mn-lt"/>
                <a:cs typeface="+mn-lt"/>
              </a:rPr>
              <a:t> | All project applications must be submitted to e-snaps for review and ranking by the Project Ranking Committee. </a:t>
            </a:r>
            <a:endParaRPr lang="en-US" sz="1100">
              <a:cs typeface="Calibri"/>
            </a:endParaRPr>
          </a:p>
          <a:p>
            <a:r>
              <a:rPr lang="en-US" sz="1100" b="1">
                <a:ea typeface="+mn-lt"/>
                <a:cs typeface="+mn-lt"/>
              </a:rPr>
              <a:t>October 5, 2022</a:t>
            </a:r>
            <a:r>
              <a:rPr lang="en-US" sz="1100">
                <a:ea typeface="+mn-lt"/>
                <a:cs typeface="+mn-lt"/>
              </a:rPr>
              <a:t> | CoC notifies, in writing, all project applications who submitted their project applications to the CoC by the CoC established deadline whether their projection application(s) will be accepted and ranked on the CoC Priority Listing, rejected, or reduced by the CoC. </a:t>
            </a:r>
            <a:endParaRPr lang="en-US" sz="1100">
              <a:cs typeface="Calibri"/>
            </a:endParaRPr>
          </a:p>
          <a:p>
            <a:r>
              <a:rPr lang="en-US" sz="1100" b="1">
                <a:ea typeface="+mn-lt"/>
                <a:cs typeface="+mn-lt"/>
              </a:rPr>
              <a:t>October 18, 2022</a:t>
            </a:r>
            <a:r>
              <a:rPr lang="en-US" sz="1100">
                <a:ea typeface="+mn-lt"/>
                <a:cs typeface="+mn-lt"/>
              </a:rPr>
              <a:t> |CoC posts on our website all parts of the Special NOFO Consolidated Application, including the CoC Application, the CoC Application attachments, and the CoC Priority Listing, and notifies key community members and stakeholders that the CoC Consolidated Application is available. </a:t>
            </a:r>
            <a:endParaRPr lang="en-US" sz="1100">
              <a:cs typeface="Calibri"/>
            </a:endParaRPr>
          </a:p>
          <a:p>
            <a:r>
              <a:rPr lang="en-US" sz="1100" b="1">
                <a:ea typeface="+mn-lt"/>
                <a:cs typeface="+mn-lt"/>
              </a:rPr>
              <a:t>Thursday, October 20, 2022</a:t>
            </a:r>
            <a:r>
              <a:rPr lang="en-US" sz="1100">
                <a:ea typeface="+mn-lt"/>
                <a:cs typeface="+mn-lt"/>
              </a:rPr>
              <a:t> | no later than 8:00 PM Eastern Time – Response to CoC NOFO Submission Deadline</a:t>
            </a:r>
            <a:endParaRPr lang="en-US" sz="1100">
              <a:cs typeface="Calibri"/>
            </a:endParaRPr>
          </a:p>
        </p:txBody>
      </p:sp>
      <p:sp>
        <p:nvSpPr>
          <p:cNvPr id="5" name="Content Placeholder 2">
            <a:extLst>
              <a:ext uri="{FF2B5EF4-FFF2-40B4-BE49-F238E27FC236}">
                <a16:creationId xmlns:a16="http://schemas.microsoft.com/office/drawing/2014/main" id="{2A6CBDB9-07D7-2A2A-9B4C-F7E1C711A85E}"/>
              </a:ext>
            </a:extLst>
          </p:cNvPr>
          <p:cNvSpPr txBox="1">
            <a:spLocks/>
          </p:cNvSpPr>
          <p:nvPr/>
        </p:nvSpPr>
        <p:spPr>
          <a:xfrm>
            <a:off x="5855426" y="2243755"/>
            <a:ext cx="4702058" cy="3371895"/>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200" b="1" u="sng">
                <a:ea typeface="+mn-lt"/>
                <a:cs typeface="+mn-lt"/>
              </a:rPr>
              <a:t>Annual FY 2022 CoC Competition NOFO</a:t>
            </a:r>
          </a:p>
          <a:p>
            <a:r>
              <a:rPr lang="en-US" sz="1200" b="1">
                <a:ea typeface="+mn-lt"/>
                <a:cs typeface="+mn-lt"/>
              </a:rPr>
              <a:t>August 1, 2022</a:t>
            </a:r>
            <a:r>
              <a:rPr lang="en-US" sz="1200">
                <a:ea typeface="+mn-lt"/>
                <a:cs typeface="+mn-lt"/>
              </a:rPr>
              <a:t>| Release date: CoC Annual NOFO Award release and e-SNAPS available.</a:t>
            </a:r>
            <a:endParaRPr lang="en-US" sz="1200">
              <a:ea typeface="Calibri"/>
              <a:cs typeface="Calibri" panose="020F0502020204030204"/>
            </a:endParaRPr>
          </a:p>
          <a:p>
            <a:r>
              <a:rPr lang="en-US" sz="1200" b="1">
                <a:ea typeface="+mn-lt"/>
                <a:cs typeface="+mn-lt"/>
              </a:rPr>
              <a:t>September 15, 2022</a:t>
            </a:r>
            <a:r>
              <a:rPr lang="en-US" sz="1200">
                <a:ea typeface="+mn-lt"/>
                <a:cs typeface="+mn-lt"/>
              </a:rPr>
              <a:t> | All project applications must be submitted to e-snaps for review and ranking by the Project Ranking Committee. </a:t>
            </a:r>
            <a:endParaRPr lang="en-US" sz="1200">
              <a:ea typeface="Calibri"/>
              <a:cs typeface="Calibri"/>
            </a:endParaRPr>
          </a:p>
          <a:p>
            <a:r>
              <a:rPr lang="en-US" sz="1200" b="1">
                <a:ea typeface="+mn-lt"/>
                <a:cs typeface="+mn-lt"/>
              </a:rPr>
              <a:t>September 22, 2022</a:t>
            </a:r>
            <a:r>
              <a:rPr lang="en-US" sz="1200">
                <a:ea typeface="+mn-lt"/>
                <a:cs typeface="+mn-lt"/>
              </a:rPr>
              <a:t> | CoC notifies, in writing, all project applications who submitted their project applications to the CoC by the CoC established deadline whether their projection application(s) will be accepted and ranked on the CoC Priority Listing, rejected, or reduced by the CoC. </a:t>
            </a:r>
            <a:endParaRPr lang="en-US" sz="1200">
              <a:ea typeface="Calibri"/>
              <a:cs typeface="Calibri"/>
            </a:endParaRPr>
          </a:p>
          <a:p>
            <a:r>
              <a:rPr lang="en-US" sz="1200" b="1">
                <a:ea typeface="+mn-lt"/>
                <a:cs typeface="+mn-lt"/>
              </a:rPr>
              <a:t>September 28, 2022</a:t>
            </a:r>
            <a:r>
              <a:rPr lang="en-US" sz="1200">
                <a:ea typeface="+mn-lt"/>
                <a:cs typeface="+mn-lt"/>
              </a:rPr>
              <a:t> |CoC posts on our website all parts of the NOFO Consolidated Application, including the CoC Application, the CoC Application attachments, and the CoC Priority Listing, and notifies key community members and stakeholders that the CoC Consolidated Application is available. </a:t>
            </a:r>
            <a:endParaRPr lang="en-US" sz="1200">
              <a:ea typeface="Calibri"/>
              <a:cs typeface="Calibri"/>
            </a:endParaRPr>
          </a:p>
          <a:p>
            <a:r>
              <a:rPr lang="en-US" sz="1200" b="1">
                <a:ea typeface="+mn-lt"/>
                <a:cs typeface="+mn-lt"/>
              </a:rPr>
              <a:t>September 30, 2022</a:t>
            </a:r>
            <a:r>
              <a:rPr lang="en-US" sz="1200">
                <a:ea typeface="+mn-lt"/>
                <a:cs typeface="+mn-lt"/>
              </a:rPr>
              <a:t> | no later than 8:00 PM Eastern Time – Response to CoC NOFO Submission Deadline</a:t>
            </a:r>
            <a:endParaRPr lang="en-US" sz="1200">
              <a:cs typeface="Calibri"/>
            </a:endParaRPr>
          </a:p>
        </p:txBody>
      </p:sp>
    </p:spTree>
    <p:extLst>
      <p:ext uri="{BB962C8B-B14F-4D97-AF65-F5344CB8AC3E}">
        <p14:creationId xmlns:p14="http://schemas.microsoft.com/office/powerpoint/2010/main" val="6192664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B7B228-1AC7-D67C-5131-B34B8E37C7C1}"/>
              </a:ext>
            </a:extLst>
          </p:cNvPr>
          <p:cNvSpPr>
            <a:spLocks noGrp="1"/>
          </p:cNvSpPr>
          <p:nvPr>
            <p:ph type="title"/>
          </p:nvPr>
        </p:nvSpPr>
        <p:spPr>
          <a:xfrm>
            <a:off x="1285240" y="1050595"/>
            <a:ext cx="8074815" cy="1618489"/>
          </a:xfrm>
        </p:spPr>
        <p:txBody>
          <a:bodyPr anchor="ctr">
            <a:normAutofit/>
          </a:bodyPr>
          <a:lstStyle/>
          <a:p>
            <a:r>
              <a:rPr lang="en-US" sz="5000">
                <a:cs typeface="Calibri Light"/>
              </a:rPr>
              <a:t>Which one should I apply for?</a:t>
            </a:r>
            <a:endParaRPr lang="en-US" sz="5000"/>
          </a:p>
        </p:txBody>
      </p:sp>
    </p:spTree>
    <p:extLst>
      <p:ext uri="{BB962C8B-B14F-4D97-AF65-F5344CB8AC3E}">
        <p14:creationId xmlns:p14="http://schemas.microsoft.com/office/powerpoint/2010/main" val="9533292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F474090D-CD95-4B41-BE3D-6596953D3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4662" y="323519"/>
            <a:ext cx="4323899" cy="6212748"/>
          </a:xfrm>
          <a:custGeom>
            <a:avLst/>
            <a:gdLst>
              <a:gd name="connsiteX0" fmla="*/ 0 w 4323899"/>
              <a:gd name="connsiteY0" fmla="*/ 0 h 6212748"/>
              <a:gd name="connsiteX1" fmla="*/ 742501 w 4323899"/>
              <a:gd name="connsiteY1" fmla="*/ 0 h 6212748"/>
              <a:gd name="connsiteX2" fmla="*/ 4323899 w 4323899"/>
              <a:gd name="connsiteY2" fmla="*/ 0 h 6212748"/>
              <a:gd name="connsiteX3" fmla="*/ 4323899 w 4323899"/>
              <a:gd name="connsiteY3" fmla="*/ 2864954 h 6212748"/>
              <a:gd name="connsiteX4" fmla="*/ 880454 w 4323899"/>
              <a:gd name="connsiteY4" fmla="*/ 6212748 h 6212748"/>
              <a:gd name="connsiteX5" fmla="*/ 0 w 4323899"/>
              <a:gd name="connsiteY5" fmla="*/ 6212748 h 6212748"/>
              <a:gd name="connsiteX6" fmla="*/ 0 w 4323899"/>
              <a:gd name="connsiteY6" fmla="*/ 6210962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23899" h="6212748">
                <a:moveTo>
                  <a:pt x="0" y="0"/>
                </a:moveTo>
                <a:lnTo>
                  <a:pt x="742501" y="0"/>
                </a:lnTo>
                <a:lnTo>
                  <a:pt x="4323899" y="0"/>
                </a:lnTo>
                <a:lnTo>
                  <a:pt x="4323899" y="2864954"/>
                </a:lnTo>
                <a:lnTo>
                  <a:pt x="880454" y="6212748"/>
                </a:lnTo>
                <a:lnTo>
                  <a:pt x="0" y="6212748"/>
                </a:lnTo>
                <a:lnTo>
                  <a:pt x="0" y="6210962"/>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Right Triangle 22">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8F3E811-B104-4DFF-951A-008C860FF1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DD5395-CBA0-971A-60E1-268908B8BAAD}"/>
              </a:ext>
            </a:extLst>
          </p:cNvPr>
          <p:cNvSpPr>
            <a:spLocks noGrp="1"/>
          </p:cNvSpPr>
          <p:nvPr>
            <p:ph type="title"/>
          </p:nvPr>
        </p:nvSpPr>
        <p:spPr>
          <a:xfrm>
            <a:off x="8026203" y="1443390"/>
            <a:ext cx="3268216" cy="3405880"/>
          </a:xfrm>
        </p:spPr>
        <p:txBody>
          <a:bodyPr>
            <a:normAutofit/>
          </a:bodyPr>
          <a:lstStyle/>
          <a:p>
            <a:r>
              <a:rPr lang="en-US" sz="6000">
                <a:cs typeface="Calibri Light"/>
              </a:rPr>
              <a:t>What's next?</a:t>
            </a:r>
            <a:endParaRPr lang="en-US" sz="6000"/>
          </a:p>
        </p:txBody>
      </p:sp>
      <p:sp>
        <p:nvSpPr>
          <p:cNvPr id="3" name="Content Placeholder 2">
            <a:extLst>
              <a:ext uri="{FF2B5EF4-FFF2-40B4-BE49-F238E27FC236}">
                <a16:creationId xmlns:a16="http://schemas.microsoft.com/office/drawing/2014/main" id="{6DA9A376-2037-4D17-BABB-3868BA3C32BC}"/>
              </a:ext>
            </a:extLst>
          </p:cNvPr>
          <p:cNvSpPr>
            <a:spLocks noGrp="1"/>
          </p:cNvSpPr>
          <p:nvPr>
            <p:ph idx="1"/>
          </p:nvPr>
        </p:nvSpPr>
        <p:spPr>
          <a:xfrm>
            <a:off x="1289304" y="1266614"/>
            <a:ext cx="6251824" cy="4965934"/>
          </a:xfrm>
        </p:spPr>
        <p:txBody>
          <a:bodyPr vert="horz" lIns="91440" tIns="45720" rIns="91440" bIns="45720" rtlCol="0" anchor="ctr">
            <a:normAutofit fontScale="92500" lnSpcReduction="20000"/>
          </a:bodyPr>
          <a:lstStyle/>
          <a:p>
            <a:r>
              <a:rPr lang="en-US" sz="2200">
                <a:cs typeface="Calibri"/>
              </a:rPr>
              <a:t>How can I join my regional CoC?</a:t>
            </a:r>
          </a:p>
          <a:p>
            <a:pPr lvl="1"/>
            <a:r>
              <a:rPr lang="en-US" sz="2200">
                <a:ea typeface="+mn-lt"/>
                <a:cs typeface="+mn-lt"/>
                <a:hlinkClick r:id="rId2"/>
              </a:rPr>
              <a:t>Get Involved - CO BoS CoC</a:t>
            </a:r>
          </a:p>
          <a:p>
            <a:r>
              <a:rPr lang="en-US" sz="2600">
                <a:cs typeface="Calibri"/>
              </a:rPr>
              <a:t>Updates and Announcements</a:t>
            </a:r>
            <a:endParaRPr lang="en-US" sz="2600">
              <a:ea typeface="Calibri"/>
              <a:cs typeface="Calibri"/>
            </a:endParaRPr>
          </a:p>
          <a:p>
            <a:pPr lvl="1"/>
            <a:r>
              <a:rPr lang="en-US" sz="2200">
                <a:cs typeface="Calibri"/>
                <a:hlinkClick r:id="rId3"/>
              </a:rPr>
              <a:t>BoS CoC Updates and Announcements Website including regular content updates like this Q&amp;A and follow-up FAQ.</a:t>
            </a:r>
            <a:endParaRPr lang="en-US" sz="2200">
              <a:cs typeface="Calibri"/>
            </a:endParaRPr>
          </a:p>
          <a:p>
            <a:r>
              <a:rPr lang="en-US" sz="2200">
                <a:cs typeface="Calibri"/>
              </a:rPr>
              <a:t>How can I dialogue further about the BoS HUD NOFO?</a:t>
            </a:r>
            <a:endParaRPr lang="en-US" sz="2200">
              <a:ea typeface="Calibri"/>
              <a:cs typeface="Calibri"/>
            </a:endParaRPr>
          </a:p>
          <a:p>
            <a:pPr lvl="1"/>
            <a:r>
              <a:rPr lang="en-US" sz="2200">
                <a:cs typeface="Calibri"/>
              </a:rPr>
              <a:t>NOFO Committee</a:t>
            </a:r>
            <a:endParaRPr lang="en-US" sz="2200">
              <a:ea typeface="Calibri"/>
              <a:cs typeface="Calibri"/>
            </a:endParaRPr>
          </a:p>
          <a:p>
            <a:pPr lvl="1"/>
            <a:r>
              <a:rPr lang="en-US" sz="2200">
                <a:cs typeface="Calibri"/>
              </a:rPr>
              <a:t>Project Ranking</a:t>
            </a:r>
            <a:endParaRPr lang="en-US" sz="2200">
              <a:ea typeface="+mn-lt"/>
              <a:cs typeface="+mn-lt"/>
            </a:endParaRPr>
          </a:p>
          <a:p>
            <a:pPr lvl="2"/>
            <a:r>
              <a:rPr lang="en-US" sz="1800">
                <a:ea typeface="+mn-lt"/>
                <a:cs typeface="+mn-lt"/>
              </a:rPr>
              <a:t>Reach out to Shawn Hayes: shayes@coloradocoalition.org</a:t>
            </a:r>
          </a:p>
          <a:p>
            <a:r>
              <a:rPr lang="en-US" sz="2600">
                <a:ea typeface="+mn-lt"/>
                <a:cs typeface="+mn-lt"/>
              </a:rPr>
              <a:t>August 17th | 12-1 PM | </a:t>
            </a:r>
            <a:r>
              <a:rPr lang="en-US" sz="2600">
                <a:ea typeface="+mn-lt"/>
                <a:cs typeface="+mn-lt"/>
                <a:hlinkClick r:id="rId4"/>
              </a:rPr>
              <a:t>National Alliance to End Homelessness Webinar—What you need to know about the 2022 CoC Program Competition</a:t>
            </a:r>
          </a:p>
          <a:p>
            <a:r>
              <a:rPr lang="en-US" sz="2200">
                <a:ea typeface="+mn-lt"/>
                <a:cs typeface="+mn-lt"/>
              </a:rPr>
              <a:t>August 19th 2022 | 8:30am-10am | CCH Education &amp; Advocacy Department Presentation on ARPA Funds |calendar invitation to follow</a:t>
            </a:r>
            <a:endParaRPr lang="en-US"/>
          </a:p>
          <a:p>
            <a:pPr lvl="1"/>
            <a:endParaRPr lang="en-US" sz="2200">
              <a:cs typeface="Calibri"/>
            </a:endParaRPr>
          </a:p>
          <a:p>
            <a:pPr marL="0" indent="0">
              <a:buNone/>
            </a:pPr>
            <a:endParaRPr lang="en-US" sz="2200">
              <a:cs typeface="Calibri"/>
            </a:endParaRPr>
          </a:p>
        </p:txBody>
      </p:sp>
    </p:spTree>
    <p:extLst>
      <p:ext uri="{BB962C8B-B14F-4D97-AF65-F5344CB8AC3E}">
        <p14:creationId xmlns:p14="http://schemas.microsoft.com/office/powerpoint/2010/main" val="8783255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7DA525-D351-F06F-5450-089A8FF93FCF}"/>
              </a:ext>
            </a:extLst>
          </p:cNvPr>
          <p:cNvSpPr>
            <a:spLocks noGrp="1"/>
          </p:cNvSpPr>
          <p:nvPr>
            <p:ph type="title"/>
          </p:nvPr>
        </p:nvSpPr>
        <p:spPr>
          <a:xfrm>
            <a:off x="1075767" y="1188637"/>
            <a:ext cx="2988234" cy="4480726"/>
          </a:xfrm>
        </p:spPr>
        <p:txBody>
          <a:bodyPr>
            <a:normAutofit/>
          </a:bodyPr>
          <a:lstStyle/>
          <a:p>
            <a:pPr algn="r"/>
            <a:r>
              <a:rPr lang="en-US" sz="4100">
                <a:cs typeface="Calibri Light"/>
              </a:rPr>
              <a:t>Resource Links: Unsheltered &amp; Rural Set Aside NOFOs</a:t>
            </a:r>
            <a:endParaRPr lang="en-US" sz="410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3C19B3D-9EB4-062C-1CE2-0A1375B05284}"/>
              </a:ext>
            </a:extLst>
          </p:cNvPr>
          <p:cNvSpPr>
            <a:spLocks noGrp="1"/>
          </p:cNvSpPr>
          <p:nvPr>
            <p:ph idx="1"/>
          </p:nvPr>
        </p:nvSpPr>
        <p:spPr>
          <a:xfrm>
            <a:off x="4645660" y="1331370"/>
            <a:ext cx="6988848" cy="4792160"/>
          </a:xfrm>
        </p:spPr>
        <p:txBody>
          <a:bodyPr vert="horz" lIns="91440" tIns="45720" rIns="91440" bIns="45720" rtlCol="0" anchor="ctr">
            <a:normAutofit/>
          </a:bodyPr>
          <a:lstStyle/>
          <a:p>
            <a:r>
              <a:rPr lang="en-US" sz="1800">
                <a:ea typeface="+mn-lt"/>
                <a:cs typeface="+mn-lt"/>
              </a:rPr>
              <a:t> Special NOFO to Address Unsheltered and Rural Homelessness - </a:t>
            </a:r>
          </a:p>
          <a:p>
            <a:pPr lvl="1"/>
            <a:r>
              <a:rPr lang="en-US" sz="1800">
                <a:ea typeface="+mn-lt"/>
                <a:cs typeface="+mn-lt"/>
                <a:hlinkClick r:id="rId2"/>
              </a:rPr>
              <a:t>Webinar Slides</a:t>
            </a:r>
            <a:endParaRPr lang="en-US" sz="1800">
              <a:cs typeface="Calibri"/>
            </a:endParaRPr>
          </a:p>
          <a:p>
            <a:pPr lvl="1"/>
            <a:r>
              <a:rPr lang="en-US" sz="1800">
                <a:ea typeface="+mn-lt"/>
                <a:cs typeface="+mn-lt"/>
                <a:hlinkClick r:id="rId3"/>
              </a:rPr>
              <a:t>Chat log</a:t>
            </a:r>
            <a:endParaRPr lang="en-US" sz="1800">
              <a:cs typeface="Calibri"/>
            </a:endParaRPr>
          </a:p>
          <a:p>
            <a:pPr lvl="1"/>
            <a:r>
              <a:rPr lang="en-US" sz="1800">
                <a:ea typeface="+mn-lt"/>
                <a:cs typeface="+mn-lt"/>
                <a:hlinkClick r:id="rId4"/>
              </a:rPr>
              <a:t>Recording</a:t>
            </a:r>
            <a:endParaRPr lang="en-US" sz="1800">
              <a:cs typeface="Calibri"/>
            </a:endParaRPr>
          </a:p>
          <a:p>
            <a:pPr lvl="1"/>
            <a:r>
              <a:rPr lang="en-US" sz="1800">
                <a:ea typeface="+mn-lt"/>
                <a:cs typeface="+mn-lt"/>
                <a:hlinkClick r:id="rId5"/>
              </a:rPr>
              <a:t>Transcript</a:t>
            </a:r>
            <a:endParaRPr lang="en-US" sz="1800">
              <a:cs typeface="Calibri"/>
            </a:endParaRPr>
          </a:p>
          <a:p>
            <a:r>
              <a:rPr lang="en-US" sz="1800">
                <a:ea typeface="+mn-lt"/>
                <a:cs typeface="+mn-lt"/>
              </a:rPr>
              <a:t>Special NOFO to Address Rural Homelessness </a:t>
            </a:r>
            <a:endParaRPr lang="en-US" sz="1800">
              <a:cs typeface="Calibri"/>
            </a:endParaRPr>
          </a:p>
          <a:p>
            <a:pPr lvl="1"/>
            <a:r>
              <a:rPr lang="en-US" sz="1800">
                <a:ea typeface="+mn-lt"/>
                <a:cs typeface="+mn-lt"/>
                <a:hlinkClick r:id="rId6"/>
              </a:rPr>
              <a:t>Webinar Slides</a:t>
            </a:r>
            <a:endParaRPr lang="en-US" sz="1800">
              <a:cs typeface="Calibri"/>
            </a:endParaRPr>
          </a:p>
          <a:p>
            <a:pPr lvl="1"/>
            <a:r>
              <a:rPr lang="en-US" sz="1800">
                <a:ea typeface="+mn-lt"/>
                <a:cs typeface="+mn-lt"/>
                <a:hlinkClick r:id="rId7"/>
              </a:rPr>
              <a:t>Chat log</a:t>
            </a:r>
            <a:endParaRPr lang="en-US" sz="1800">
              <a:cs typeface="Calibri"/>
            </a:endParaRPr>
          </a:p>
          <a:p>
            <a:pPr lvl="1"/>
            <a:r>
              <a:rPr lang="en-US" sz="1800">
                <a:ea typeface="+mn-lt"/>
                <a:cs typeface="+mn-lt"/>
                <a:hlinkClick r:id="rId8"/>
              </a:rPr>
              <a:t>Recording</a:t>
            </a:r>
            <a:endParaRPr lang="en-US" sz="1800">
              <a:cs typeface="Calibri"/>
            </a:endParaRPr>
          </a:p>
          <a:p>
            <a:pPr lvl="1"/>
            <a:r>
              <a:rPr lang="en-US" sz="1800">
                <a:ea typeface="+mn-lt"/>
                <a:cs typeface="+mn-lt"/>
                <a:hlinkClick r:id="rId9"/>
              </a:rPr>
              <a:t>Transcript</a:t>
            </a:r>
            <a:endParaRPr lang="en-US" sz="1800">
              <a:cs typeface="Calibri"/>
            </a:endParaRPr>
          </a:p>
          <a:p>
            <a:r>
              <a:rPr lang="en-US" sz="1800">
                <a:ea typeface="+mn-lt"/>
                <a:cs typeface="+mn-lt"/>
              </a:rPr>
              <a:t>For more comprehensive information on the Special NOFO(s), please review this </a:t>
            </a:r>
            <a:r>
              <a:rPr lang="en-US" sz="1800">
                <a:ea typeface="+mn-lt"/>
                <a:cs typeface="+mn-lt"/>
                <a:hlinkClick r:id="rId10"/>
              </a:rPr>
              <a:t>fact sheet</a:t>
            </a:r>
            <a:r>
              <a:rPr lang="en-US" sz="1800">
                <a:ea typeface="+mn-lt"/>
                <a:cs typeface="+mn-lt"/>
              </a:rPr>
              <a:t> put together by the National Alliance to End Homelessness.</a:t>
            </a:r>
          </a:p>
          <a:p>
            <a:endParaRPr lang="en-US" sz="1800">
              <a:cs typeface="Calibri"/>
            </a:endParaRPr>
          </a:p>
        </p:txBody>
      </p:sp>
    </p:spTree>
    <p:extLst>
      <p:ext uri="{BB962C8B-B14F-4D97-AF65-F5344CB8AC3E}">
        <p14:creationId xmlns:p14="http://schemas.microsoft.com/office/powerpoint/2010/main" val="35452655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C75B8A-AF72-21FC-4858-F1A739AC747C}"/>
              </a:ext>
            </a:extLst>
          </p:cNvPr>
          <p:cNvSpPr>
            <a:spLocks noGrp="1"/>
          </p:cNvSpPr>
          <p:nvPr>
            <p:ph type="title"/>
          </p:nvPr>
        </p:nvSpPr>
        <p:spPr>
          <a:xfrm>
            <a:off x="1075767" y="1188637"/>
            <a:ext cx="2988234" cy="4480726"/>
          </a:xfrm>
        </p:spPr>
        <p:txBody>
          <a:bodyPr>
            <a:normAutofit fontScale="90000"/>
          </a:bodyPr>
          <a:lstStyle/>
          <a:p>
            <a:pPr algn="r"/>
            <a:r>
              <a:rPr lang="en-US" sz="5600">
                <a:cs typeface="Calibri Light"/>
              </a:rPr>
              <a:t>Resource Links: HUD Annual CoC NOFO</a:t>
            </a:r>
            <a:endParaRPr lang="en-US" sz="560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EC94CE7-0CA7-6652-50F4-358636C35210}"/>
              </a:ext>
            </a:extLst>
          </p:cNvPr>
          <p:cNvSpPr>
            <a:spLocks noGrp="1"/>
          </p:cNvSpPr>
          <p:nvPr>
            <p:ph idx="1"/>
          </p:nvPr>
        </p:nvSpPr>
        <p:spPr>
          <a:xfrm>
            <a:off x="5255260" y="1648870"/>
            <a:ext cx="4702848" cy="3560260"/>
          </a:xfrm>
        </p:spPr>
        <p:txBody>
          <a:bodyPr vert="horz" lIns="91440" tIns="45720" rIns="91440" bIns="45720" rtlCol="0" anchor="ctr">
            <a:normAutofit/>
          </a:bodyPr>
          <a:lstStyle/>
          <a:p>
            <a:r>
              <a:rPr lang="en-US" sz="2400">
                <a:ea typeface="+mn-lt"/>
                <a:cs typeface="+mn-lt"/>
                <a:hlinkClick r:id="rId2"/>
              </a:rPr>
              <a:t>Continuum of Care Program Competition</a:t>
            </a:r>
            <a:r>
              <a:rPr lang="en-US" sz="2400">
                <a:ea typeface="+mn-lt"/>
                <a:cs typeface="+mn-lt"/>
              </a:rPr>
              <a:t> page of HUD’s website</a:t>
            </a:r>
          </a:p>
          <a:p>
            <a:endParaRPr lang="en-US">
              <a:cs typeface="Calibri"/>
            </a:endParaRPr>
          </a:p>
          <a:p>
            <a:endParaRPr lang="en-US" sz="2400">
              <a:cs typeface="Calibri"/>
            </a:endParaRPr>
          </a:p>
          <a:p>
            <a:endParaRPr lang="en-US" sz="2400">
              <a:cs typeface="Calibri"/>
            </a:endParaRPr>
          </a:p>
        </p:txBody>
      </p:sp>
    </p:spTree>
    <p:extLst>
      <p:ext uri="{BB962C8B-B14F-4D97-AF65-F5344CB8AC3E}">
        <p14:creationId xmlns:p14="http://schemas.microsoft.com/office/powerpoint/2010/main" val="2937061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4">
            <a:extLst>
              <a:ext uri="{FF2B5EF4-FFF2-40B4-BE49-F238E27FC236}">
                <a16:creationId xmlns:a16="http://schemas.microsoft.com/office/drawing/2014/main" id="{AFC2BB18-AB8C-6074-4EFD-9259D8B93F21}"/>
              </a:ext>
            </a:extLst>
          </p:cNvPr>
          <p:cNvGraphicFramePr>
            <a:graphicFrameLocks noGrp="1"/>
          </p:cNvGraphicFramePr>
          <p:nvPr>
            <p:ph idx="1"/>
            <p:extLst>
              <p:ext uri="{D42A27DB-BD31-4B8C-83A1-F6EECF244321}">
                <p14:modId xmlns:p14="http://schemas.microsoft.com/office/powerpoint/2010/main" val="3758498405"/>
              </p:ext>
            </p:extLst>
          </p:nvPr>
        </p:nvGraphicFramePr>
        <p:xfrm>
          <a:off x="-5512246" y="1669"/>
          <a:ext cx="23325098" cy="68552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39" name="TextBox 638">
            <a:extLst>
              <a:ext uri="{FF2B5EF4-FFF2-40B4-BE49-F238E27FC236}">
                <a16:creationId xmlns:a16="http://schemas.microsoft.com/office/drawing/2014/main" id="{A1EE5F98-BF8C-3A41-2D8A-D09824101FE6}"/>
              </a:ext>
            </a:extLst>
          </p:cNvPr>
          <p:cNvSpPr txBox="1"/>
          <p:nvPr/>
        </p:nvSpPr>
        <p:spPr>
          <a:xfrm>
            <a:off x="5358315" y="2887858"/>
            <a:ext cx="1555594" cy="369332"/>
          </a:xfrm>
          <a:prstGeom prst="rect">
            <a:avLst/>
          </a:prstGeom>
          <a:solidFill>
            <a:schemeClr val="accent6"/>
          </a:solidFill>
          <a:ln>
            <a:solidFill>
              <a:schemeClr val="accent4">
                <a:lumMod val="40000"/>
                <a:lumOff val="60000"/>
              </a:schemeClr>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900" b="1">
                <a:solidFill>
                  <a:schemeClr val="bg1"/>
                </a:solidFill>
                <a:ea typeface="Calibri"/>
                <a:cs typeface="Calibri"/>
              </a:rPr>
              <a:t>Balance of State Continuum of Care</a:t>
            </a:r>
          </a:p>
        </p:txBody>
      </p:sp>
      <p:sp>
        <p:nvSpPr>
          <p:cNvPr id="653" name="TextBox 652">
            <a:extLst>
              <a:ext uri="{FF2B5EF4-FFF2-40B4-BE49-F238E27FC236}">
                <a16:creationId xmlns:a16="http://schemas.microsoft.com/office/drawing/2014/main" id="{282202E9-C09A-23FA-B758-2AF33F0DC693}"/>
              </a:ext>
            </a:extLst>
          </p:cNvPr>
          <p:cNvSpPr txBox="1"/>
          <p:nvPr/>
        </p:nvSpPr>
        <p:spPr>
          <a:xfrm>
            <a:off x="5066215" y="2310007"/>
            <a:ext cx="2165194" cy="492443"/>
          </a:xfrm>
          <a:prstGeom prst="rect">
            <a:avLst/>
          </a:prstGeom>
          <a:solidFill>
            <a:schemeClr val="accent1"/>
          </a:solidFill>
          <a:ln>
            <a:solidFill>
              <a:schemeClr val="accent4">
                <a:lumMod val="40000"/>
                <a:lumOff val="60000"/>
              </a:schemeClr>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300" b="1">
                <a:solidFill>
                  <a:schemeClr val="bg1"/>
                </a:solidFill>
                <a:ea typeface="Calibri"/>
                <a:cs typeface="Calibri"/>
              </a:rPr>
              <a:t>Department of Housing and Urban Development (HUD)</a:t>
            </a:r>
          </a:p>
        </p:txBody>
      </p:sp>
      <p:sp>
        <p:nvSpPr>
          <p:cNvPr id="654" name="TextBox 653">
            <a:extLst>
              <a:ext uri="{FF2B5EF4-FFF2-40B4-BE49-F238E27FC236}">
                <a16:creationId xmlns:a16="http://schemas.microsoft.com/office/drawing/2014/main" id="{802083AA-C116-4BF8-1E49-5D6BA975AF6D}"/>
              </a:ext>
            </a:extLst>
          </p:cNvPr>
          <p:cNvSpPr txBox="1"/>
          <p:nvPr/>
        </p:nvSpPr>
        <p:spPr>
          <a:xfrm>
            <a:off x="4664202" y="4004379"/>
            <a:ext cx="1351124" cy="461665"/>
          </a:xfrm>
          <a:prstGeom prst="rect">
            <a:avLst/>
          </a:prstGeom>
          <a:solidFill>
            <a:schemeClr val="accent6"/>
          </a:solidFill>
          <a:ln>
            <a:solidFill>
              <a:schemeClr val="accent4">
                <a:lumMod val="40000"/>
                <a:lumOff val="60000"/>
              </a:schemeClr>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b="1">
                <a:solidFill>
                  <a:schemeClr val="bg1"/>
                </a:solidFill>
                <a:ea typeface="Calibri"/>
                <a:cs typeface="Calibri"/>
              </a:rPr>
              <a:t>Lead Agency/Collaborative Applicant &amp; TA Consultant (CCH)</a:t>
            </a:r>
            <a:endParaRPr lang="en-US">
              <a:solidFill>
                <a:schemeClr val="bg1"/>
              </a:solidFill>
              <a:cs typeface="Calibri"/>
            </a:endParaRPr>
          </a:p>
        </p:txBody>
      </p:sp>
      <p:sp>
        <p:nvSpPr>
          <p:cNvPr id="759" name="TextBox 758">
            <a:extLst>
              <a:ext uri="{FF2B5EF4-FFF2-40B4-BE49-F238E27FC236}">
                <a16:creationId xmlns:a16="http://schemas.microsoft.com/office/drawing/2014/main" id="{1DB5D920-9FF2-AE2B-4E04-1B7EBC2596E6}"/>
              </a:ext>
            </a:extLst>
          </p:cNvPr>
          <p:cNvSpPr txBox="1"/>
          <p:nvPr/>
        </p:nvSpPr>
        <p:spPr>
          <a:xfrm>
            <a:off x="5343074" y="3345057"/>
            <a:ext cx="1617824" cy="215444"/>
          </a:xfrm>
          <a:prstGeom prst="rect">
            <a:avLst/>
          </a:prstGeom>
          <a:solidFill>
            <a:schemeClr val="accent6"/>
          </a:solidFill>
          <a:ln>
            <a:solidFill>
              <a:schemeClr val="accent4">
                <a:lumMod val="40000"/>
                <a:lumOff val="60000"/>
              </a:schemeClr>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b="1">
                <a:solidFill>
                  <a:schemeClr val="bg1"/>
                </a:solidFill>
                <a:cs typeface="Calibri"/>
              </a:rPr>
              <a:t>10 Regional Coalitions (You!)</a:t>
            </a:r>
          </a:p>
        </p:txBody>
      </p:sp>
      <p:sp>
        <p:nvSpPr>
          <p:cNvPr id="760" name="TextBox 759">
            <a:extLst>
              <a:ext uri="{FF2B5EF4-FFF2-40B4-BE49-F238E27FC236}">
                <a16:creationId xmlns:a16="http://schemas.microsoft.com/office/drawing/2014/main" id="{EDDE88A8-66D3-7865-2B51-03E5A43DD5BC}"/>
              </a:ext>
            </a:extLst>
          </p:cNvPr>
          <p:cNvSpPr txBox="1"/>
          <p:nvPr/>
        </p:nvSpPr>
        <p:spPr>
          <a:xfrm>
            <a:off x="5343074" y="3650935"/>
            <a:ext cx="1617824" cy="215444"/>
          </a:xfrm>
          <a:prstGeom prst="rect">
            <a:avLst/>
          </a:prstGeom>
          <a:solidFill>
            <a:schemeClr val="accent6"/>
          </a:solidFill>
          <a:ln>
            <a:solidFill>
              <a:schemeClr val="accent4">
                <a:lumMod val="40000"/>
                <a:lumOff val="60000"/>
              </a:schemeClr>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b="1">
                <a:solidFill>
                  <a:schemeClr val="bg1"/>
                </a:solidFill>
                <a:cs typeface="Calibri"/>
              </a:rPr>
              <a:t>Balance of State Governing Board</a:t>
            </a:r>
          </a:p>
        </p:txBody>
      </p:sp>
      <p:sp>
        <p:nvSpPr>
          <p:cNvPr id="761" name="TextBox 760">
            <a:extLst>
              <a:ext uri="{FF2B5EF4-FFF2-40B4-BE49-F238E27FC236}">
                <a16:creationId xmlns:a16="http://schemas.microsoft.com/office/drawing/2014/main" id="{E98E75B7-E736-1FCF-873F-9C1C1004F9B2}"/>
              </a:ext>
            </a:extLst>
          </p:cNvPr>
          <p:cNvSpPr txBox="1"/>
          <p:nvPr/>
        </p:nvSpPr>
        <p:spPr>
          <a:xfrm>
            <a:off x="6236885" y="3991679"/>
            <a:ext cx="1469051" cy="461665"/>
          </a:xfrm>
          <a:prstGeom prst="rect">
            <a:avLst/>
          </a:prstGeom>
          <a:solidFill>
            <a:schemeClr val="accent6"/>
          </a:solidFill>
          <a:ln>
            <a:solidFill>
              <a:schemeClr val="accent4">
                <a:lumMod val="40000"/>
                <a:lumOff val="60000"/>
              </a:schemeClr>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b="1">
                <a:solidFill>
                  <a:schemeClr val="bg1"/>
                </a:solidFill>
                <a:ea typeface="Calibri"/>
                <a:cs typeface="Calibri"/>
              </a:rPr>
              <a:t>Homeless Management Information System (HMIS) Lead Agency (CCH)</a:t>
            </a:r>
            <a:endParaRPr lang="en-US">
              <a:solidFill>
                <a:schemeClr val="bg1"/>
              </a:solidFill>
            </a:endParaRPr>
          </a:p>
        </p:txBody>
      </p:sp>
      <p:sp>
        <p:nvSpPr>
          <p:cNvPr id="801" name="Arrow: Down 800">
            <a:extLst>
              <a:ext uri="{FF2B5EF4-FFF2-40B4-BE49-F238E27FC236}">
                <a16:creationId xmlns:a16="http://schemas.microsoft.com/office/drawing/2014/main" id="{14FE08C2-3B70-8AF6-C313-2464E05394D1}"/>
              </a:ext>
            </a:extLst>
          </p:cNvPr>
          <p:cNvSpPr/>
          <p:nvPr/>
        </p:nvSpPr>
        <p:spPr>
          <a:xfrm>
            <a:off x="6136439" y="2825256"/>
            <a:ext cx="26479" cy="45769"/>
          </a:xfrm>
          <a:prstGeom prst="downArrow">
            <a:avLst/>
          </a:prstGeom>
          <a:solidFill>
            <a:schemeClr val="accent4">
              <a:lumMod val="60000"/>
              <a:lumOff val="4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0" name="Arrow: Down 879">
            <a:extLst>
              <a:ext uri="{FF2B5EF4-FFF2-40B4-BE49-F238E27FC236}">
                <a16:creationId xmlns:a16="http://schemas.microsoft.com/office/drawing/2014/main" id="{27C09C8D-9DB7-499E-45E6-6C95B2D1B393}"/>
              </a:ext>
            </a:extLst>
          </p:cNvPr>
          <p:cNvSpPr/>
          <p:nvPr/>
        </p:nvSpPr>
        <p:spPr>
          <a:xfrm>
            <a:off x="6132844" y="3278142"/>
            <a:ext cx="26479" cy="45769"/>
          </a:xfrm>
          <a:prstGeom prst="downArrow">
            <a:avLst/>
          </a:prstGeom>
          <a:solidFill>
            <a:schemeClr val="accent4">
              <a:lumMod val="60000"/>
              <a:lumOff val="4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1" name="Arrow: Down 880">
            <a:extLst>
              <a:ext uri="{FF2B5EF4-FFF2-40B4-BE49-F238E27FC236}">
                <a16:creationId xmlns:a16="http://schemas.microsoft.com/office/drawing/2014/main" id="{65712792-9DA4-DE85-D498-04CCCBDB3A50}"/>
              </a:ext>
            </a:extLst>
          </p:cNvPr>
          <p:cNvSpPr/>
          <p:nvPr/>
        </p:nvSpPr>
        <p:spPr>
          <a:xfrm>
            <a:off x="6140033" y="3580067"/>
            <a:ext cx="26479" cy="45769"/>
          </a:xfrm>
          <a:prstGeom prst="downArrow">
            <a:avLst/>
          </a:prstGeom>
          <a:solidFill>
            <a:schemeClr val="accent4">
              <a:lumMod val="60000"/>
              <a:lumOff val="4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4" name="Arrow: Down 883">
            <a:extLst>
              <a:ext uri="{FF2B5EF4-FFF2-40B4-BE49-F238E27FC236}">
                <a16:creationId xmlns:a16="http://schemas.microsoft.com/office/drawing/2014/main" id="{1A89B869-75F6-2760-0035-EACCEB89F1C6}"/>
              </a:ext>
            </a:extLst>
          </p:cNvPr>
          <p:cNvSpPr/>
          <p:nvPr/>
        </p:nvSpPr>
        <p:spPr>
          <a:xfrm>
            <a:off x="6136438" y="3881991"/>
            <a:ext cx="19291" cy="52958"/>
          </a:xfrm>
          <a:prstGeom prst="downArrow">
            <a:avLst/>
          </a:prstGeom>
          <a:solidFill>
            <a:schemeClr val="accent4">
              <a:lumMod val="60000"/>
              <a:lumOff val="4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5" name="Arrow: Left 884">
            <a:extLst>
              <a:ext uri="{FF2B5EF4-FFF2-40B4-BE49-F238E27FC236}">
                <a16:creationId xmlns:a16="http://schemas.microsoft.com/office/drawing/2014/main" id="{26774F3D-7490-344F-DBDA-7E32991791B0}"/>
              </a:ext>
            </a:extLst>
          </p:cNvPr>
          <p:cNvSpPr/>
          <p:nvPr/>
        </p:nvSpPr>
        <p:spPr>
          <a:xfrm>
            <a:off x="5461524" y="3914596"/>
            <a:ext cx="679330" cy="35944"/>
          </a:xfrm>
          <a:prstGeom prst="lef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6" name="Arrow: Left 885">
            <a:extLst>
              <a:ext uri="{FF2B5EF4-FFF2-40B4-BE49-F238E27FC236}">
                <a16:creationId xmlns:a16="http://schemas.microsoft.com/office/drawing/2014/main" id="{0E0F3364-11E6-F187-432B-847A5C0D6DFE}"/>
              </a:ext>
            </a:extLst>
          </p:cNvPr>
          <p:cNvSpPr/>
          <p:nvPr/>
        </p:nvSpPr>
        <p:spPr>
          <a:xfrm rot="10800000">
            <a:off x="6155231" y="3914595"/>
            <a:ext cx="679330" cy="35944"/>
          </a:xfrm>
          <a:prstGeom prst="lef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7" name="Arrow: Down 886">
            <a:extLst>
              <a:ext uri="{FF2B5EF4-FFF2-40B4-BE49-F238E27FC236}">
                <a16:creationId xmlns:a16="http://schemas.microsoft.com/office/drawing/2014/main" id="{CAB72327-25F3-0214-6224-FF99CD57EC38}"/>
              </a:ext>
            </a:extLst>
          </p:cNvPr>
          <p:cNvSpPr/>
          <p:nvPr/>
        </p:nvSpPr>
        <p:spPr>
          <a:xfrm>
            <a:off x="6812173" y="3921529"/>
            <a:ext cx="37262" cy="56552"/>
          </a:xfrm>
          <a:prstGeom prst="down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8" name="Arrow: Down 887">
            <a:extLst>
              <a:ext uri="{FF2B5EF4-FFF2-40B4-BE49-F238E27FC236}">
                <a16:creationId xmlns:a16="http://schemas.microsoft.com/office/drawing/2014/main" id="{EB8F5B98-F995-DB78-B71D-2807F8F4DE90}"/>
              </a:ext>
            </a:extLst>
          </p:cNvPr>
          <p:cNvSpPr/>
          <p:nvPr/>
        </p:nvSpPr>
        <p:spPr>
          <a:xfrm>
            <a:off x="5442729" y="3925123"/>
            <a:ext cx="37262" cy="56552"/>
          </a:xfrm>
          <a:prstGeom prst="down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9" name="Rectangle 888">
            <a:extLst>
              <a:ext uri="{FF2B5EF4-FFF2-40B4-BE49-F238E27FC236}">
                <a16:creationId xmlns:a16="http://schemas.microsoft.com/office/drawing/2014/main" id="{1F8F0349-5466-1333-83A0-ACEA7E2AF5B8}"/>
              </a:ext>
            </a:extLst>
          </p:cNvPr>
          <p:cNvSpPr/>
          <p:nvPr/>
        </p:nvSpPr>
        <p:spPr>
          <a:xfrm flipV="1">
            <a:off x="6815346" y="3885721"/>
            <a:ext cx="68294" cy="2156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2" name="Rectangle 941">
            <a:extLst>
              <a:ext uri="{FF2B5EF4-FFF2-40B4-BE49-F238E27FC236}">
                <a16:creationId xmlns:a16="http://schemas.microsoft.com/office/drawing/2014/main" id="{941CD2CC-953F-DA77-6082-9F30683A2A6D}"/>
              </a:ext>
            </a:extLst>
          </p:cNvPr>
          <p:cNvSpPr/>
          <p:nvPr/>
        </p:nvSpPr>
        <p:spPr>
          <a:xfrm flipV="1">
            <a:off x="5427931" y="3885720"/>
            <a:ext cx="68294" cy="2156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4" name="Arrow: Down 1293">
            <a:extLst>
              <a:ext uri="{FF2B5EF4-FFF2-40B4-BE49-F238E27FC236}">
                <a16:creationId xmlns:a16="http://schemas.microsoft.com/office/drawing/2014/main" id="{47978348-0180-98ED-8FC5-EACC80682650}"/>
              </a:ext>
            </a:extLst>
          </p:cNvPr>
          <p:cNvSpPr/>
          <p:nvPr/>
        </p:nvSpPr>
        <p:spPr>
          <a:xfrm>
            <a:off x="6132844" y="3926769"/>
            <a:ext cx="19507" cy="624889"/>
          </a:xfrm>
          <a:prstGeom prst="downArrow">
            <a:avLst/>
          </a:prstGeom>
          <a:solidFill>
            <a:schemeClr val="accent4">
              <a:lumMod val="60000"/>
              <a:lumOff val="4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6" name="TextBox 1385">
            <a:extLst>
              <a:ext uri="{FF2B5EF4-FFF2-40B4-BE49-F238E27FC236}">
                <a16:creationId xmlns:a16="http://schemas.microsoft.com/office/drawing/2014/main" id="{34888F74-AF23-F4BD-A04B-BEFF04EA9FA4}"/>
              </a:ext>
            </a:extLst>
          </p:cNvPr>
          <p:cNvSpPr txBox="1"/>
          <p:nvPr/>
        </p:nvSpPr>
        <p:spPr>
          <a:xfrm>
            <a:off x="5343073" y="4578274"/>
            <a:ext cx="1617824" cy="215444"/>
          </a:xfrm>
          <a:prstGeom prst="rect">
            <a:avLst/>
          </a:prstGeom>
          <a:solidFill>
            <a:schemeClr val="accent6"/>
          </a:solidFill>
          <a:ln>
            <a:solidFill>
              <a:schemeClr val="accent4">
                <a:lumMod val="40000"/>
                <a:lumOff val="60000"/>
              </a:schemeClr>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00" b="1">
                <a:solidFill>
                  <a:schemeClr val="bg1"/>
                </a:solidFill>
                <a:cs typeface="Calibri"/>
              </a:rPr>
              <a:t>Balance of State Committees</a:t>
            </a:r>
          </a:p>
        </p:txBody>
      </p:sp>
    </p:spTree>
    <p:extLst>
      <p:ext uri="{BB962C8B-B14F-4D97-AF65-F5344CB8AC3E}">
        <p14:creationId xmlns:p14="http://schemas.microsoft.com/office/powerpoint/2010/main" val="40658485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7806BB-FCB8-B5D7-574F-90A450832487}"/>
              </a:ext>
            </a:extLst>
          </p:cNvPr>
          <p:cNvSpPr>
            <a:spLocks noGrp="1"/>
          </p:cNvSpPr>
          <p:nvPr>
            <p:ph type="title"/>
          </p:nvPr>
        </p:nvSpPr>
        <p:spPr>
          <a:xfrm>
            <a:off x="1006900" y="1188637"/>
            <a:ext cx="3141430" cy="4480726"/>
          </a:xfrm>
        </p:spPr>
        <p:txBody>
          <a:bodyPr>
            <a:normAutofit/>
          </a:bodyPr>
          <a:lstStyle/>
          <a:p>
            <a:pPr algn="r"/>
            <a:r>
              <a:rPr lang="en-US" sz="5100">
                <a:cs typeface="Calibri Light"/>
              </a:rPr>
              <a:t>Questions?</a:t>
            </a:r>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614BF15-95F7-E86E-EC5F-DCC0B5822C2A}"/>
              </a:ext>
            </a:extLst>
          </p:cNvPr>
          <p:cNvSpPr>
            <a:spLocks noGrp="1"/>
          </p:cNvSpPr>
          <p:nvPr>
            <p:ph idx="1"/>
          </p:nvPr>
        </p:nvSpPr>
        <p:spPr>
          <a:xfrm>
            <a:off x="5138928" y="1338729"/>
            <a:ext cx="4795584" cy="4180542"/>
          </a:xfrm>
        </p:spPr>
        <p:txBody>
          <a:bodyPr vert="horz" lIns="91440" tIns="45720" rIns="91440" bIns="45720" rtlCol="0" anchor="ctr">
            <a:normAutofit fontScale="92500" lnSpcReduction="10000"/>
          </a:bodyPr>
          <a:lstStyle/>
          <a:p>
            <a:pPr marL="0" indent="0">
              <a:buNone/>
            </a:pPr>
            <a:r>
              <a:rPr lang="en-US" sz="1500" b="1">
                <a:ea typeface="+mn-lt"/>
                <a:cs typeface="+mn-lt"/>
              </a:rPr>
              <a:t>HUD CONTACT INFORMATION</a:t>
            </a:r>
            <a:endParaRPr lang="en-US" sz="1500" b="1">
              <a:ea typeface="Calibri" panose="020F0502020204030204"/>
              <a:cs typeface="Calibri" panose="020F0502020204030204"/>
            </a:endParaRPr>
          </a:p>
          <a:p>
            <a:pPr marL="0" indent="0">
              <a:buNone/>
            </a:pPr>
            <a:r>
              <a:rPr lang="en-US" sz="1500">
                <a:ea typeface="+mn-lt"/>
                <a:cs typeface="+mn-lt"/>
              </a:rPr>
              <a:t>Feel free to email questions to:</a:t>
            </a:r>
            <a:endParaRPr lang="en-US" sz="1500">
              <a:ea typeface="Calibri" panose="020F0502020204030204"/>
              <a:cs typeface="Calibri" panose="020F0502020204030204"/>
            </a:endParaRPr>
          </a:p>
          <a:p>
            <a:r>
              <a:rPr lang="en-US" sz="1500">
                <a:ea typeface="+mn-lt"/>
                <a:cs typeface="+mn-lt"/>
                <a:hlinkClick r:id="rId2"/>
              </a:rPr>
              <a:t>SpecialCoCNOFO@hud.gov</a:t>
            </a:r>
            <a:r>
              <a:rPr lang="en-US" sz="1500">
                <a:ea typeface="+mn-lt"/>
                <a:cs typeface="+mn-lt"/>
              </a:rPr>
              <a:t> for general questions regarding the Unsheltered/Rural Supplemental NOFOs</a:t>
            </a:r>
            <a:endParaRPr lang="en-US" sz="1500">
              <a:ea typeface="Calibri" panose="020F0502020204030204"/>
              <a:cs typeface="Calibri" panose="020F0502020204030204"/>
            </a:endParaRPr>
          </a:p>
          <a:p>
            <a:r>
              <a:rPr lang="en-US" sz="1500">
                <a:ea typeface="+mn-lt"/>
                <a:cs typeface="+mn-lt"/>
                <a:hlinkClick r:id="rId3"/>
              </a:rPr>
              <a:t>CoCNOFO@hud.gov</a:t>
            </a:r>
            <a:r>
              <a:rPr lang="en-US" sz="1500">
                <a:ea typeface="+mn-lt"/>
                <a:cs typeface="+mn-lt"/>
              </a:rPr>
              <a:t> for general questions regarding the Annual CoC NOFO</a:t>
            </a:r>
          </a:p>
          <a:p>
            <a:r>
              <a:rPr lang="en-US" sz="1500">
                <a:ea typeface="+mn-lt"/>
                <a:cs typeface="+mn-lt"/>
                <a:hlinkClick r:id="rId4"/>
              </a:rPr>
              <a:t>e-snaps@hud.gov</a:t>
            </a:r>
            <a:r>
              <a:rPr lang="en-US" sz="1500">
                <a:ea typeface="+mn-lt"/>
                <a:cs typeface="+mn-lt"/>
              </a:rPr>
              <a:t> - for general questions related to e-snaps functionality (e.g., password lockout, access to user’s application account, updating Applicant Profile)</a:t>
            </a:r>
          </a:p>
          <a:p>
            <a:endParaRPr lang="en-US" sz="1500">
              <a:ea typeface="+mn-lt"/>
              <a:cs typeface="+mn-lt"/>
            </a:endParaRPr>
          </a:p>
          <a:p>
            <a:pPr marL="0" indent="0">
              <a:buNone/>
            </a:pPr>
            <a:r>
              <a:rPr lang="en-US" sz="1500" b="1">
                <a:ea typeface="+mn-lt"/>
                <a:cs typeface="+mn-lt"/>
              </a:rPr>
              <a:t>CCH CONTACT INFORMATION</a:t>
            </a:r>
          </a:p>
          <a:p>
            <a:pPr marL="0" indent="0">
              <a:buNone/>
            </a:pPr>
            <a:r>
              <a:rPr lang="en-US" sz="1500">
                <a:ea typeface="+mn-lt"/>
                <a:cs typeface="+mn-lt"/>
              </a:rPr>
              <a:t>Please contact Deanne Witzke </a:t>
            </a:r>
            <a:r>
              <a:rPr lang="en-US" sz="1500" u="sng">
                <a:solidFill>
                  <a:schemeClr val="accent1"/>
                </a:solidFill>
                <a:ea typeface="+mn-lt"/>
                <a:cs typeface="+mn-lt"/>
              </a:rPr>
              <a:t>dwitzke@coloradocoalition.org</a:t>
            </a:r>
            <a:r>
              <a:rPr lang="en-US" sz="1500">
                <a:ea typeface="+mn-lt"/>
                <a:cs typeface="+mn-lt"/>
              </a:rPr>
              <a:t> </a:t>
            </a:r>
            <a:r>
              <a:rPr lang="en-US" sz="1500" b="1" i="1" u="sng">
                <a:ea typeface="+mn-lt"/>
                <a:cs typeface="+mn-lt"/>
              </a:rPr>
              <a:t>and</a:t>
            </a:r>
            <a:r>
              <a:rPr lang="en-US" sz="1500">
                <a:ea typeface="+mn-lt"/>
                <a:cs typeface="+mn-lt"/>
              </a:rPr>
              <a:t> Mark Miller </a:t>
            </a:r>
            <a:r>
              <a:rPr lang="en-US" sz="1500" u="sng">
                <a:solidFill>
                  <a:schemeClr val="accent1"/>
                </a:solidFill>
                <a:ea typeface="+mn-lt"/>
                <a:cs typeface="+mn-lt"/>
              </a:rPr>
              <a:t>mmiller@coloradocoalition.org </a:t>
            </a:r>
            <a:r>
              <a:rPr lang="en-US" sz="1500">
                <a:ea typeface="+mn-lt"/>
                <a:cs typeface="+mn-lt"/>
              </a:rPr>
              <a:t>and one of us will reply to your question regarding the NOFOs. </a:t>
            </a:r>
          </a:p>
          <a:p>
            <a:pPr marL="0" indent="0">
              <a:buNone/>
            </a:pPr>
            <a:r>
              <a:rPr lang="en-US" sz="1500">
                <a:ea typeface="+mn-lt"/>
                <a:cs typeface="+mn-lt"/>
              </a:rPr>
              <a:t>For HMIS specific questions, please contact Denny Wetmore </a:t>
            </a:r>
            <a:r>
              <a:rPr lang="en-US" sz="1500" u="sng">
                <a:solidFill>
                  <a:schemeClr val="accent1"/>
                </a:solidFill>
                <a:ea typeface="+mn-lt"/>
                <a:cs typeface="+mn-lt"/>
              </a:rPr>
              <a:t>dwetmore@coloradocoalition.org</a:t>
            </a:r>
            <a:br>
              <a:rPr lang="en-US" sz="1500">
                <a:ea typeface="+mn-lt"/>
                <a:cs typeface="+mn-lt"/>
              </a:rPr>
            </a:br>
            <a:endParaRPr lang="en-US" sz="1500">
              <a:cs typeface="Calibri"/>
            </a:endParaRPr>
          </a:p>
        </p:txBody>
      </p:sp>
    </p:spTree>
    <p:extLst>
      <p:ext uri="{BB962C8B-B14F-4D97-AF65-F5344CB8AC3E}">
        <p14:creationId xmlns:p14="http://schemas.microsoft.com/office/powerpoint/2010/main" val="33538318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15926F-5EC8-241D-C5DF-BF054C387AE3}"/>
              </a:ext>
            </a:extLst>
          </p:cNvPr>
          <p:cNvSpPr>
            <a:spLocks noGrp="1"/>
          </p:cNvSpPr>
          <p:nvPr>
            <p:ph type="title"/>
          </p:nvPr>
        </p:nvSpPr>
        <p:spPr>
          <a:xfrm>
            <a:off x="6590662" y="4267832"/>
            <a:ext cx="4805996" cy="1297115"/>
          </a:xfrm>
        </p:spPr>
        <p:txBody>
          <a:bodyPr vert="horz" lIns="91440" tIns="45720" rIns="91440" bIns="45720" rtlCol="0" anchor="t">
            <a:normAutofit/>
          </a:bodyPr>
          <a:lstStyle/>
          <a:p>
            <a:r>
              <a:rPr lang="en-US" sz="4000" kern="1200">
                <a:solidFill>
                  <a:schemeClr val="tx2"/>
                </a:solidFill>
                <a:latin typeface="+mj-lt"/>
                <a:ea typeface="+mj-ea"/>
                <a:cs typeface="+mj-cs"/>
              </a:rPr>
              <a:t>Q&amp;A </a:t>
            </a:r>
          </a:p>
        </p:txBody>
      </p:sp>
      <p:pic>
        <p:nvPicPr>
          <p:cNvPr id="16" name="Graphic 15" descr="Question mark">
            <a:extLst>
              <a:ext uri="{FF2B5EF4-FFF2-40B4-BE49-F238E27FC236}">
                <a16:creationId xmlns:a16="http://schemas.microsoft.com/office/drawing/2014/main" id="{AC8C4802-5A58-05DD-7C0E-1A4C080423D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23" name="Group 22">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24" name="Freeform: Shape 23">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00721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9201FF-C344-E646-8B58-E8A02CB85823}"/>
              </a:ext>
            </a:extLst>
          </p:cNvPr>
          <p:cNvSpPr>
            <a:spLocks noGrp="1"/>
          </p:cNvSpPr>
          <p:nvPr>
            <p:ph type="title"/>
          </p:nvPr>
        </p:nvSpPr>
        <p:spPr>
          <a:xfrm>
            <a:off x="1285240" y="1050595"/>
            <a:ext cx="9260148" cy="1618489"/>
          </a:xfrm>
        </p:spPr>
        <p:txBody>
          <a:bodyPr anchor="ctr">
            <a:normAutofit fontScale="90000"/>
          </a:bodyPr>
          <a:lstStyle/>
          <a:p>
            <a:r>
              <a:rPr lang="en-US" sz="7200">
                <a:cs typeface="Calibri Light"/>
              </a:rPr>
              <a:t>Overview of HUD Funding</a:t>
            </a:r>
            <a:endParaRPr lang="en-US" sz="7200"/>
          </a:p>
        </p:txBody>
      </p:sp>
      <p:sp>
        <p:nvSpPr>
          <p:cNvPr id="3" name="Content Placeholder 2">
            <a:extLst>
              <a:ext uri="{FF2B5EF4-FFF2-40B4-BE49-F238E27FC236}">
                <a16:creationId xmlns:a16="http://schemas.microsoft.com/office/drawing/2014/main" id="{11B28FD0-6AA0-0E8F-302B-2A794A4A73B9}"/>
              </a:ext>
            </a:extLst>
          </p:cNvPr>
          <p:cNvSpPr>
            <a:spLocks noGrp="1"/>
          </p:cNvSpPr>
          <p:nvPr>
            <p:ph idx="1"/>
          </p:nvPr>
        </p:nvSpPr>
        <p:spPr>
          <a:xfrm>
            <a:off x="1285240" y="2481313"/>
            <a:ext cx="9360161" cy="3424018"/>
          </a:xfrm>
        </p:spPr>
        <p:txBody>
          <a:bodyPr vert="horz" lIns="91440" tIns="45720" rIns="91440" bIns="45720" rtlCol="0" anchor="t">
            <a:noAutofit/>
          </a:bodyPr>
          <a:lstStyle/>
          <a:p>
            <a:pPr marL="0" indent="0">
              <a:buNone/>
            </a:pPr>
            <a:r>
              <a:rPr lang="en-US" sz="1400">
                <a:cs typeface="Calibri"/>
              </a:rPr>
              <a:t>The Department of Housing and Urban Development (HUD) has released 2 NOFOs.</a:t>
            </a:r>
            <a:endParaRPr lang="en-US" sz="1400">
              <a:ea typeface="+mn-lt"/>
              <a:cs typeface="+mn-lt"/>
            </a:endParaRPr>
          </a:p>
          <a:p>
            <a:pPr>
              <a:buFont typeface="Arial,Sans-Serif"/>
              <a:buChar char="•"/>
            </a:pPr>
            <a:r>
              <a:rPr lang="en-US" sz="1400">
                <a:cs typeface="Calibri"/>
              </a:rPr>
              <a:t>Approximately </a:t>
            </a:r>
            <a:r>
              <a:rPr lang="en-US" sz="1400" b="1">
                <a:cs typeface="Calibri"/>
              </a:rPr>
              <a:t>$322,000,000</a:t>
            </a:r>
            <a:r>
              <a:rPr lang="en-US" sz="1400">
                <a:cs typeface="Calibri"/>
              </a:rPr>
              <a:t> is available through the </a:t>
            </a:r>
            <a:r>
              <a:rPr lang="en-US" sz="1400" b="1">
                <a:cs typeface="Calibri"/>
              </a:rPr>
              <a:t>Special Unsheltered Set Aside</a:t>
            </a:r>
            <a:r>
              <a:rPr lang="en-US" sz="1400">
                <a:cs typeface="Calibri"/>
              </a:rPr>
              <a:t> and </a:t>
            </a:r>
            <a:r>
              <a:rPr lang="en-US" sz="1400" b="1">
                <a:cs typeface="Calibri"/>
              </a:rPr>
              <a:t>Rural Set Aside NOFO</a:t>
            </a:r>
            <a:r>
              <a:rPr lang="en-US" sz="1400">
                <a:cs typeface="Calibri"/>
              </a:rPr>
              <a:t>:</a:t>
            </a:r>
            <a:endParaRPr lang="en-US" sz="1400">
              <a:ea typeface="+mn-lt"/>
              <a:cs typeface="+mn-lt"/>
            </a:endParaRPr>
          </a:p>
          <a:p>
            <a:pPr marL="971550" lvl="1" indent="-285750">
              <a:buFont typeface="Arial,Sans-Serif"/>
              <a:buChar char="•"/>
            </a:pPr>
            <a:r>
              <a:rPr lang="en-US" sz="1400" b="1">
                <a:cs typeface="Calibri"/>
              </a:rPr>
              <a:t>$54,500,000</a:t>
            </a:r>
            <a:r>
              <a:rPr lang="en-US" sz="1400">
                <a:cs typeface="Calibri"/>
              </a:rPr>
              <a:t> for the Rural Set Aside </a:t>
            </a:r>
            <a:endParaRPr lang="en-US" sz="1400">
              <a:ea typeface="+mn-lt"/>
              <a:cs typeface="+mn-lt"/>
            </a:endParaRPr>
          </a:p>
          <a:p>
            <a:pPr marL="971550" lvl="1" indent="-285750">
              <a:buFont typeface="Arial,Sans-Serif"/>
              <a:buChar char="•"/>
            </a:pPr>
            <a:r>
              <a:rPr lang="en-US" sz="1400" b="1">
                <a:cs typeface="Calibri"/>
              </a:rPr>
              <a:t>$267,500,000 </a:t>
            </a:r>
            <a:r>
              <a:rPr lang="en-US" sz="1400">
                <a:cs typeface="Calibri"/>
              </a:rPr>
              <a:t>for the Unsheltered Homelessness Set Aside</a:t>
            </a:r>
            <a:endParaRPr lang="en-US" sz="1400">
              <a:ea typeface="+mn-lt"/>
              <a:cs typeface="+mn-lt"/>
            </a:endParaRPr>
          </a:p>
          <a:p>
            <a:pPr>
              <a:buFont typeface="Arial,Sans-Serif"/>
              <a:buChar char="•"/>
            </a:pPr>
            <a:r>
              <a:rPr lang="en-US" sz="1400">
                <a:cs typeface="Calibri"/>
              </a:rPr>
              <a:t>Approximately</a:t>
            </a:r>
            <a:r>
              <a:rPr lang="en-US" sz="1400" b="1">
                <a:cs typeface="Calibri"/>
              </a:rPr>
              <a:t> $2,794,000,000 </a:t>
            </a:r>
            <a:r>
              <a:rPr lang="en-US" sz="1400">
                <a:cs typeface="Calibri"/>
              </a:rPr>
              <a:t>is available through the </a:t>
            </a:r>
            <a:r>
              <a:rPr lang="en-US" sz="1400" b="1">
                <a:cs typeface="Calibri"/>
              </a:rPr>
              <a:t>Annual FY 2022 CoC Competition NOFO</a:t>
            </a:r>
            <a:r>
              <a:rPr lang="en-US" sz="1400">
                <a:cs typeface="Calibri"/>
              </a:rPr>
              <a:t> or </a:t>
            </a:r>
            <a:r>
              <a:rPr lang="en-US" sz="1400" b="1">
                <a:cs typeface="Calibri"/>
              </a:rPr>
              <a:t>"Regular" NOFO</a:t>
            </a:r>
            <a:r>
              <a:rPr lang="en-US" sz="1400">
                <a:cs typeface="Calibri"/>
              </a:rPr>
              <a:t>:</a:t>
            </a:r>
            <a:endParaRPr lang="en-US" sz="1400">
              <a:ea typeface="+mn-lt"/>
              <a:cs typeface="+mn-lt"/>
            </a:endParaRPr>
          </a:p>
          <a:p>
            <a:pPr marL="971550" lvl="1" indent="-285750">
              <a:buFont typeface="Arial,Sans-Serif"/>
              <a:buChar char="•"/>
            </a:pPr>
            <a:r>
              <a:rPr lang="en-US" sz="1400">
                <a:cs typeface="Calibri"/>
              </a:rPr>
              <a:t>New Funding for BoS:</a:t>
            </a:r>
            <a:endParaRPr lang="en-US" sz="1400">
              <a:ea typeface="+mn-lt"/>
              <a:cs typeface="+mn-lt"/>
            </a:endParaRPr>
          </a:p>
          <a:p>
            <a:pPr marL="1428750" lvl="2" indent="-285750">
              <a:buFont typeface="Arial,Sans-Serif"/>
              <a:buChar char="•"/>
            </a:pPr>
            <a:r>
              <a:rPr lang="en-US" sz="1400" b="1">
                <a:cs typeface="Calibri"/>
              </a:rPr>
              <a:t>$3,251,192</a:t>
            </a:r>
            <a:r>
              <a:rPr lang="en-US" sz="1400">
                <a:cs typeface="Calibri"/>
              </a:rPr>
              <a:t> is set aside for new projects that address </a:t>
            </a:r>
            <a:r>
              <a:rPr lang="en-US" sz="1400" b="1">
                <a:cs typeface="Calibri"/>
              </a:rPr>
              <a:t>unsheltered homelessness</a:t>
            </a:r>
            <a:r>
              <a:rPr lang="en-US" sz="1400">
                <a:cs typeface="Calibri"/>
              </a:rPr>
              <a:t> for CO Balance of State (BoS) communities. </a:t>
            </a:r>
            <a:endParaRPr lang="en-US" sz="1400">
              <a:ea typeface="+mn-lt"/>
              <a:cs typeface="+mn-lt"/>
            </a:endParaRPr>
          </a:p>
          <a:p>
            <a:pPr marL="1428750" lvl="2" indent="-285750">
              <a:buFont typeface="Arial,Sans-Serif"/>
              <a:buChar char="•"/>
            </a:pPr>
            <a:r>
              <a:rPr lang="en-US" sz="1400" b="1">
                <a:cs typeface="Calibri"/>
              </a:rPr>
              <a:t>$3,326,789</a:t>
            </a:r>
            <a:r>
              <a:rPr lang="en-US" sz="1400">
                <a:cs typeface="Calibri"/>
              </a:rPr>
              <a:t> is set aside specifically for projects in Colorado's </a:t>
            </a:r>
            <a:r>
              <a:rPr lang="en-US" sz="1400" b="1">
                <a:cs typeface="Calibri"/>
              </a:rPr>
              <a:t>rural communities</a:t>
            </a:r>
            <a:r>
              <a:rPr lang="en-US" sz="1400">
                <a:cs typeface="Calibri"/>
              </a:rPr>
              <a:t> </a:t>
            </a:r>
            <a:endParaRPr lang="en-US" sz="1400">
              <a:ea typeface="+mn-lt"/>
              <a:cs typeface="+mn-lt"/>
            </a:endParaRPr>
          </a:p>
          <a:p>
            <a:pPr marL="1885950" lvl="3" indent="-285750">
              <a:buFont typeface="Arial,Sans-Serif"/>
              <a:buChar char="•"/>
            </a:pPr>
            <a:r>
              <a:rPr lang="en-US" sz="1400">
                <a:ea typeface="+mn-lt"/>
                <a:cs typeface="+mn-lt"/>
              </a:rPr>
              <a:t>Both funding types focus on people with the highest service needs. The CO BoS is eligible to apply for both types of funding, totaling </a:t>
            </a:r>
            <a:r>
              <a:rPr lang="en-US" sz="1400" b="1">
                <a:ea typeface="+mn-lt"/>
                <a:cs typeface="+mn-lt"/>
              </a:rPr>
              <a:t>$6,576,981</a:t>
            </a:r>
            <a:r>
              <a:rPr lang="en-US" sz="1400">
                <a:ea typeface="+mn-lt"/>
                <a:cs typeface="+mn-lt"/>
              </a:rPr>
              <a:t> in potential new dollars. This Supplemental Competition is separate from the FY2022 CoC Program Competition or what we call the "Regular" or "Annual" CoC NOFO Competition. </a:t>
            </a:r>
            <a:endParaRPr lang="en-US" sz="1400">
              <a:cs typeface="Calibri"/>
            </a:endParaRPr>
          </a:p>
        </p:txBody>
      </p:sp>
    </p:spTree>
    <p:extLst>
      <p:ext uri="{BB962C8B-B14F-4D97-AF65-F5344CB8AC3E}">
        <p14:creationId xmlns:p14="http://schemas.microsoft.com/office/powerpoint/2010/main" val="2372458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03E1D8-40A4-84C5-163C-54E4B79B3BF3}"/>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2500" b="1" kern="1200">
                <a:solidFill>
                  <a:srgbClr val="FFFFFF"/>
                </a:solidFill>
                <a:latin typeface="+mj-lt"/>
                <a:ea typeface="+mj-ea"/>
                <a:cs typeface="+mj-cs"/>
              </a:rPr>
              <a:t>HUD Strategies to Consider for BoS CoC as a whole and the 10 Regional Coalitions/CoC's</a:t>
            </a:r>
            <a:br>
              <a:rPr lang="en-US" sz="2500" kern="1200">
                <a:solidFill>
                  <a:srgbClr val="FFFFFF"/>
                </a:solidFill>
                <a:latin typeface="+mj-lt"/>
                <a:ea typeface="+mj-ea"/>
                <a:cs typeface="+mj-cs"/>
              </a:rPr>
            </a:br>
            <a:endParaRPr lang="en-US" sz="2500" kern="1200">
              <a:solidFill>
                <a:srgbClr val="FFFFFF"/>
              </a:solidFill>
              <a:latin typeface="+mj-lt"/>
              <a:ea typeface="+mj-ea"/>
              <a:cs typeface="+mj-cs"/>
            </a:endParaRPr>
          </a:p>
        </p:txBody>
      </p:sp>
      <p:pic>
        <p:nvPicPr>
          <p:cNvPr id="4" name="Picture 4" descr="Diagram&#10;&#10;Description automatically generated">
            <a:extLst>
              <a:ext uri="{FF2B5EF4-FFF2-40B4-BE49-F238E27FC236}">
                <a16:creationId xmlns:a16="http://schemas.microsoft.com/office/drawing/2014/main" id="{7695B2B6-24E3-B1FA-E03E-2857D8CA4CCA}"/>
              </a:ext>
            </a:extLst>
          </p:cNvPr>
          <p:cNvPicPr>
            <a:picLocks noChangeAspect="1"/>
          </p:cNvPicPr>
          <p:nvPr/>
        </p:nvPicPr>
        <p:blipFill>
          <a:blip r:embed="rId2"/>
          <a:stretch>
            <a:fillRect/>
          </a:stretch>
        </p:blipFill>
        <p:spPr>
          <a:xfrm>
            <a:off x="1835559" y="1966293"/>
            <a:ext cx="8520880" cy="4452160"/>
          </a:xfrm>
          <a:prstGeom prst="rect">
            <a:avLst/>
          </a:prstGeom>
        </p:spPr>
      </p:pic>
    </p:spTree>
    <p:extLst>
      <p:ext uri="{BB962C8B-B14F-4D97-AF65-F5344CB8AC3E}">
        <p14:creationId xmlns:p14="http://schemas.microsoft.com/office/powerpoint/2010/main" val="1972648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9201FF-C344-E646-8B58-E8A02CB85823}"/>
              </a:ext>
            </a:extLst>
          </p:cNvPr>
          <p:cNvSpPr>
            <a:spLocks noGrp="1"/>
          </p:cNvSpPr>
          <p:nvPr>
            <p:ph type="title"/>
          </p:nvPr>
        </p:nvSpPr>
        <p:spPr>
          <a:xfrm>
            <a:off x="836507" y="415595"/>
            <a:ext cx="9260148" cy="1618489"/>
          </a:xfrm>
        </p:spPr>
        <p:txBody>
          <a:bodyPr anchor="ctr">
            <a:normAutofit fontScale="90000"/>
          </a:bodyPr>
          <a:lstStyle/>
          <a:p>
            <a:r>
              <a:rPr lang="en-US" sz="7200">
                <a:cs typeface="Calibri Light"/>
              </a:rPr>
              <a:t>What is HUD looking for?</a:t>
            </a:r>
            <a:endParaRPr lang="en-US"/>
          </a:p>
        </p:txBody>
      </p:sp>
      <p:sp>
        <p:nvSpPr>
          <p:cNvPr id="6" name="Content Placeholder 2">
            <a:extLst>
              <a:ext uri="{FF2B5EF4-FFF2-40B4-BE49-F238E27FC236}">
                <a16:creationId xmlns:a16="http://schemas.microsoft.com/office/drawing/2014/main" id="{77149440-1F4F-6321-5F3D-0A34E4F3AF76}"/>
              </a:ext>
            </a:extLst>
          </p:cNvPr>
          <p:cNvSpPr>
            <a:spLocks noGrp="1"/>
          </p:cNvSpPr>
          <p:nvPr/>
        </p:nvSpPr>
        <p:spPr>
          <a:xfrm>
            <a:off x="643467" y="1715558"/>
            <a:ext cx="8339667" cy="4427538"/>
          </a:xfrm>
          <a:prstGeom prst="rect">
            <a:avLst/>
          </a:prstGeom>
        </p:spPr>
        <p:txBody>
          <a:bodyPr vert="horz" lIns="91440" tIns="45720" rIns="91440" bIns="45720" rtlCol="0" anchor="t">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ea typeface="+mn-lt"/>
                <a:cs typeface="+mn-lt"/>
              </a:rPr>
              <a:t>HUD will review each program application and even if the CoC recommends a program for funding, HUD may reject it. </a:t>
            </a:r>
            <a:endParaRPr lang="en-US"/>
          </a:p>
          <a:p>
            <a:pPr marL="0" indent="0">
              <a:buNone/>
            </a:pPr>
            <a:endParaRPr lang="en-US">
              <a:ea typeface="+mn-lt"/>
              <a:cs typeface="+mn-lt"/>
            </a:endParaRPr>
          </a:p>
          <a:p>
            <a:pPr marL="0" indent="0">
              <a:buNone/>
            </a:pPr>
            <a:r>
              <a:rPr lang="en-US">
                <a:ea typeface="+mn-lt"/>
                <a:cs typeface="+mn-lt"/>
              </a:rPr>
              <a:t>Please ensure the following: </a:t>
            </a:r>
          </a:p>
          <a:p>
            <a:pPr marL="0" indent="0">
              <a:buNone/>
            </a:pPr>
            <a:r>
              <a:rPr lang="en-US">
                <a:ea typeface="+mn-lt"/>
                <a:cs typeface="+mn-lt"/>
              </a:rPr>
              <a:t>1. all proposed program participants will be eligible for the program component type selected,</a:t>
            </a:r>
          </a:p>
          <a:p>
            <a:pPr marL="0" indent="0">
              <a:buNone/>
            </a:pPr>
            <a:r>
              <a:rPr lang="en-US">
                <a:ea typeface="+mn-lt"/>
                <a:cs typeface="+mn-lt"/>
              </a:rPr>
              <a:t>2. the information provided in the project application and proposed activities are eligible and consistent with program requirements in the Rule; </a:t>
            </a:r>
          </a:p>
          <a:p>
            <a:pPr marL="0" indent="0">
              <a:buNone/>
            </a:pPr>
            <a:r>
              <a:rPr lang="en-US">
                <a:ea typeface="+mn-lt"/>
                <a:cs typeface="+mn-lt"/>
              </a:rPr>
              <a:t>3. each project narrative is fully responsive to the question being asked and that it meets all the criteria for that question as required by this NOFO; </a:t>
            </a:r>
          </a:p>
          <a:p>
            <a:pPr marL="0" indent="0">
              <a:buNone/>
            </a:pPr>
            <a:r>
              <a:rPr lang="en-US">
                <a:ea typeface="+mn-lt"/>
                <a:cs typeface="+mn-lt"/>
              </a:rPr>
              <a:t>4. the data provided in various parts of the project application are consistent; and </a:t>
            </a:r>
          </a:p>
          <a:p>
            <a:pPr marL="0" indent="0">
              <a:buNone/>
            </a:pPr>
            <a:r>
              <a:rPr lang="en-US">
                <a:ea typeface="+mn-lt"/>
                <a:cs typeface="+mn-lt"/>
              </a:rPr>
              <a:t>5. all required attachments correspond to the list of attachments in e-snaps that must contain accurate and complete information that are dated between June 22, 2022 and October 20, 2022.</a:t>
            </a:r>
            <a:endParaRPr lang="en-US">
              <a:ea typeface="Calibri"/>
              <a:cs typeface="Calibri"/>
            </a:endParaRPr>
          </a:p>
        </p:txBody>
      </p:sp>
    </p:spTree>
    <p:extLst>
      <p:ext uri="{BB962C8B-B14F-4D97-AF65-F5344CB8AC3E}">
        <p14:creationId xmlns:p14="http://schemas.microsoft.com/office/powerpoint/2010/main" val="2626225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B53B0A-3893-99EF-533F-342B6BD4CF43}"/>
              </a:ext>
            </a:extLst>
          </p:cNvPr>
          <p:cNvSpPr>
            <a:spLocks noGrp="1"/>
          </p:cNvSpPr>
          <p:nvPr>
            <p:ph type="title"/>
          </p:nvPr>
        </p:nvSpPr>
        <p:spPr>
          <a:xfrm>
            <a:off x="1285240" y="699674"/>
            <a:ext cx="9037341" cy="1969410"/>
          </a:xfrm>
        </p:spPr>
        <p:txBody>
          <a:bodyPr vert="horz" lIns="91440" tIns="45720" rIns="91440" bIns="45720" rtlCol="0" anchor="ctr">
            <a:noAutofit/>
          </a:bodyPr>
          <a:lstStyle/>
          <a:p>
            <a:r>
              <a:rPr lang="en-US" sz="5400">
                <a:latin typeface="Calibri Light"/>
                <a:cs typeface="Calibri Light"/>
              </a:rPr>
              <a:t>What is HUD Looking For? (The CoC's Strategic Plan)</a:t>
            </a:r>
            <a:endParaRPr lang="en-US" sz="5400">
              <a:cs typeface="Calibri Light"/>
            </a:endParaRPr>
          </a:p>
        </p:txBody>
      </p:sp>
      <p:sp>
        <p:nvSpPr>
          <p:cNvPr id="3" name="Content Placeholder 2">
            <a:extLst>
              <a:ext uri="{FF2B5EF4-FFF2-40B4-BE49-F238E27FC236}">
                <a16:creationId xmlns:a16="http://schemas.microsoft.com/office/drawing/2014/main" id="{135AB155-351F-6D99-D392-8EFCA8C20BE3}"/>
              </a:ext>
            </a:extLst>
          </p:cNvPr>
          <p:cNvSpPr>
            <a:spLocks noGrp="1"/>
          </p:cNvSpPr>
          <p:nvPr>
            <p:ph idx="1"/>
          </p:nvPr>
        </p:nvSpPr>
        <p:spPr>
          <a:xfrm>
            <a:off x="1285240" y="2538149"/>
            <a:ext cx="8534890" cy="3622741"/>
          </a:xfrm>
        </p:spPr>
        <p:txBody>
          <a:bodyPr vert="horz" lIns="91440" tIns="45720" rIns="91440" bIns="45720" rtlCol="0" anchor="t">
            <a:normAutofit lnSpcReduction="10000"/>
          </a:bodyPr>
          <a:lstStyle/>
          <a:p>
            <a:pPr marL="0" indent="0">
              <a:buNone/>
            </a:pPr>
            <a:r>
              <a:rPr lang="en-US" sz="1100">
                <a:ea typeface="+mn-lt"/>
                <a:cs typeface="+mn-lt"/>
              </a:rPr>
              <a:t>Specifically, HUD is seeking projects that:</a:t>
            </a:r>
            <a:endParaRPr lang="en-US" sz="3000">
              <a:cs typeface="Calibri" panose="020F0502020204030204"/>
            </a:endParaRPr>
          </a:p>
          <a:p>
            <a:r>
              <a:rPr lang="en-US" sz="1100">
                <a:ea typeface="+mn-lt"/>
                <a:cs typeface="+mn-lt"/>
              </a:rPr>
              <a:t>End homelessness for all persons experiencing homelessness;</a:t>
            </a:r>
            <a:endParaRPr lang="en-US" sz="3000">
              <a:cs typeface="Calibri"/>
            </a:endParaRPr>
          </a:p>
          <a:p>
            <a:r>
              <a:rPr lang="en-US" sz="1100">
                <a:ea typeface="+mn-lt"/>
                <a:cs typeface="+mn-lt"/>
              </a:rPr>
              <a:t>Place emphasis on racial equity and anti-discrimination polices for LGTBQ+ individuals;</a:t>
            </a:r>
            <a:endParaRPr lang="en-US" sz="3000">
              <a:cs typeface="Calibri"/>
            </a:endParaRPr>
          </a:p>
          <a:p>
            <a:r>
              <a:rPr lang="en-US" sz="1100">
                <a:ea typeface="+mn-lt"/>
                <a:cs typeface="+mn-lt"/>
              </a:rPr>
              <a:t>Use a Housing First approach;</a:t>
            </a:r>
            <a:endParaRPr lang="en-US" sz="3000">
              <a:cs typeface="Calibri"/>
            </a:endParaRPr>
          </a:p>
          <a:p>
            <a:r>
              <a:rPr lang="en-US" sz="1100">
                <a:ea typeface="+mn-lt"/>
                <a:cs typeface="+mn-lt"/>
              </a:rPr>
              <a:t>Reduce unsheltered homelessness and reduce the criminalization of homelessness;</a:t>
            </a:r>
            <a:endParaRPr lang="en-US" sz="3000">
              <a:cs typeface="Calibri"/>
            </a:endParaRPr>
          </a:p>
          <a:p>
            <a:r>
              <a:rPr lang="en-US" sz="1100">
                <a:ea typeface="+mn-lt"/>
                <a:cs typeface="+mn-lt"/>
              </a:rPr>
              <a:t>Improve system performance;</a:t>
            </a:r>
            <a:endParaRPr lang="en-US" sz="3000">
              <a:cs typeface="Calibri"/>
            </a:endParaRPr>
          </a:p>
          <a:p>
            <a:r>
              <a:rPr lang="en-US" sz="1100">
                <a:ea typeface="+mn-lt"/>
                <a:cs typeface="+mn-lt"/>
              </a:rPr>
              <a:t>Partner with housing agencies to leverage access to mainstream housing programs;</a:t>
            </a:r>
            <a:endParaRPr lang="en-US" sz="3000">
              <a:cs typeface="Calibri"/>
            </a:endParaRPr>
          </a:p>
          <a:p>
            <a:r>
              <a:rPr lang="en-US" sz="1100">
                <a:ea typeface="+mn-lt"/>
                <a:cs typeface="+mn-lt"/>
              </a:rPr>
              <a:t>Partner with health agencies to coordinate health and supportive services, including to prevent and respond to future infectious disease outbreaks;</a:t>
            </a:r>
            <a:endParaRPr lang="en-US" sz="3000">
              <a:cs typeface="Calibri"/>
            </a:endParaRPr>
          </a:p>
          <a:p>
            <a:r>
              <a:rPr lang="en-US" sz="1100">
                <a:ea typeface="+mn-lt"/>
                <a:cs typeface="+mn-lt"/>
              </a:rPr>
              <a:t>Advance racial equity and addressing racial disparities in homelessness;</a:t>
            </a:r>
            <a:endParaRPr lang="en-US" sz="3000">
              <a:cs typeface="Calibri"/>
            </a:endParaRPr>
          </a:p>
          <a:p>
            <a:r>
              <a:rPr lang="en-US" sz="1100">
                <a:ea typeface="+mn-lt"/>
                <a:cs typeface="+mn-lt"/>
              </a:rPr>
              <a:t>Engage people with lived experience of homelessness in decision-making; and</a:t>
            </a:r>
            <a:endParaRPr lang="en-US" sz="3000">
              <a:cs typeface="Calibri"/>
            </a:endParaRPr>
          </a:p>
          <a:p>
            <a:r>
              <a:rPr lang="en-US" sz="1100">
                <a:ea typeface="+mn-lt"/>
                <a:cs typeface="+mn-lt"/>
              </a:rPr>
              <a:t>Support local engagement to increase the supply of affordable housing.</a:t>
            </a:r>
            <a:endParaRPr lang="en-US" sz="3000">
              <a:ea typeface="+mn-lt"/>
              <a:cs typeface="+mn-lt"/>
            </a:endParaRPr>
          </a:p>
          <a:p>
            <a:pPr marL="0" indent="0">
              <a:buNone/>
            </a:pPr>
            <a:endParaRPr lang="en-US" sz="1100">
              <a:ea typeface="+mn-lt"/>
              <a:cs typeface="+mn-lt"/>
            </a:endParaRPr>
          </a:p>
          <a:p>
            <a:pPr marL="0" indent="0">
              <a:buNone/>
            </a:pPr>
            <a:r>
              <a:rPr lang="en-US" sz="1100">
                <a:ea typeface="+mn-lt"/>
                <a:cs typeface="+mn-lt"/>
              </a:rPr>
              <a:t>https://www.hud.gov/press/press_releases_media_advisories/HUD_No_22_140</a:t>
            </a:r>
            <a:endParaRPr lang="en-US" sz="3000">
              <a:ea typeface="+mn-lt"/>
              <a:cs typeface="+mn-lt"/>
            </a:endParaRPr>
          </a:p>
          <a:p>
            <a:pPr lvl="1"/>
            <a:endParaRPr lang="en-US" sz="1100">
              <a:ea typeface="+mn-lt"/>
              <a:cs typeface="+mn-lt"/>
            </a:endParaRPr>
          </a:p>
        </p:txBody>
      </p:sp>
    </p:spTree>
    <p:extLst>
      <p:ext uri="{BB962C8B-B14F-4D97-AF65-F5344CB8AC3E}">
        <p14:creationId xmlns:p14="http://schemas.microsoft.com/office/powerpoint/2010/main" val="1886061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B53B0A-3893-99EF-533F-342B6BD4CF43}"/>
              </a:ext>
            </a:extLst>
          </p:cNvPr>
          <p:cNvSpPr>
            <a:spLocks noGrp="1"/>
          </p:cNvSpPr>
          <p:nvPr>
            <p:ph type="title"/>
          </p:nvPr>
        </p:nvSpPr>
        <p:spPr>
          <a:xfrm>
            <a:off x="1285240" y="699674"/>
            <a:ext cx="9037341" cy="1969410"/>
          </a:xfrm>
        </p:spPr>
        <p:txBody>
          <a:bodyPr vert="horz" lIns="91440" tIns="45720" rIns="91440" bIns="45720" rtlCol="0" anchor="ctr">
            <a:noAutofit/>
          </a:bodyPr>
          <a:lstStyle/>
          <a:p>
            <a:r>
              <a:rPr lang="en-US">
                <a:latin typeface="Calibri Light"/>
                <a:cs typeface="Calibri Light"/>
              </a:rPr>
              <a:t>What is HUD Looking For? (The CoC's Strategic Plan—Unsheltered/Rural)</a:t>
            </a:r>
            <a:endParaRPr lang="en-US">
              <a:cs typeface="Calibri Light"/>
            </a:endParaRPr>
          </a:p>
        </p:txBody>
      </p:sp>
      <p:sp>
        <p:nvSpPr>
          <p:cNvPr id="3" name="Content Placeholder 2">
            <a:extLst>
              <a:ext uri="{FF2B5EF4-FFF2-40B4-BE49-F238E27FC236}">
                <a16:creationId xmlns:a16="http://schemas.microsoft.com/office/drawing/2014/main" id="{135AB155-351F-6D99-D392-8EFCA8C20BE3}"/>
              </a:ext>
            </a:extLst>
          </p:cNvPr>
          <p:cNvSpPr>
            <a:spLocks noGrp="1"/>
          </p:cNvSpPr>
          <p:nvPr>
            <p:ph idx="1"/>
          </p:nvPr>
        </p:nvSpPr>
        <p:spPr>
          <a:xfrm>
            <a:off x="874162" y="2423130"/>
            <a:ext cx="9851742" cy="3346734"/>
          </a:xfrm>
        </p:spPr>
        <p:txBody>
          <a:bodyPr vert="horz" lIns="91440" tIns="45720" rIns="91440" bIns="45720" rtlCol="0" anchor="t">
            <a:normAutofit/>
          </a:bodyPr>
          <a:lstStyle/>
          <a:p>
            <a:pPr lvl="1"/>
            <a:r>
              <a:rPr lang="en-US" sz="1400">
                <a:ea typeface="+mn-lt"/>
                <a:cs typeface="+mn-lt"/>
              </a:rPr>
              <a:t>Leveraging Housing </a:t>
            </a:r>
          </a:p>
          <a:p>
            <a:pPr lvl="1"/>
            <a:r>
              <a:rPr lang="en-US" sz="1400">
                <a:ea typeface="+mn-lt"/>
                <a:cs typeface="+mn-lt"/>
              </a:rPr>
              <a:t>Development of new units and creation of housing opportunities </a:t>
            </a:r>
          </a:p>
          <a:p>
            <a:pPr lvl="1"/>
            <a:r>
              <a:rPr lang="en-US" sz="1400">
                <a:ea typeface="+mn-lt"/>
                <a:cs typeface="+mn-lt"/>
              </a:rPr>
              <a:t>Landlord Recruitment</a:t>
            </a:r>
          </a:p>
          <a:p>
            <a:pPr lvl="1"/>
            <a:r>
              <a:rPr lang="en-US" sz="1400">
                <a:ea typeface="+mn-lt"/>
                <a:cs typeface="+mn-lt"/>
              </a:rPr>
              <a:t>Leveraging Healthcare Resources </a:t>
            </a:r>
            <a:endParaRPr lang="en-US" sz="1400">
              <a:cs typeface="Calibri"/>
            </a:endParaRPr>
          </a:p>
          <a:p>
            <a:pPr lvl="1"/>
            <a:r>
              <a:rPr lang="en-US" sz="1400">
                <a:ea typeface="+mn-lt"/>
                <a:cs typeface="+mn-lt"/>
              </a:rPr>
              <a:t>Current Strategy to Identify, Shelter, and House Individuals and Families Experiencing Unsheltered Homelessness</a:t>
            </a:r>
          </a:p>
          <a:p>
            <a:pPr lvl="1"/>
            <a:r>
              <a:rPr lang="en-US" sz="1400">
                <a:ea typeface="+mn-lt"/>
                <a:cs typeface="+mn-lt"/>
              </a:rPr>
              <a:t>Current street outreach strategy</a:t>
            </a:r>
            <a:endParaRPr lang="en-US" sz="3200">
              <a:ea typeface="+mn-lt"/>
              <a:cs typeface="+mn-lt"/>
            </a:endParaRPr>
          </a:p>
          <a:p>
            <a:pPr lvl="1"/>
            <a:r>
              <a:rPr lang="en-US" sz="1400">
                <a:ea typeface="+mn-lt"/>
                <a:cs typeface="+mn-lt"/>
              </a:rPr>
              <a:t>Current strategy to provide immediate access to low-barrier permanent housing </a:t>
            </a:r>
            <a:endParaRPr lang="en-US" sz="3200">
              <a:cs typeface="Calibri"/>
            </a:endParaRPr>
          </a:p>
          <a:p>
            <a:pPr lvl="1"/>
            <a:r>
              <a:rPr lang="en-US" sz="1400">
                <a:ea typeface="+mn-lt"/>
                <a:cs typeface="+mn-lt"/>
              </a:rPr>
              <a:t>Identify and Prioritize Households Experiencing or with Histories of Unsheltered Homelessness.</a:t>
            </a:r>
          </a:p>
          <a:p>
            <a:pPr lvl="1"/>
            <a:r>
              <a:rPr lang="en-US" sz="1400">
                <a:ea typeface="+mn-lt"/>
                <a:cs typeface="+mn-lt"/>
              </a:rPr>
              <a:t>Involving Individuals with Lived Experience of Homelessness in Decision Making</a:t>
            </a:r>
            <a:endParaRPr lang="en-US" sz="3200">
              <a:ea typeface="+mn-lt"/>
              <a:cs typeface="+mn-lt"/>
            </a:endParaRPr>
          </a:p>
          <a:p>
            <a:pPr lvl="1"/>
            <a:r>
              <a:rPr lang="en-US" sz="1400">
                <a:ea typeface="+mn-lt"/>
                <a:cs typeface="+mn-lt"/>
              </a:rPr>
              <a:t>Promoting Racial Equity in Homelessness Response</a:t>
            </a:r>
          </a:p>
          <a:p>
            <a:pPr lvl="1"/>
            <a:r>
              <a:rPr lang="en-US" sz="1400">
                <a:ea typeface="+mn-lt"/>
                <a:cs typeface="+mn-lt"/>
              </a:rPr>
              <a:t>Improving Assistance to LGBTQIAA2S+ (Lesbian, Gay, Bisexual, Transgender, Queer/Questioning, Intersex, Asexual, Androgynous, 2-Spirit, and other Individuals on the spectrums of sexuality and gender)</a:t>
            </a:r>
          </a:p>
          <a:p>
            <a:pPr lvl="1"/>
            <a:r>
              <a:rPr lang="en-US" sz="1400">
                <a:ea typeface="+mn-lt"/>
                <a:cs typeface="+mn-lt"/>
              </a:rPr>
              <a:t>Supporting Underserved Communities and Supporting Equitable Community Development</a:t>
            </a:r>
          </a:p>
        </p:txBody>
      </p:sp>
    </p:spTree>
    <p:extLst>
      <p:ext uri="{BB962C8B-B14F-4D97-AF65-F5344CB8AC3E}">
        <p14:creationId xmlns:p14="http://schemas.microsoft.com/office/powerpoint/2010/main" val="294021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4">
            <a:extLst>
              <a:ext uri="{FF2B5EF4-FFF2-40B4-BE49-F238E27FC236}">
                <a16:creationId xmlns:a16="http://schemas.microsoft.com/office/drawing/2014/main" id="{2A9B2B3A-BDC0-0954-102A-7DEE0CBE41DD}"/>
              </a:ext>
            </a:extLst>
          </p:cNvPr>
          <p:cNvGraphicFramePr>
            <a:graphicFrameLocks noGrp="1"/>
          </p:cNvGraphicFramePr>
          <p:nvPr>
            <p:ph idx="1"/>
            <p:extLst>
              <p:ext uri="{D42A27DB-BD31-4B8C-83A1-F6EECF244321}">
                <p14:modId xmlns:p14="http://schemas.microsoft.com/office/powerpoint/2010/main" val="1693633514"/>
              </p:ext>
            </p:extLst>
          </p:nvPr>
        </p:nvGraphicFramePr>
        <p:xfrm>
          <a:off x="152400" y="1254125"/>
          <a:ext cx="118872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20411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565911FD564E24E8AB5739D3012C448" ma:contentTypeVersion="6" ma:contentTypeDescription="Create a new document." ma:contentTypeScope="" ma:versionID="9cc0b30b8651419084446b66c45465d8">
  <xsd:schema xmlns:xsd="http://www.w3.org/2001/XMLSchema" xmlns:xs="http://www.w3.org/2001/XMLSchema" xmlns:p="http://schemas.microsoft.com/office/2006/metadata/properties" xmlns:ns2="b96537ec-d23e-455c-90f0-8841431c527d" xmlns:ns3="37d1209a-9138-456e-a88b-6575a0c9da44" targetNamespace="http://schemas.microsoft.com/office/2006/metadata/properties" ma:root="true" ma:fieldsID="611b40c4a05f1b6ae47c048cf5e79a1e" ns2:_="" ns3:_="">
    <xsd:import namespace="b96537ec-d23e-455c-90f0-8841431c527d"/>
    <xsd:import namespace="37d1209a-9138-456e-a88b-6575a0c9da4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6537ec-d23e-455c-90f0-8841431c52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7d1209a-9138-456e-a88b-6575a0c9da4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2453049-8540-402C-8685-AF5167503520}">
  <ds:schemaRefs>
    <ds:schemaRef ds:uri="http://schemas.microsoft.com/sharepoint/v3/contenttype/forms"/>
  </ds:schemaRefs>
</ds:datastoreItem>
</file>

<file path=customXml/itemProps2.xml><?xml version="1.0" encoding="utf-8"?>
<ds:datastoreItem xmlns:ds="http://schemas.openxmlformats.org/officeDocument/2006/customXml" ds:itemID="{891F373D-82B2-40DC-AD4B-D9532A35DAFC}">
  <ds:schemaRefs>
    <ds:schemaRef ds:uri="37d1209a-9138-456e-a88b-6575a0c9da44"/>
    <ds:schemaRef ds:uri="b96537ec-d23e-455c-90f0-8841431c527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915E1C0-4AAE-45D0-95EC-782B6D162CC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31</Slides>
  <Notes>0</Notes>
  <HiddenSlides>0</HiddenSlide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PowerPoint Presentation</vt:lpstr>
      <vt:lpstr>Overview</vt:lpstr>
      <vt:lpstr>PowerPoint Presentation</vt:lpstr>
      <vt:lpstr>Overview of HUD Funding</vt:lpstr>
      <vt:lpstr>HUD Strategies to Consider for BoS CoC as a whole and the 10 Regional Coalitions/CoC's </vt:lpstr>
      <vt:lpstr>What is HUD looking for?</vt:lpstr>
      <vt:lpstr>What is HUD Looking For? (The CoC's Strategic Plan)</vt:lpstr>
      <vt:lpstr>What is HUD Looking For? (The CoC's Strategic Plan—Unsheltered/Rural)</vt:lpstr>
      <vt:lpstr>PowerPoint Presentation</vt:lpstr>
      <vt:lpstr>Special Supplemental NOFOs: Project Requirements for Both</vt:lpstr>
      <vt:lpstr>Process and Scoring for both Special NOFOs</vt:lpstr>
      <vt:lpstr>Process and Scoring for both Special NOFOs (cont.)</vt:lpstr>
      <vt:lpstr>Who can apply for the Special Supplemental NOFO Funds? </vt:lpstr>
      <vt:lpstr>Supplemental NOFO: Unsheltered Specifically</vt:lpstr>
      <vt:lpstr>Rural Set Aside</vt:lpstr>
      <vt:lpstr>Rural Set Aside: New Fund Opportunities—The Details</vt:lpstr>
      <vt:lpstr>Rural Set Aside: New Fund Opportunities—The Details Cont.</vt:lpstr>
      <vt:lpstr>Rural Set Aside: Who can apply?</vt:lpstr>
      <vt:lpstr>How do I apply for the Special Supplemental NOFO Funds?</vt:lpstr>
      <vt:lpstr>The Annual Fiscal Year (FY) 2022 Continuum of Care Competition "Regular CoC NOFO"</vt:lpstr>
      <vt:lpstr>The Annual Fiscal Year (FY) 2022 Continuum of Care Competition "Regular CoC NOFO"</vt:lpstr>
      <vt:lpstr>The Annual Fiscal Year (FY) 2022 Continuum of Care Competition "Regular CoC NOFO"</vt:lpstr>
      <vt:lpstr>The Annual Fiscal Year (FY) 2022 Continuum of Care Competition </vt:lpstr>
      <vt:lpstr>Project Ranking: What is it? What is new this year?</vt:lpstr>
      <vt:lpstr>Timelines</vt:lpstr>
      <vt:lpstr>Which one should I apply for?</vt:lpstr>
      <vt:lpstr>What's next?</vt:lpstr>
      <vt:lpstr>Resource Links: Unsheltered &amp; Rural Set Aside NOFOs</vt:lpstr>
      <vt:lpstr>Resource Links: HUD Annual CoC NOFO</vt:lpstr>
      <vt:lpstr>Questions?</vt:lpstr>
      <vt:lpstr>Q&amp;A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2</cp:revision>
  <dcterms:created xsi:type="dcterms:W3CDTF">2022-08-09T19:08:58Z</dcterms:created>
  <dcterms:modified xsi:type="dcterms:W3CDTF">2022-08-13T21:08:48Z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0x010100A565911FD564E24E8AB5739D3012C448</vt:lpwstr>
  </property>
</Properties>
</file>