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1141" r:id="rId2"/>
    <p:sldId id="1153" r:id="rId3"/>
    <p:sldId id="1157" r:id="rId4"/>
    <p:sldId id="757" r:id="rId5"/>
    <p:sldId id="1158" r:id="rId6"/>
    <p:sldId id="1159" r:id="rId7"/>
    <p:sldId id="1160" r:id="rId8"/>
    <p:sldId id="782" r:id="rId9"/>
    <p:sldId id="784" r:id="rId10"/>
    <p:sldId id="1161" r:id="rId11"/>
    <p:sldId id="1162" r:id="rId12"/>
    <p:sldId id="1142" r:id="rId13"/>
    <p:sldId id="1163" r:id="rId14"/>
    <p:sldId id="1147" r:id="rId15"/>
    <p:sldId id="1164" r:id="rId16"/>
    <p:sldId id="1143" r:id="rId17"/>
    <p:sldId id="1165" r:id="rId18"/>
    <p:sldId id="1145" r:id="rId19"/>
    <p:sldId id="1144" r:id="rId20"/>
    <p:sldId id="1154" r:id="rId21"/>
    <p:sldId id="1166" r:id="rId22"/>
    <p:sldId id="1167" r:id="rId23"/>
    <p:sldId id="1168" r:id="rId24"/>
    <p:sldId id="1169" r:id="rId25"/>
    <p:sldId id="1170" r:id="rId26"/>
    <p:sldId id="1171" r:id="rId27"/>
    <p:sldId id="117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777B"/>
    <a:srgbClr val="008586"/>
    <a:srgbClr val="FFD27C"/>
    <a:srgbClr val="8A25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44" autoAdjust="0"/>
    <p:restoredTop sz="93792" autoAdjust="0"/>
  </p:normalViewPr>
  <p:slideViewPr>
    <p:cSldViewPr snapToGrid="0">
      <p:cViewPr varScale="1">
        <p:scale>
          <a:sx n="86" d="100"/>
          <a:sy n="86" d="100"/>
        </p:scale>
        <p:origin x="40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3312B-BD53-4EE2-9EAC-BA1BFD2CAB6A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9FBD2-0754-4A89-BE1F-F65C61897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512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99FBD2-0754-4A89-BE1F-F65C618970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775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99FBD2-0754-4A89-BE1F-F65C618970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870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99FBD2-0754-4A89-BE1F-F65C618970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6907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99FBD2-0754-4A89-BE1F-F65C618970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45094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99FBD2-0754-4A89-BE1F-F65C618970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3849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99FBD2-0754-4A89-BE1F-F65C618970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1744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99FBD2-0754-4A89-BE1F-F65C618970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96657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99FBD2-0754-4A89-BE1F-F65C618970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9802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99FBD2-0754-4A89-BE1F-F65C618970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723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99FBD2-0754-4A89-BE1F-F65C618970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0424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99FBD2-0754-4A89-BE1F-F65C618970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465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99FBD2-0754-4A89-BE1F-F65C618970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157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99FBD2-0754-4A89-BE1F-F65C618970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605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99FBD2-0754-4A89-BE1F-F65C618970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51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99FBD2-0754-4A89-BE1F-F65C618970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116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99FBD2-0754-4A89-BE1F-F65C618970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3205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99FBD2-0754-4A89-BE1F-F65C618970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92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4C0B1-31BF-44F8-9900-CDBF4E96E8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13B280-C638-4DD6-ACFF-A15ED19875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94DA3-841B-4735-918D-7DFB8EFBA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CEAB1-4073-4DCA-A8C3-565F1BD04C60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5DE84-9E36-4B8F-86D3-99786EC59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F18A0-6158-455F-99AC-8559AC5C5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277E-8C15-4512-8D8D-40DFFFDD1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58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5AD73-C7E6-43B6-81D2-1C3AE13A1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EFA652-0903-48EB-9383-7A21EA609A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7B1AB-EC50-44CF-8BFD-3E624166E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CEAB1-4073-4DCA-A8C3-565F1BD04C60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706B0-30FF-42C0-AA42-8AE7B0D0F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BAF2A-9B9C-4207-95D7-D98BE6E7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277E-8C15-4512-8D8D-40DFFFDD1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595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E58333-0F59-4CC8-B910-8C0C8BDC45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38D4CE-2103-464D-B116-750217D181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8FA2F-D54F-4A73-9F4E-B90B80279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CEAB1-4073-4DCA-A8C3-565F1BD04C60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AD036-4058-4794-8155-D3C54FF37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44C05-C090-4653-BF76-ABF74F68D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277E-8C15-4512-8D8D-40DFFFDD1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16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">
  <p:cSld name="7_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2"/>
          <p:cNvSpPr txBox="1">
            <a:spLocks noGrp="1"/>
          </p:cNvSpPr>
          <p:nvPr>
            <p:ph type="title"/>
          </p:nvPr>
        </p:nvSpPr>
        <p:spPr>
          <a:xfrm>
            <a:off x="589052" y="671246"/>
            <a:ext cx="11000197" cy="616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4D83"/>
              </a:buClr>
              <a:buSzPts val="2133"/>
              <a:buFont typeface="Open Sans"/>
              <a:buNone/>
              <a:defRPr sz="2133" b="1">
                <a:solidFill>
                  <a:srgbClr val="0A4D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2"/>
          <p:cNvSpPr txBox="1">
            <a:spLocks noGrp="1"/>
          </p:cNvSpPr>
          <p:nvPr>
            <p:ph type="body" idx="1"/>
          </p:nvPr>
        </p:nvSpPr>
        <p:spPr>
          <a:xfrm>
            <a:off x="575734" y="2178121"/>
            <a:ext cx="11027833" cy="132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None/>
              <a:defRPr sz="2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02"/>
          <p:cNvSpPr txBox="1">
            <a:spLocks noGrp="1"/>
          </p:cNvSpPr>
          <p:nvPr>
            <p:ph type="body" idx="2"/>
          </p:nvPr>
        </p:nvSpPr>
        <p:spPr>
          <a:xfrm>
            <a:off x="588434" y="1384301"/>
            <a:ext cx="11000317" cy="6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  <a:defRPr sz="40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02"/>
          <p:cNvSpPr/>
          <p:nvPr/>
        </p:nvSpPr>
        <p:spPr>
          <a:xfrm>
            <a:off x="10393853" y="6476147"/>
            <a:ext cx="151188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planning.org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102"/>
          <p:cNvSpPr txBox="1">
            <a:spLocks noGrp="1"/>
          </p:cNvSpPr>
          <p:nvPr>
            <p:ph type="body" idx="3"/>
          </p:nvPr>
        </p:nvSpPr>
        <p:spPr>
          <a:xfrm>
            <a:off x="575734" y="3587707"/>
            <a:ext cx="11027833" cy="375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Open Sans"/>
              <a:buNone/>
              <a:defRPr sz="2667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02"/>
          <p:cNvSpPr txBox="1">
            <a:spLocks noGrp="1"/>
          </p:cNvSpPr>
          <p:nvPr>
            <p:ph type="body" idx="4"/>
          </p:nvPr>
        </p:nvSpPr>
        <p:spPr>
          <a:xfrm>
            <a:off x="575734" y="4072824"/>
            <a:ext cx="11027833" cy="1300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None/>
              <a:defRPr sz="24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02"/>
          <p:cNvSpPr txBox="1">
            <a:spLocks noGrp="1"/>
          </p:cNvSpPr>
          <p:nvPr>
            <p:ph type="ftr" idx="11"/>
          </p:nvPr>
        </p:nvSpPr>
        <p:spPr>
          <a:xfrm>
            <a:off x="198267" y="6428429"/>
            <a:ext cx="1164671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3376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Custom">
  <p:cSld name="26_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99"/>
          <p:cNvSpPr txBox="1">
            <a:spLocks noGrp="1"/>
          </p:cNvSpPr>
          <p:nvPr>
            <p:ph type="title"/>
          </p:nvPr>
        </p:nvSpPr>
        <p:spPr>
          <a:xfrm>
            <a:off x="589052" y="2974777"/>
            <a:ext cx="11000197" cy="101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"/>
              <a:buNone/>
              <a:defRPr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4293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70A54-11EA-4476-A237-B795A3CFD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A27DC-9353-4154-99FF-D9EA5FDF5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E1593-F6CA-4C6C-B904-B577066EC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CEAB1-4073-4DCA-A8C3-565F1BD04C60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D07B1-F92D-4E24-9544-7CDFBBFE1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DFA28-1911-4E02-8149-C86B4E953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277E-8C15-4512-8D8D-40DFFFDD1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06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F4B44-24D0-4CC7-A4B6-8B54EFB7D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31F024-944A-477B-A342-43478B4AF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35452-7464-4B94-A50C-7BDE46059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CEAB1-4073-4DCA-A8C3-565F1BD04C60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57B0A-861F-4EC5-BC94-F3294A064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E633E-89B7-4681-927E-11D91A056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277E-8C15-4512-8D8D-40DFFFDD1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390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9E18B-AE1E-49D0-A2B1-0E225618B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DFC1C-86D3-40D4-A5FA-4E6DB5E208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5B10E7-64D2-4BE4-9A08-87BEA8397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B2293C-617D-4D2C-9FB0-819DE4B1F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CEAB1-4073-4DCA-A8C3-565F1BD04C60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941CF2-BB11-4794-AF0F-909556E9E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133ACF-ABB5-4E7C-890A-948CE85F3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277E-8C15-4512-8D8D-40DFFFDD1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70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380BE-783C-434A-8803-5003FE197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4EC828-4AE3-4F54-90DC-EDFAA6103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DB313F-C7E0-4ED4-9DD0-7AA143719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49F670-D25E-4192-8371-25383DD683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0B67EE-2F4E-40E4-A6BD-5723D9A76D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50E349-9445-4ED2-B775-8A3A3E3BA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CEAB1-4073-4DCA-A8C3-565F1BD04C60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E39870-C059-4525-A4EC-4E9502F64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88F72E-5DC6-4651-BF5C-0BDC2B357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277E-8C15-4512-8D8D-40DFFFDD1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17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6D603-88D2-417A-BCE1-B46E0A453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8A6B9F-1B38-4173-A47C-97B394D90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CEAB1-4073-4DCA-A8C3-565F1BD04C60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05C0BF-857E-4C2A-A829-2CE6F3818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943150-63C1-47DE-AFF1-84EDD0F74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277E-8C15-4512-8D8D-40DFFFDD1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35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DFA3F7-242E-4563-B690-586406C3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CEAB1-4073-4DCA-A8C3-565F1BD04C60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5AB68F-EA09-4787-9846-77CC42344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53887B-C8B3-4DF7-A171-7AD55E671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277E-8C15-4512-8D8D-40DFFFDD1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89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CA35E-68C5-4A41-BC97-56A43CAFD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78855-E3A3-42DC-8E0C-F6F4A166C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0C353A-3B8A-4395-95AC-C3E0BAFC23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7CA016-1852-403F-8206-200D02AF8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CEAB1-4073-4DCA-A8C3-565F1BD04C60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C7358C-C6C2-4E29-9889-20D8B1996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4A2087-F4D0-4D1F-95B3-847EF0543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277E-8C15-4512-8D8D-40DFFFDD1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20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8451F-865B-4213-8347-CEDF56607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CF98BF-641F-409C-9504-FA595105AA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784194-4BC1-47C6-88AE-7603C5AFE5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FE2D64-D8B9-4098-B128-08DF24A6E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CEAB1-4073-4DCA-A8C3-565F1BD04C60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CFA016-1C21-48FA-B8C3-7BF42489C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3754A-EB8B-4788-BB6E-C4AB40F54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277E-8C15-4512-8D8D-40DFFFDD1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57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13C09B-99EC-45E7-9D1B-92970BEDA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3B702-FA57-443B-A624-27108FFDE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2827D-E324-4A1D-8FDC-59A55A533F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CEAB1-4073-4DCA-A8C3-565F1BD04C60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59A01-F474-459E-AD43-BAED6FBECF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5947D-10F5-419C-9568-4E105F8430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3277E-8C15-4512-8D8D-40DFFFDD1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98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81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leg.colorado.gov/sites/default/files/images/affordable_housing_report_final.pdf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leg.colorado.gov/bills/sb22-146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leg.colorado.gov/bills/hb22-1282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leg.colorado.gov/bills/hb22-1051" TargetMode="External"/><Relationship Id="rId11" Type="http://schemas.openxmlformats.org/officeDocument/2006/relationships/hyperlink" Target="https://leg.colorado.gov/bills/sb22-232" TargetMode="External"/><Relationship Id="rId5" Type="http://schemas.openxmlformats.org/officeDocument/2006/relationships/hyperlink" Target="https://leg.colorado.gov/bills/sb22-159" TargetMode="External"/><Relationship Id="rId10" Type="http://schemas.openxmlformats.org/officeDocument/2006/relationships/hyperlink" Target="https://leg.colorado.gov/bills/hb22-1117" TargetMode="External"/><Relationship Id="rId4" Type="http://schemas.openxmlformats.org/officeDocument/2006/relationships/hyperlink" Target="https://leg.colorado.gov/bills/hb22-1304" TargetMode="External"/><Relationship Id="rId9" Type="http://schemas.openxmlformats.org/officeDocument/2006/relationships/hyperlink" Target="https://leg.colorado.gov/bills/sb22-160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leg.colorado.gov/bills/hb22-1083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leg.colorado.gov/bills/sb22-211" TargetMode="External"/><Relationship Id="rId5" Type="http://schemas.openxmlformats.org/officeDocument/2006/relationships/hyperlink" Target="https://leg.colorado.gov/bills/hb22-1378" TargetMode="External"/><Relationship Id="rId4" Type="http://schemas.openxmlformats.org/officeDocument/2006/relationships/hyperlink" Target="https://leg.colorado.gov/bills/hb22-1377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leg.colorado.gov/bills/hb22-1082" TargetMode="External"/><Relationship Id="rId4" Type="http://schemas.openxmlformats.org/officeDocument/2006/relationships/hyperlink" Target="https://leg.colorado.gov/bills/hb22-1102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g.colorado.gov/bills/hb21-1329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7AFA23D2-8BFD-43AE-888D-ED4233509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4" name="Google Shape;74;p3"/>
          <p:cNvSpPr txBox="1">
            <a:spLocks noGrp="1"/>
          </p:cNvSpPr>
          <p:nvPr>
            <p:ph type="title"/>
          </p:nvPr>
        </p:nvSpPr>
        <p:spPr>
          <a:xfrm>
            <a:off x="6368903" y="400050"/>
            <a:ext cx="5548423" cy="63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"/>
              <a:buNone/>
            </a:pPr>
            <a:b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</a:br>
            <a:b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</a:b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Cathy Alderman</a:t>
            </a:r>
            <a:br>
              <a:rPr lang="en-US" sz="3200" dirty="0">
                <a:latin typeface="Franklin Gothic Book" panose="020B0503020102020204" pitchFamily="34" charset="0"/>
              </a:rPr>
            </a:br>
            <a:r>
              <a:rPr lang="en-US" sz="2400" b="0" dirty="0">
                <a:latin typeface="Franklin Gothic Book" panose="020B0503020102020204" pitchFamily="34" charset="0"/>
              </a:rPr>
              <a:t>Chief Communications and </a:t>
            </a:r>
            <a:br>
              <a:rPr lang="en-US" sz="2400" b="0" dirty="0">
                <a:latin typeface="Franklin Gothic Book" panose="020B0503020102020204" pitchFamily="34" charset="0"/>
              </a:rPr>
            </a:br>
            <a:r>
              <a:rPr lang="en-US" sz="2400" b="0" dirty="0">
                <a:latin typeface="Franklin Gothic Book" panose="020B0503020102020204" pitchFamily="34" charset="0"/>
              </a:rPr>
              <a:t>Public Policy Officer</a:t>
            </a:r>
            <a:br>
              <a:rPr lang="en-US" sz="3200" b="0" dirty="0">
                <a:latin typeface="Franklin Gothic Book" panose="020B0503020102020204" pitchFamily="34" charset="0"/>
              </a:rPr>
            </a:br>
            <a:br>
              <a:rPr lang="en-US" sz="3200" b="0" dirty="0">
                <a:latin typeface="Franklin Gothic Book" panose="020B0503020102020204" pitchFamily="34" charset="0"/>
              </a:rPr>
            </a:br>
            <a:r>
              <a:rPr lang="en-US" sz="3200" b="0" dirty="0">
                <a:latin typeface="Franklin Gothic Book" panose="020B0503020102020204" pitchFamily="34" charset="0"/>
              </a:rPr>
              <a:t>Colorado Coalition </a:t>
            </a:r>
            <a:br>
              <a:rPr lang="en-US" sz="3200" b="0" dirty="0">
                <a:latin typeface="Franklin Gothic Book" panose="020B0503020102020204" pitchFamily="34" charset="0"/>
              </a:rPr>
            </a:br>
            <a:r>
              <a:rPr lang="en-US" sz="3200" b="0" dirty="0">
                <a:latin typeface="Franklin Gothic Book" panose="020B0503020102020204" pitchFamily="34" charset="0"/>
              </a:rPr>
              <a:t>for the Homeless</a:t>
            </a:r>
            <a:br>
              <a:rPr lang="en-US" sz="3200" b="0" dirty="0">
                <a:latin typeface="Franklin Gothic Book" panose="020B0503020102020204" pitchFamily="34" charset="0"/>
              </a:rPr>
            </a:br>
            <a:br>
              <a:rPr lang="en-US" sz="3200" b="0" dirty="0">
                <a:latin typeface="Franklin Gothic Book" panose="020B0503020102020204" pitchFamily="34" charset="0"/>
              </a:rPr>
            </a:br>
            <a:r>
              <a:rPr lang="en-US" sz="2700" b="0" dirty="0">
                <a:latin typeface="Franklin Gothic Book" panose="020B0503020102020204" pitchFamily="34" charset="0"/>
              </a:rPr>
              <a:t>calderman@coloradocoalition.org</a:t>
            </a:r>
            <a:endParaRPr lang="en-US" sz="3200" b="0" dirty="0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AC381-F70B-46BC-88E9-83034772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064" y="83129"/>
            <a:ext cx="11833125" cy="77800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85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Policy Recommendations – Consensus Items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D181C9-946C-87E1-C0AD-08B063077EE6}"/>
              </a:ext>
            </a:extLst>
          </p:cNvPr>
          <p:cNvSpPr/>
          <p:nvPr/>
        </p:nvSpPr>
        <p:spPr>
          <a:xfrm>
            <a:off x="0" y="5929745"/>
            <a:ext cx="12192000" cy="928255"/>
          </a:xfrm>
          <a:prstGeom prst="rect">
            <a:avLst/>
          </a:prstGeom>
          <a:solidFill>
            <a:srgbClr val="008586"/>
          </a:solidFill>
          <a:ln>
            <a:solidFill>
              <a:srgbClr val="0085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F59D37-2C87-F072-8075-188992E765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450" y="6012872"/>
            <a:ext cx="1031735" cy="7620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74736F7-0423-6974-6065-2600BFFA6D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5632" y="1091953"/>
            <a:ext cx="10972800" cy="6073855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400" dirty="0"/>
              <a:t>Expand the State Tax Credit Program</a:t>
            </a:r>
          </a:p>
          <a:p>
            <a:pPr marL="514350" indent="-514350">
              <a:buAutoNum type="arabicPeriod"/>
            </a:pPr>
            <a:r>
              <a:rPr lang="en-US" sz="2400" dirty="0"/>
              <a:t>Establish a Standing or Interim Committee or Task Force on Housing and Homelessness</a:t>
            </a:r>
          </a:p>
          <a:p>
            <a:pPr marL="514350" indent="-514350">
              <a:buAutoNum type="arabicPeriod"/>
            </a:pPr>
            <a:r>
              <a:rPr lang="en-US" sz="2400" dirty="0"/>
              <a:t>Provide Funding for DOLA – Division of Housing to Update and Expand a Statewide Housing Needs Assessment</a:t>
            </a:r>
          </a:p>
          <a:p>
            <a:pPr marL="514350" indent="-514350">
              <a:buAutoNum type="arabicPeriod"/>
            </a:pPr>
            <a:r>
              <a:rPr lang="en-US" sz="2400" dirty="0"/>
              <a:t>Ensure Sustainable Funding for Supportive Services, and Integration with Affordable Housing</a:t>
            </a:r>
          </a:p>
          <a:p>
            <a:pPr marL="514350" indent="-514350">
              <a:buAutoNum type="arabicPeriod"/>
            </a:pPr>
            <a:r>
              <a:rPr lang="en-US" sz="2400" dirty="0"/>
              <a:t>Short-Term Rentals</a:t>
            </a:r>
          </a:p>
          <a:p>
            <a:pPr marL="514350" indent="-514350">
              <a:buAutoNum type="arabicPeriod"/>
            </a:pPr>
            <a:r>
              <a:rPr lang="en-US" sz="2400" dirty="0"/>
              <a:t>Statewide Homelessness Prevention and Resolution</a:t>
            </a:r>
          </a:p>
          <a:p>
            <a:pPr marL="514350" indent="-514350">
              <a:buAutoNum type="arabicPeriod"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hlinkClick r:id="rId4"/>
              </a:rPr>
              <a:t>AHTTF Final Report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7967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AC381-F70B-46BC-88E9-83034772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289" y="355107"/>
            <a:ext cx="11391900" cy="85324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85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Housing Investment Legislation 2022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D181C9-946C-87E1-C0AD-08B063077EE6}"/>
              </a:ext>
            </a:extLst>
          </p:cNvPr>
          <p:cNvSpPr/>
          <p:nvPr/>
        </p:nvSpPr>
        <p:spPr>
          <a:xfrm>
            <a:off x="0" y="5929745"/>
            <a:ext cx="12192000" cy="928255"/>
          </a:xfrm>
          <a:prstGeom prst="rect">
            <a:avLst/>
          </a:prstGeom>
          <a:solidFill>
            <a:srgbClr val="008586"/>
          </a:solidFill>
          <a:ln>
            <a:solidFill>
              <a:srgbClr val="0085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F59D37-2C87-F072-8075-188992E765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450" y="6012872"/>
            <a:ext cx="1031735" cy="762000"/>
          </a:xfrm>
          <a:prstGeom prst="rect">
            <a:avLst/>
          </a:prstGeom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76AF31BF-5ED3-BD12-FB9E-8C1D7C517945}"/>
              </a:ext>
            </a:extLst>
          </p:cNvPr>
          <p:cNvSpPr txBox="1"/>
          <p:nvPr/>
        </p:nvSpPr>
        <p:spPr>
          <a:xfrm>
            <a:off x="871232" y="1589352"/>
            <a:ext cx="11904955" cy="48045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200" spc="58" dirty="0">
                <a:hlinkClick r:id="rId4"/>
              </a:rPr>
              <a:t>HB22-1304</a:t>
            </a:r>
            <a:r>
              <a:rPr lang="en-US" sz="2200" spc="58" dirty="0"/>
              <a:t>: State Grants Investments Local Affordable Housing </a:t>
            </a:r>
            <a:r>
              <a:rPr lang="en-US" sz="2000" spc="58" dirty="0"/>
              <a:t>- </a:t>
            </a:r>
            <a:r>
              <a:rPr lang="en-US" sz="1667" spc="41" dirty="0"/>
              <a:t>$178M for two grant programs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200" spc="58" dirty="0">
                <a:hlinkClick r:id="rId5"/>
              </a:rPr>
              <a:t>SB22-159: </a:t>
            </a:r>
            <a:r>
              <a:rPr lang="en-US" sz="2200" spc="58" dirty="0"/>
              <a:t>Revolving Loan Fund Invest Affordable Housing </a:t>
            </a:r>
            <a:r>
              <a:rPr lang="en-US" sz="2333" spc="58" dirty="0"/>
              <a:t>- </a:t>
            </a:r>
            <a:r>
              <a:rPr lang="en-US" sz="1667" spc="41" dirty="0"/>
              <a:t>$150M for loans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200" spc="11" dirty="0">
                <a:hlinkClick r:id="rId6"/>
              </a:rPr>
              <a:t>HB22-1051</a:t>
            </a:r>
            <a:r>
              <a:rPr lang="en-US" sz="2200" spc="11" dirty="0"/>
              <a:t>:  Modify Affordable Housing Tax Credit - </a:t>
            </a:r>
            <a:r>
              <a:rPr lang="en-US" sz="1670" spc="11" dirty="0"/>
              <a:t>Extends $10m annual credit to December 2031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200" spc="11" dirty="0">
                <a:hlinkClick r:id="rId7"/>
              </a:rPr>
              <a:t>HB22-1282</a:t>
            </a:r>
            <a:r>
              <a:rPr lang="en-US" sz="2200" spc="11" dirty="0"/>
              <a:t>: Innovative Housing Incentive Program - </a:t>
            </a:r>
            <a:r>
              <a:rPr lang="en-US" sz="1667" spc="41" dirty="0"/>
              <a:t>$40M for innovative manufacturing 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200" spc="11" dirty="0">
                <a:hlinkClick r:id="rId8"/>
              </a:rPr>
              <a:t>SB22-146</a:t>
            </a:r>
            <a:r>
              <a:rPr lang="en-US" sz="2200" spc="11" dirty="0"/>
              <a:t>: Middle Income Access Program Expansion </a:t>
            </a:r>
            <a:r>
              <a:rPr lang="en-US" sz="2333" spc="11" dirty="0"/>
              <a:t>- </a:t>
            </a:r>
            <a:r>
              <a:rPr lang="en-US" sz="1667" spc="41" dirty="0"/>
              <a:t>$25M for existing CHFA program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200" spc="58" dirty="0">
                <a:hlinkClick r:id="rId9"/>
              </a:rPr>
              <a:t>SB22-160</a:t>
            </a:r>
            <a:r>
              <a:rPr lang="en-US" sz="2200" spc="58" dirty="0"/>
              <a:t>: Loan Program Resident-Owned Communities </a:t>
            </a:r>
            <a:r>
              <a:rPr lang="en-US" sz="2333" spc="58" dirty="0"/>
              <a:t>- </a:t>
            </a:r>
            <a:r>
              <a:rPr lang="en-US" sz="1667" spc="41" dirty="0"/>
              <a:t>$35M for loans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200" spc="41" dirty="0">
                <a:hlinkClick r:id="rId10"/>
              </a:rPr>
              <a:t>HB22-1117</a:t>
            </a:r>
            <a:r>
              <a:rPr lang="en-US" sz="2200" spc="41" dirty="0"/>
              <a:t>:  Use of Local Lodging Tax Revenue </a:t>
            </a:r>
            <a:r>
              <a:rPr lang="en-US" sz="2330" spc="41" dirty="0"/>
              <a:t>– </a:t>
            </a:r>
            <a:r>
              <a:rPr lang="en-US" sz="1670" spc="41" dirty="0"/>
              <a:t>specifically for housing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200" spc="41" dirty="0">
                <a:hlinkClick r:id="rId11"/>
              </a:rPr>
              <a:t>SB22-232</a:t>
            </a:r>
            <a:r>
              <a:rPr lang="en-US" sz="2200" spc="41" dirty="0"/>
              <a:t>:  Creation of Middle-Income Housing Authority </a:t>
            </a:r>
          </a:p>
          <a:p>
            <a:pPr>
              <a:lnSpc>
                <a:spcPts val="1900"/>
              </a:lnSpc>
            </a:pPr>
            <a:endParaRPr lang="en-US" sz="1667" spc="41" dirty="0"/>
          </a:p>
          <a:p>
            <a:pPr>
              <a:lnSpc>
                <a:spcPts val="3900"/>
              </a:lnSpc>
            </a:pPr>
            <a:endParaRPr lang="en-US" sz="1667" spc="41" dirty="0"/>
          </a:p>
          <a:p>
            <a:pPr>
              <a:lnSpc>
                <a:spcPts val="3100"/>
              </a:lnSpc>
            </a:pPr>
            <a:endParaRPr lang="en-US" sz="1667" spc="41" dirty="0"/>
          </a:p>
        </p:txBody>
      </p:sp>
    </p:spTree>
    <p:extLst>
      <p:ext uri="{BB962C8B-B14F-4D97-AF65-F5344CB8AC3E}">
        <p14:creationId xmlns:p14="http://schemas.microsoft.com/office/powerpoint/2010/main" val="1065422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356ED-875C-7CD6-D41D-A328721A6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942" y="186431"/>
            <a:ext cx="11016449" cy="958788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85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HB1304 –Transformational Affordable Housing Grant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F5C35-774D-3AD7-41F2-B22A0D9AB8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6942" y="1340528"/>
            <a:ext cx="5308848" cy="5198431"/>
          </a:xfrm>
        </p:spPr>
        <p:txBody>
          <a:bodyPr>
            <a:normAutofit fontScale="32500" lnSpcReduction="20000"/>
          </a:bodyPr>
          <a:lstStyle/>
          <a:p>
            <a:r>
              <a:rPr lang="en-US" sz="6200" b="1" dirty="0"/>
              <a:t>Total allocation: </a:t>
            </a:r>
            <a:r>
              <a:rPr lang="en-US" sz="6200" dirty="0"/>
              <a:t>$138 Million </a:t>
            </a:r>
          </a:p>
          <a:p>
            <a:pPr marL="742950" lvl="1" indent="-285750"/>
            <a:r>
              <a:rPr lang="en-US" sz="4900" dirty="0"/>
              <a:t>NOTE: Until Dec. 31, 2023, half of available grant funds will only be accessible to applicants in rural or rural resort counties, and half to those in urban counties. </a:t>
            </a:r>
          </a:p>
          <a:p>
            <a:pPr marL="742950" lvl="1" indent="-285750"/>
            <a:r>
              <a:rPr lang="en-US" sz="4900" dirty="0"/>
              <a:t>Starting Jan. 1, 2024, entities can apply for remaining funds regardless of their location.</a:t>
            </a:r>
          </a:p>
          <a:p>
            <a:r>
              <a:rPr lang="en-US" sz="6200" b="1" dirty="0"/>
              <a:t>Administered by</a:t>
            </a:r>
            <a:r>
              <a:rPr lang="en-US" sz="5100" b="1" dirty="0"/>
              <a:t>: </a:t>
            </a:r>
          </a:p>
          <a:p>
            <a:pPr lvl="1"/>
            <a:r>
              <a:rPr lang="en-US" sz="4500" dirty="0"/>
              <a:t>State Division of Housing (DOH)</a:t>
            </a:r>
          </a:p>
          <a:p>
            <a:r>
              <a:rPr lang="en-US" sz="6200" b="1" dirty="0"/>
              <a:t>Who can apply: </a:t>
            </a:r>
          </a:p>
          <a:p>
            <a:pPr marL="742950" lvl="1" indent="-285750"/>
            <a:r>
              <a:rPr lang="en-US" sz="4900" dirty="0"/>
              <a:t>Nonprofit organizations doing any of the activities that grant funds can support</a:t>
            </a:r>
          </a:p>
          <a:p>
            <a:pPr marL="742950" lvl="1" indent="-285750"/>
            <a:r>
              <a:rPr lang="en-US" sz="4900" dirty="0"/>
              <a:t>Local governments</a:t>
            </a:r>
          </a:p>
          <a:p>
            <a:pPr algn="l"/>
            <a:br>
              <a:rPr lang="en-US" dirty="0"/>
            </a:br>
            <a:r>
              <a:rPr lang="en-US" sz="6200" b="1" dirty="0"/>
              <a:t>Funding deadlines: </a:t>
            </a:r>
            <a:endParaRPr lang="en-US" sz="6200" dirty="0"/>
          </a:p>
          <a:p>
            <a:pPr lvl="1"/>
            <a:r>
              <a:rPr lang="en-US" sz="4900" b="1" dirty="0"/>
              <a:t>Dec 30, 2024: </a:t>
            </a:r>
            <a:r>
              <a:rPr lang="en-US" sz="4900" dirty="0"/>
              <a:t>All grants must be contracted out by DOH</a:t>
            </a:r>
          </a:p>
          <a:p>
            <a:pPr lvl="1"/>
            <a:r>
              <a:rPr lang="en-US" sz="4900" b="1" dirty="0">
                <a:solidFill>
                  <a:schemeClr val="tx1"/>
                </a:solidFill>
              </a:rPr>
              <a:t>Dec</a:t>
            </a:r>
            <a:r>
              <a:rPr lang="en-US" sz="4900" b="1" dirty="0"/>
              <a:t>. 30, 2026: </a:t>
            </a:r>
            <a:r>
              <a:rPr lang="en-US" sz="4900" dirty="0"/>
              <a:t>Funds must be expended by grantees (not specified by legislature, but expect DOH to state this to follow U.S. Treasury guidelines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BC698-976D-676A-9F04-BCD877F57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27938" y="1340529"/>
            <a:ext cx="6164062" cy="5443830"/>
          </a:xfrm>
        </p:spPr>
        <p:txBody>
          <a:bodyPr>
            <a:normAutofit fontScale="32500" lnSpcReduction="20000"/>
          </a:bodyPr>
          <a:lstStyle/>
          <a:p>
            <a:pPr algn="l"/>
            <a:r>
              <a:rPr lang="en-US" sz="6200" b="1" i="0" dirty="0">
                <a:effectLst/>
              </a:rPr>
              <a:t>Uses include:</a:t>
            </a:r>
          </a:p>
          <a:p>
            <a:pPr lvl="1"/>
            <a:r>
              <a:rPr lang="en-US" sz="4900" b="0" i="0" dirty="0">
                <a:solidFill>
                  <a:srgbClr val="000000"/>
                </a:solidFill>
                <a:effectLst/>
              </a:rPr>
              <a:t>Infrastructure development</a:t>
            </a:r>
          </a:p>
          <a:p>
            <a:pPr lvl="1"/>
            <a:r>
              <a:rPr lang="en-US" sz="4900" b="0" i="0" dirty="0">
                <a:solidFill>
                  <a:srgbClr val="000000"/>
                </a:solidFill>
                <a:effectLst/>
              </a:rPr>
              <a:t>Gap financing for tax credit development</a:t>
            </a:r>
          </a:p>
          <a:p>
            <a:pPr lvl="1"/>
            <a:r>
              <a:rPr lang="en-US" sz="4900" b="0" i="0" dirty="0">
                <a:solidFill>
                  <a:srgbClr val="000000"/>
                </a:solidFill>
                <a:effectLst/>
              </a:rPr>
              <a:t>Construction costs for new housing development (rental and for-sale)</a:t>
            </a:r>
          </a:p>
          <a:p>
            <a:pPr lvl="1"/>
            <a:r>
              <a:rPr lang="en-US" sz="4900" dirty="0">
                <a:solidFill>
                  <a:srgbClr val="000000"/>
                </a:solidFill>
              </a:rPr>
              <a:t>R</a:t>
            </a:r>
            <a:r>
              <a:rPr lang="en-US" sz="4900" b="0" i="0" dirty="0">
                <a:solidFill>
                  <a:srgbClr val="000000"/>
                </a:solidFill>
                <a:effectLst/>
              </a:rPr>
              <a:t>ehabilitation or preservation of existing affordable housing, </a:t>
            </a:r>
          </a:p>
          <a:p>
            <a:pPr lvl="1"/>
            <a:r>
              <a:rPr lang="en-US" sz="4900" dirty="0">
                <a:solidFill>
                  <a:srgbClr val="000000"/>
                </a:solidFill>
              </a:rPr>
              <a:t>F</a:t>
            </a:r>
            <a:r>
              <a:rPr lang="en-US" sz="4900" b="0" i="0" dirty="0">
                <a:solidFill>
                  <a:srgbClr val="000000"/>
                </a:solidFill>
                <a:effectLst/>
              </a:rPr>
              <a:t>inancing energy efficiency improvements</a:t>
            </a:r>
          </a:p>
          <a:p>
            <a:pPr lvl="1"/>
            <a:r>
              <a:rPr lang="en-US" sz="4900" dirty="0">
                <a:solidFill>
                  <a:srgbClr val="000000"/>
                </a:solidFill>
              </a:rPr>
              <a:t>L</a:t>
            </a:r>
            <a:r>
              <a:rPr lang="en-US" sz="4900" b="0" i="0" dirty="0">
                <a:solidFill>
                  <a:srgbClr val="000000"/>
                </a:solidFill>
                <a:effectLst/>
              </a:rPr>
              <a:t>and acquisition</a:t>
            </a:r>
          </a:p>
          <a:p>
            <a:pPr lvl="1"/>
            <a:r>
              <a:rPr lang="en-US" sz="4900" dirty="0">
                <a:solidFill>
                  <a:srgbClr val="000000"/>
                </a:solidFill>
              </a:rPr>
              <a:t>S</a:t>
            </a:r>
            <a:r>
              <a:rPr lang="en-US" sz="4900" b="0" i="0" dirty="0">
                <a:solidFill>
                  <a:srgbClr val="000000"/>
                </a:solidFill>
                <a:effectLst/>
              </a:rPr>
              <a:t>upportive housing and services</a:t>
            </a:r>
          </a:p>
          <a:p>
            <a:pPr lvl="1"/>
            <a:r>
              <a:rPr lang="en-US" sz="4900" dirty="0">
                <a:solidFill>
                  <a:srgbClr val="000000"/>
                </a:solidFill>
              </a:rPr>
              <a:t>Property conversion or transitional housing</a:t>
            </a:r>
            <a:endParaRPr lang="en-US" sz="4900" b="0" i="0" dirty="0">
              <a:solidFill>
                <a:srgbClr val="000000"/>
              </a:solidFill>
              <a:effectLst/>
            </a:endParaRPr>
          </a:p>
          <a:p>
            <a:pPr lvl="1"/>
            <a:r>
              <a:rPr lang="en-US" sz="4900" dirty="0">
                <a:solidFill>
                  <a:srgbClr val="000000"/>
                </a:solidFill>
              </a:rPr>
              <a:t>T</a:t>
            </a:r>
            <a:r>
              <a:rPr lang="en-US" sz="4900" b="0" i="0" dirty="0">
                <a:solidFill>
                  <a:srgbClr val="000000"/>
                </a:solidFill>
                <a:effectLst/>
              </a:rPr>
              <a:t>ime-limited rental assistance</a:t>
            </a:r>
          </a:p>
          <a:p>
            <a:pPr lvl="1"/>
            <a:r>
              <a:rPr lang="en-US" sz="4900" dirty="0">
                <a:solidFill>
                  <a:srgbClr val="000000"/>
                </a:solidFill>
              </a:rPr>
              <a:t>E</a:t>
            </a:r>
            <a:r>
              <a:rPr lang="en-US" sz="4900" b="0" i="0" dirty="0">
                <a:solidFill>
                  <a:srgbClr val="000000"/>
                </a:solidFill>
                <a:effectLst/>
              </a:rPr>
              <a:t>viction legal defense</a:t>
            </a:r>
          </a:p>
          <a:p>
            <a:pPr lvl="1"/>
            <a:r>
              <a:rPr lang="en-US" sz="4900" dirty="0">
                <a:solidFill>
                  <a:srgbClr val="000000"/>
                </a:solidFill>
              </a:rPr>
              <a:t>L</a:t>
            </a:r>
            <a:r>
              <a:rPr lang="en-US" sz="4900" b="0" i="0" dirty="0">
                <a:solidFill>
                  <a:srgbClr val="000000"/>
                </a:solidFill>
                <a:effectLst/>
              </a:rPr>
              <a:t>and banking/community trusts</a:t>
            </a:r>
          </a:p>
          <a:p>
            <a:pPr marL="457200" lvl="1" indent="0">
              <a:buNone/>
            </a:pPr>
            <a:endParaRPr lang="en-US" sz="5400" dirty="0">
              <a:solidFill>
                <a:srgbClr val="000000"/>
              </a:solidFill>
            </a:endParaRPr>
          </a:p>
          <a:p>
            <a:pPr algn="l"/>
            <a:r>
              <a:rPr lang="en-US" sz="6200" b="1" i="0" dirty="0">
                <a:solidFill>
                  <a:srgbClr val="000000"/>
                </a:solidFill>
                <a:effectLst/>
              </a:rPr>
              <a:t>AMI Limits:</a:t>
            </a:r>
            <a:br>
              <a:rPr lang="en-US" sz="3200" b="0" i="0" dirty="0">
                <a:solidFill>
                  <a:srgbClr val="000000"/>
                </a:solidFill>
                <a:effectLst/>
              </a:rPr>
            </a:br>
            <a:r>
              <a:rPr lang="en-US" sz="4900" b="0" i="0" dirty="0">
                <a:solidFill>
                  <a:srgbClr val="000000"/>
                </a:solidFill>
                <a:effectLst/>
              </a:rPr>
              <a:t>• Rental Housing</a:t>
            </a:r>
          </a:p>
          <a:p>
            <a:pPr lvl="1"/>
            <a:r>
              <a:rPr lang="en-US" sz="4500" b="0" i="0" dirty="0">
                <a:solidFill>
                  <a:srgbClr val="000000"/>
                </a:solidFill>
                <a:effectLst/>
              </a:rPr>
              <a:t>Urban county: up to 80% AMI</a:t>
            </a:r>
          </a:p>
          <a:p>
            <a:pPr lvl="1"/>
            <a:r>
              <a:rPr lang="en-US" sz="4500" b="0" i="0" dirty="0">
                <a:solidFill>
                  <a:srgbClr val="000000"/>
                </a:solidFill>
                <a:effectLst/>
              </a:rPr>
              <a:t>Rural county: up to 140% AMI</a:t>
            </a:r>
          </a:p>
          <a:p>
            <a:pPr lvl="1"/>
            <a:r>
              <a:rPr lang="en-US" sz="4500" b="0" i="0" dirty="0">
                <a:solidFill>
                  <a:srgbClr val="000000"/>
                </a:solidFill>
                <a:effectLst/>
              </a:rPr>
              <a:t>Rural Resort county: up to 170% AMI</a:t>
            </a:r>
          </a:p>
          <a:p>
            <a:pPr marL="0" indent="0" algn="l">
              <a:buNone/>
            </a:pPr>
            <a:br>
              <a:rPr lang="en-US" sz="4900" b="0" i="0" dirty="0">
                <a:solidFill>
                  <a:srgbClr val="000000"/>
                </a:solidFill>
                <a:effectLst/>
              </a:rPr>
            </a:br>
            <a:r>
              <a:rPr lang="en-US" sz="4900" b="0" i="0" dirty="0">
                <a:solidFill>
                  <a:srgbClr val="000000"/>
                </a:solidFill>
                <a:effectLst/>
              </a:rPr>
              <a:t>     • Homeownership AMI Limits: up to 140% AMI</a:t>
            </a:r>
            <a:r>
              <a:rPr lang="en-US" sz="4900" dirty="0"/>
              <a:t> </a:t>
            </a:r>
          </a:p>
          <a:p>
            <a:pPr algn="l"/>
            <a:endParaRPr lang="en-US" sz="3600" b="1" dirty="0"/>
          </a:p>
          <a:p>
            <a:pPr marL="0" indent="0" algn="l">
              <a:buNone/>
            </a:pPr>
            <a:endParaRPr lang="en-US" sz="3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639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AC381-F70B-46BC-88E9-83034772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26" y="213064"/>
            <a:ext cx="11744348" cy="58592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85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HB1304 – Affordable Housing Priorities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D181C9-946C-87E1-C0AD-08B063077EE6}"/>
              </a:ext>
            </a:extLst>
          </p:cNvPr>
          <p:cNvSpPr/>
          <p:nvPr/>
        </p:nvSpPr>
        <p:spPr>
          <a:xfrm>
            <a:off x="0" y="5929745"/>
            <a:ext cx="12192000" cy="928255"/>
          </a:xfrm>
          <a:prstGeom prst="rect">
            <a:avLst/>
          </a:prstGeom>
          <a:solidFill>
            <a:srgbClr val="008586"/>
          </a:solidFill>
          <a:ln>
            <a:solidFill>
              <a:srgbClr val="0085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F59D37-2C87-F072-8075-188992E765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450" y="6012872"/>
            <a:ext cx="1031735" cy="762000"/>
          </a:xfrm>
          <a:prstGeom prst="rect">
            <a:avLst/>
          </a:prstGeom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76AF31BF-5ED3-BD12-FB9E-8C1D7C517945}"/>
              </a:ext>
            </a:extLst>
          </p:cNvPr>
          <p:cNvSpPr txBox="1"/>
          <p:nvPr/>
        </p:nvSpPr>
        <p:spPr>
          <a:xfrm>
            <a:off x="506028" y="1251752"/>
            <a:ext cx="11031684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Represents a </a:t>
            </a:r>
            <a:r>
              <a:rPr lang="en-US" sz="2200" b="1" dirty="0"/>
              <a:t>one-time funding proposal </a:t>
            </a:r>
            <a:r>
              <a:rPr lang="en-US" sz="2200" dirty="0"/>
              <a:t>with minimal or no multi-year financial obligations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Will “contribute to the </a:t>
            </a:r>
            <a:r>
              <a:rPr lang="en-US" sz="2200" b="1" dirty="0"/>
              <a:t>overall well-being and professional and recreational needs </a:t>
            </a:r>
            <a:r>
              <a:rPr lang="en-US" sz="2200" dirty="0"/>
              <a:t>of the local work force and population”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Provide for </a:t>
            </a:r>
            <a:r>
              <a:rPr lang="en-US" sz="2200" b="1" dirty="0"/>
              <a:t>mixed-income development </a:t>
            </a:r>
            <a:r>
              <a:rPr lang="en-US" sz="2200" dirty="0"/>
              <a:t>capped at the area identified median income levels wherever the proposed project is located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Promotes </a:t>
            </a:r>
            <a:r>
              <a:rPr lang="en-US" sz="2200" b="1" dirty="0"/>
              <a:t>long-term affordability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Creates opportunities for families’ </a:t>
            </a:r>
            <a:r>
              <a:rPr lang="en-US" sz="2200" b="1" dirty="0"/>
              <a:t>intergenerational wealth building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Transit-oriented</a:t>
            </a:r>
            <a:r>
              <a:rPr lang="en-US" sz="2200" dirty="0"/>
              <a:t>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Involves purchasing/securing </a:t>
            </a:r>
            <a:r>
              <a:rPr lang="en-US" sz="2200" b="1" dirty="0"/>
              <a:t>land for future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Restricts units for </a:t>
            </a:r>
            <a:r>
              <a:rPr lang="en-US" sz="2200" b="1" dirty="0"/>
              <a:t>survivors of domestic violence or sexual assault, and people living with disabilities</a:t>
            </a:r>
            <a:r>
              <a:rPr lang="en-US" sz="2200" dirty="0"/>
              <a:t> including through universal 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18671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356ED-875C-7CD6-D41D-A328721A6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98" y="142043"/>
            <a:ext cx="11403739" cy="94103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85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HB1304 – Infrastructure and Strong Communities Grant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F5C35-774D-3AD7-41F2-B22A0D9AB8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9799" y="1260629"/>
            <a:ext cx="5934168" cy="5829729"/>
          </a:xfrm>
        </p:spPr>
        <p:txBody>
          <a:bodyPr>
            <a:normAutofit fontScale="47500" lnSpcReduction="20000"/>
          </a:bodyPr>
          <a:lstStyle/>
          <a:p>
            <a:r>
              <a:rPr lang="en-US" sz="4200" b="1" dirty="0"/>
              <a:t>Total allocation: </a:t>
            </a:r>
            <a:r>
              <a:rPr lang="en-US" sz="4200" dirty="0"/>
              <a:t>$40 Million </a:t>
            </a:r>
          </a:p>
          <a:p>
            <a:r>
              <a:rPr lang="en-US" sz="4200" b="1" dirty="0"/>
              <a:t>Administered by: </a:t>
            </a:r>
          </a:p>
          <a:p>
            <a:pPr lvl="1"/>
            <a:r>
              <a:rPr lang="en-US" sz="3400" dirty="0"/>
              <a:t>State Division of Local Government (DLG)</a:t>
            </a:r>
          </a:p>
          <a:p>
            <a:pPr marL="742950" lvl="1" indent="-285750"/>
            <a:r>
              <a:rPr lang="en-US" sz="3400" dirty="0"/>
              <a:t>A </a:t>
            </a:r>
            <a:r>
              <a:rPr lang="en-US" sz="3400" b="1" dirty="0"/>
              <a:t>multiagency group</a:t>
            </a:r>
            <a:r>
              <a:rPr lang="en-US" sz="3400" dirty="0"/>
              <a:t> of DLG, the Colorado Energy Office, and the State Department of Transportation will work with stakeholders to create a list of sustainable land use best practices to help achieve the program’s goals</a:t>
            </a:r>
          </a:p>
          <a:p>
            <a:r>
              <a:rPr lang="en-US" sz="4200" b="1" dirty="0"/>
              <a:t>Who can apply: </a:t>
            </a:r>
          </a:p>
          <a:p>
            <a:pPr marL="742950" lvl="1" indent="-285750"/>
            <a:r>
              <a:rPr lang="en-US" sz="3400" dirty="0"/>
              <a:t>Local Governments defined as a municipality, county, or city and county</a:t>
            </a:r>
          </a:p>
          <a:p>
            <a:r>
              <a:rPr lang="en-US" sz="4200" b="1" dirty="0">
                <a:solidFill>
                  <a:schemeClr val="tx1"/>
                </a:solidFill>
              </a:rPr>
              <a:t>Grant amounts: </a:t>
            </a:r>
          </a:p>
          <a:p>
            <a:pPr lvl="1"/>
            <a:r>
              <a:rPr lang="en-US" sz="3400" dirty="0"/>
              <a:t>No max award amounts set by the legislature; DOH could decide to establish limits</a:t>
            </a:r>
          </a:p>
          <a:p>
            <a:r>
              <a:rPr lang="en-US" sz="4200" b="1" dirty="0"/>
              <a:t>Funding deadlines: </a:t>
            </a:r>
          </a:p>
          <a:p>
            <a:pPr marL="742950" lvl="1" indent="-285750"/>
            <a:r>
              <a:rPr lang="en-US" sz="3400" b="1" dirty="0"/>
              <a:t>Dec. 30, 2026: </a:t>
            </a:r>
            <a:r>
              <a:rPr lang="en-US" sz="3400" dirty="0"/>
              <a:t>Funds must be expended by grantees (not specified by legislature, but expect DOH to state this to follow U.S. Treasury guidelines)</a:t>
            </a:r>
            <a:endParaRPr lang="en-US" sz="3400" b="1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BC698-976D-676A-9F04-BCD877F57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1103" y="1260629"/>
            <a:ext cx="6030897" cy="5575453"/>
          </a:xfrm>
        </p:spPr>
        <p:txBody>
          <a:bodyPr>
            <a:normAutofit fontScale="47500" lnSpcReduction="20000"/>
          </a:bodyPr>
          <a:lstStyle/>
          <a:p>
            <a:r>
              <a:rPr lang="en-US" sz="4200" b="1" i="0" dirty="0">
                <a:solidFill>
                  <a:srgbClr val="000000"/>
                </a:solidFill>
                <a:effectLst/>
              </a:rPr>
              <a:t>Uses include: </a:t>
            </a:r>
          </a:p>
          <a:p>
            <a:pPr lvl="1"/>
            <a:r>
              <a:rPr lang="en-US" sz="3400" dirty="0"/>
              <a:t>Planning, engineering, infrastructure and local capacity. </a:t>
            </a:r>
          </a:p>
          <a:p>
            <a:pPr lvl="1"/>
            <a:r>
              <a:rPr lang="en-US" sz="3400" dirty="0"/>
              <a:t>Infill development, Sustainable land use practices, </a:t>
            </a:r>
          </a:p>
          <a:p>
            <a:pPr lvl="1"/>
            <a:r>
              <a:rPr lang="en-US" sz="3400" dirty="0"/>
              <a:t>Grants </a:t>
            </a:r>
            <a:r>
              <a:rPr lang="en-US" sz="3400" b="1" dirty="0"/>
              <a:t>must</a:t>
            </a:r>
            <a:r>
              <a:rPr lang="en-US" sz="3400" dirty="0"/>
              <a:t>, at least in part, fund infrastructure projects that increase affordable housing in or adjacent to a downtown area, a core business district, transit-oriented development, or with onsite early childhood care and education, </a:t>
            </a:r>
          </a:p>
          <a:p>
            <a:pPr lvl="1"/>
            <a:r>
              <a:rPr lang="en-US" sz="3400" dirty="0"/>
              <a:t>A portion of any grant may be used for project delivery, planning, community engagement</a:t>
            </a:r>
          </a:p>
          <a:p>
            <a:pPr lvl="1"/>
            <a:r>
              <a:rPr lang="en-US" sz="3400" b="0" i="0" dirty="0">
                <a:solidFill>
                  <a:srgbClr val="000000"/>
                </a:solidFill>
                <a:effectLst/>
              </a:rPr>
              <a:t>Flexibility will be given to rural communities to address local needs that are</a:t>
            </a:r>
            <a:br>
              <a:rPr lang="en-US" sz="3400" b="0" i="0" dirty="0">
                <a:solidFill>
                  <a:srgbClr val="000000"/>
                </a:solidFill>
                <a:effectLst/>
              </a:rPr>
            </a:br>
            <a:r>
              <a:rPr lang="en-US" sz="3400" b="0" i="0" dirty="0">
                <a:solidFill>
                  <a:srgbClr val="000000"/>
                </a:solidFill>
                <a:effectLst/>
              </a:rPr>
              <a:t>compatible with the underlying goals of the grant program (i.e., expanding the</a:t>
            </a:r>
            <a:br>
              <a:rPr lang="en-US" sz="3400" b="0" i="0" dirty="0">
                <a:solidFill>
                  <a:srgbClr val="000000"/>
                </a:solidFill>
                <a:effectLst/>
              </a:rPr>
            </a:br>
            <a:r>
              <a:rPr lang="en-US" sz="3400" b="0" i="0" dirty="0">
                <a:solidFill>
                  <a:srgbClr val="000000"/>
                </a:solidFill>
                <a:effectLst/>
              </a:rPr>
              <a:t>supply of affordable housing)</a:t>
            </a:r>
          </a:p>
          <a:p>
            <a:pPr lvl="1"/>
            <a:r>
              <a:rPr lang="en-US" sz="3400" b="0" i="0" dirty="0">
                <a:solidFill>
                  <a:srgbClr val="000000"/>
                </a:solidFill>
                <a:effectLst/>
              </a:rPr>
              <a:t>DOLA and other agencies can use funding for education and technical assistance</a:t>
            </a:r>
          </a:p>
          <a:p>
            <a:pPr marL="0" indent="0">
              <a:buNone/>
            </a:pPr>
            <a:endParaRPr lang="en-US" sz="1800" b="0" i="0" dirty="0">
              <a:solidFill>
                <a:srgbClr val="000000"/>
              </a:solidFill>
              <a:effectLst/>
            </a:endParaRPr>
          </a:p>
          <a:p>
            <a:r>
              <a:rPr lang="en-US" sz="4200" b="1" dirty="0">
                <a:solidFill>
                  <a:srgbClr val="000000"/>
                </a:solidFill>
              </a:rPr>
              <a:t>AMI Limits</a:t>
            </a:r>
            <a:br>
              <a:rPr lang="en-US" sz="1800" b="0" i="0" dirty="0">
                <a:solidFill>
                  <a:srgbClr val="000000"/>
                </a:solidFill>
                <a:effectLst/>
              </a:rPr>
            </a:br>
            <a:r>
              <a:rPr lang="en-US" sz="3400" b="0" i="0" dirty="0">
                <a:solidFill>
                  <a:srgbClr val="000000"/>
                </a:solidFill>
                <a:effectLst/>
              </a:rPr>
              <a:t>• Rental Housing: up to140% AMI</a:t>
            </a:r>
          </a:p>
          <a:p>
            <a:pPr marL="0" indent="0">
              <a:buNone/>
            </a:pPr>
            <a:br>
              <a:rPr lang="en-US" sz="3400" b="0" i="0" dirty="0">
                <a:solidFill>
                  <a:srgbClr val="000000"/>
                </a:solidFill>
                <a:effectLst/>
              </a:rPr>
            </a:br>
            <a:r>
              <a:rPr lang="en-US" sz="3400" b="0" i="0" dirty="0">
                <a:solidFill>
                  <a:srgbClr val="000000"/>
                </a:solidFill>
                <a:effectLst/>
              </a:rPr>
              <a:t>     • Homeownership AMI Limits:</a:t>
            </a:r>
            <a:br>
              <a:rPr lang="en-US" sz="3400" b="0" i="0" dirty="0">
                <a:solidFill>
                  <a:srgbClr val="000000"/>
                </a:solidFill>
                <a:effectLst/>
              </a:rPr>
            </a:br>
            <a:r>
              <a:rPr lang="en-US" sz="3400" b="0" i="0" dirty="0">
                <a:solidFill>
                  <a:srgbClr val="000000"/>
                </a:solidFill>
                <a:effectLst/>
              </a:rPr>
              <a:t>	• Rural Resort county: up to 160% AMI</a:t>
            </a:r>
            <a:br>
              <a:rPr lang="en-US" sz="3400" b="0" i="0" dirty="0">
                <a:solidFill>
                  <a:srgbClr val="000000"/>
                </a:solidFill>
                <a:effectLst/>
              </a:rPr>
            </a:br>
            <a:r>
              <a:rPr lang="en-US" sz="3400" b="0" i="0" dirty="0">
                <a:solidFill>
                  <a:srgbClr val="000000"/>
                </a:solidFill>
                <a:effectLst/>
              </a:rPr>
              <a:t>	• Urban and Rural counties: up to 140% AMI</a:t>
            </a:r>
            <a:r>
              <a:rPr lang="en-US" sz="3400" dirty="0"/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336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AC381-F70B-46BC-88E9-83034772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51" y="83129"/>
            <a:ext cx="11708838" cy="1044336"/>
          </a:xfrm>
        </p:spPr>
        <p:txBody>
          <a:bodyPr>
            <a:normAutofit/>
          </a:bodyPr>
          <a:lstStyle/>
          <a:p>
            <a:r>
              <a:rPr lang="en-US" sz="3500" b="1" dirty="0">
                <a:solidFill>
                  <a:srgbClr val="0085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HB1304 – Infrastructure and Strong Communities Priorities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D181C9-946C-87E1-C0AD-08B063077EE6}"/>
              </a:ext>
            </a:extLst>
          </p:cNvPr>
          <p:cNvSpPr/>
          <p:nvPr/>
        </p:nvSpPr>
        <p:spPr>
          <a:xfrm>
            <a:off x="0" y="5929745"/>
            <a:ext cx="12192000" cy="928255"/>
          </a:xfrm>
          <a:prstGeom prst="rect">
            <a:avLst/>
          </a:prstGeom>
          <a:solidFill>
            <a:srgbClr val="008586"/>
          </a:solidFill>
          <a:ln>
            <a:solidFill>
              <a:srgbClr val="0085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F59D37-2C87-F072-8075-188992E765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450" y="6012872"/>
            <a:ext cx="1031735" cy="7620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48E0F2D-6A96-67AF-562F-A030AA3823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7351" y="1127465"/>
            <a:ext cx="5628594" cy="481545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Enabling </a:t>
            </a:r>
            <a:r>
              <a:rPr lang="en-US" b="1" dirty="0"/>
              <a:t>ADUs or use of multiplexes</a:t>
            </a:r>
            <a:r>
              <a:rPr lang="en-US" dirty="0"/>
              <a:t> by right in residential zones</a:t>
            </a:r>
          </a:p>
          <a:p>
            <a:r>
              <a:rPr lang="en-US" dirty="0"/>
              <a:t>Zoning for mixed-use </a:t>
            </a:r>
            <a:r>
              <a:rPr lang="en-US" b="1" dirty="0"/>
              <a:t>higher density development </a:t>
            </a:r>
            <a:r>
              <a:rPr lang="en-US" dirty="0"/>
              <a:t>in downtown areas of municipalities and around transit stations </a:t>
            </a:r>
          </a:p>
          <a:p>
            <a:r>
              <a:rPr lang="en-US" b="1" dirty="0"/>
              <a:t>Annexation</a:t>
            </a:r>
            <a:r>
              <a:rPr lang="en-US" dirty="0"/>
              <a:t> policies</a:t>
            </a:r>
          </a:p>
          <a:p>
            <a:r>
              <a:rPr lang="en-US" dirty="0"/>
              <a:t>Intergovernmental agreements that coordinate </a:t>
            </a:r>
            <a:r>
              <a:rPr lang="en-US" b="1" dirty="0"/>
              <a:t>future development</a:t>
            </a:r>
          </a:p>
          <a:p>
            <a:r>
              <a:rPr lang="en-US" b="1" dirty="0"/>
              <a:t>Reduced parking </a:t>
            </a:r>
            <a:r>
              <a:rPr lang="en-US" dirty="0"/>
              <a:t>requirements</a:t>
            </a:r>
          </a:p>
          <a:p>
            <a:r>
              <a:rPr lang="en-US" b="1" dirty="0"/>
              <a:t>Relaxed occupancy </a:t>
            </a:r>
            <a:r>
              <a:rPr lang="en-US" dirty="0"/>
              <a:t>rules</a:t>
            </a:r>
          </a:p>
          <a:p>
            <a:r>
              <a:rPr lang="en-US" b="1" dirty="0"/>
              <a:t>Budgeting</a:t>
            </a:r>
            <a:r>
              <a:rPr lang="en-US" dirty="0"/>
              <a:t> policies</a:t>
            </a:r>
          </a:p>
          <a:p>
            <a:r>
              <a:rPr lang="en-US" b="1" dirty="0"/>
              <a:t>Planned unit development </a:t>
            </a:r>
            <a:r>
              <a:rPr lang="en-US" dirty="0"/>
              <a:t>with integrated affordable housing units</a:t>
            </a:r>
          </a:p>
          <a:p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64DEDD3-3CFF-8F44-B23B-8358398592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210592"/>
            <a:ext cx="5181600" cy="4696985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Development of </a:t>
            </a:r>
            <a:r>
              <a:rPr lang="en-US" b="1" dirty="0"/>
              <a:t>small square footage </a:t>
            </a:r>
            <a:r>
              <a:rPr lang="en-US" dirty="0"/>
              <a:t>residential unit sizes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Water rate </a:t>
            </a:r>
            <a:r>
              <a:rPr lang="en-US" dirty="0"/>
              <a:t>structures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Road</a:t>
            </a:r>
            <a:r>
              <a:rPr lang="en-US" dirty="0"/>
              <a:t> standards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Hazard risk reduction and mitigation standards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Energy efficient </a:t>
            </a:r>
            <a:r>
              <a:rPr lang="en-US" dirty="0"/>
              <a:t>building codes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Zoning for </a:t>
            </a:r>
            <a:r>
              <a:rPr lang="en-US" b="1" dirty="0"/>
              <a:t>innovative housing</a:t>
            </a:r>
            <a:r>
              <a:rPr lang="en-US" dirty="0"/>
              <a:t>, including modular, manufactured, and prefab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Use of vacant publicly owned land </a:t>
            </a:r>
            <a:r>
              <a:rPr lang="en-US" dirty="0"/>
              <a:t>within local govt for development of affordable housing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Any other practice </a:t>
            </a:r>
            <a:r>
              <a:rPr lang="en-US" dirty="0"/>
              <a:t>deemed “innovative” by a local government and approved by multi-agency working group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015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8BE52-92A5-71E8-3EAE-0FC4EDCD3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266330"/>
            <a:ext cx="10972060" cy="612559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85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SB159 – Revolving Loan Fund Invest Affordable Housing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1575F5-183B-5103-3D9E-B3E23E11B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3064" y="1118586"/>
            <a:ext cx="5264458" cy="5983549"/>
          </a:xfrm>
        </p:spPr>
        <p:txBody>
          <a:bodyPr>
            <a:normAutofit fontScale="25000" lnSpcReduction="20000"/>
          </a:bodyPr>
          <a:lstStyle/>
          <a:p>
            <a:r>
              <a:rPr lang="en-US" sz="5600" b="1" dirty="0"/>
              <a:t>Total allocation: </a:t>
            </a:r>
            <a:r>
              <a:rPr lang="en-US" sz="5600" dirty="0"/>
              <a:t>$150 Million </a:t>
            </a:r>
          </a:p>
          <a:p>
            <a:pPr lvl="1"/>
            <a:r>
              <a:rPr lang="en-US" sz="5600" dirty="0"/>
              <a:t>Not ARPA funds</a:t>
            </a:r>
          </a:p>
          <a:p>
            <a:r>
              <a:rPr lang="en-US" sz="5600" b="1" dirty="0"/>
              <a:t>Administered by: </a:t>
            </a:r>
            <a:r>
              <a:rPr lang="en-US" sz="5600" dirty="0"/>
              <a:t>State Division of Housing (DOH)</a:t>
            </a:r>
          </a:p>
          <a:p>
            <a:pPr marL="742950" lvl="1" indent="-285750"/>
            <a:r>
              <a:rPr lang="en-US" sz="5600" dirty="0"/>
              <a:t>DOH can contract with qualified third-party loan administrators to assist in making loans</a:t>
            </a:r>
          </a:p>
          <a:p>
            <a:pPr marL="742950" lvl="1" indent="-285750"/>
            <a:r>
              <a:rPr lang="en-US" sz="5600" dirty="0"/>
              <a:t>DOH may also work with the Colorado Housing Finance Authority to administer</a:t>
            </a:r>
          </a:p>
          <a:p>
            <a:r>
              <a:rPr lang="en-US" sz="5600" b="1" dirty="0"/>
              <a:t>Who can apply: </a:t>
            </a:r>
          </a:p>
          <a:p>
            <a:pPr marL="742950" lvl="1" indent="-285750"/>
            <a:r>
              <a:rPr lang="en-US" sz="5600" dirty="0"/>
              <a:t>Nonprofit organizations doing any activities that may be supported by a loan</a:t>
            </a:r>
          </a:p>
          <a:p>
            <a:pPr marL="742950" lvl="1" indent="-285750"/>
            <a:r>
              <a:rPr lang="en-US" sz="5600" dirty="0"/>
              <a:t>For-profit developers</a:t>
            </a:r>
          </a:p>
          <a:p>
            <a:pPr marL="742950" lvl="1" indent="-285750"/>
            <a:r>
              <a:rPr lang="en-US" sz="5600" dirty="0"/>
              <a:t>Local Governments defined as a county, municipality, city and county, tribal government, special district, school district, district, or housing authority</a:t>
            </a:r>
          </a:p>
          <a:p>
            <a:pPr marL="742950" lvl="1" indent="-285750"/>
            <a:r>
              <a:rPr lang="en-US" sz="5600" dirty="0"/>
              <a:t>Political subdivisions of the state</a:t>
            </a:r>
          </a:p>
          <a:p>
            <a:r>
              <a:rPr lang="en-US" sz="5600" b="1" dirty="0"/>
              <a:t>No Deadline</a:t>
            </a:r>
          </a:p>
          <a:p>
            <a:pPr lvl="1"/>
            <a:r>
              <a:rPr lang="en-US" sz="5600" dirty="0"/>
              <a:t>DOH and any other administrators must maintain the goal of generating enough return on investment to continue the program past its initial round and to future loans</a:t>
            </a:r>
          </a:p>
          <a:p>
            <a:r>
              <a:rPr lang="en-US" sz="5600" dirty="0"/>
              <a:t>Loans must offer flexible terms and low-interest, below-market rates</a:t>
            </a:r>
          </a:p>
          <a:p>
            <a:pPr lvl="1"/>
            <a:r>
              <a:rPr lang="en-US" sz="5600" dirty="0"/>
              <a:t>DOH must notify communities who have faced barriers to more traditional resources of this loan fund and encourage them to apply</a:t>
            </a:r>
          </a:p>
          <a:p>
            <a:pPr lvl="1"/>
            <a:r>
              <a:rPr lang="en-US" sz="5600" dirty="0"/>
              <a:t>DOH and any other administrator should support innovative funding mechanisms that will allow funds to move quickly and foster "rapid reuse“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EDCC7D-3B3A-AED2-9955-EA8BD1D4BE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46198" y="1118586"/>
            <a:ext cx="6332738" cy="5374287"/>
          </a:xfrm>
        </p:spPr>
        <p:txBody>
          <a:bodyPr>
            <a:normAutofit fontScale="25000" lnSpcReduction="20000"/>
          </a:bodyPr>
          <a:lstStyle/>
          <a:p>
            <a:r>
              <a:rPr lang="en-US" sz="6400" b="1" i="0" dirty="0">
                <a:solidFill>
                  <a:srgbClr val="000000"/>
                </a:solidFill>
                <a:effectLst/>
              </a:rPr>
              <a:t>Uses include: </a:t>
            </a:r>
          </a:p>
          <a:p>
            <a:pPr lvl="1"/>
            <a:r>
              <a:rPr lang="en-US" sz="5600" dirty="0"/>
              <a:t>Infrastructure tied to affordable housing development</a:t>
            </a:r>
          </a:p>
          <a:p>
            <a:pPr lvl="1"/>
            <a:r>
              <a:rPr lang="en-US" sz="5600" dirty="0"/>
              <a:t>Gap financing for LIHTC and State Affordable Housing Tax Credit</a:t>
            </a:r>
          </a:p>
          <a:p>
            <a:pPr lvl="1"/>
            <a:r>
              <a:rPr lang="en-US" sz="5600" dirty="0"/>
              <a:t>Acquisition or conversion of existing affordable housing, MF development, land, buildings -- especially in communities that have implemented some statue/regs to encourage affordable housing, or where there are low concentrations of affordable housing</a:t>
            </a:r>
          </a:p>
          <a:p>
            <a:pPr lvl="1"/>
            <a:r>
              <a:rPr lang="en-US" sz="5600" dirty="0"/>
              <a:t>New affordable for-sale housing costs, including construction, land acquisition, tap fees, building permits, impact fees</a:t>
            </a:r>
          </a:p>
          <a:p>
            <a:pPr lvl="1"/>
            <a:r>
              <a:rPr lang="en-US" sz="5600" dirty="0"/>
              <a:t>Preserving existing affordable housing, including publicly funded housing, remediating condemned properties, weatherization, converting short-term rentals to long-term housing</a:t>
            </a:r>
          </a:p>
          <a:p>
            <a:pPr lvl="1"/>
            <a:r>
              <a:rPr lang="en-US" sz="5600" dirty="0"/>
              <a:t>Housing for older adults and people living with disabilities</a:t>
            </a:r>
          </a:p>
          <a:p>
            <a:pPr lvl="1"/>
            <a:r>
              <a:rPr lang="en-US" sz="5600" dirty="0"/>
              <a:t>Land acquisition for affordable housing</a:t>
            </a:r>
          </a:p>
          <a:p>
            <a:pPr lvl="1"/>
            <a:r>
              <a:rPr lang="en-US" sz="5600" dirty="0"/>
              <a:t>Property conversion and adaptive reuse</a:t>
            </a:r>
          </a:p>
          <a:p>
            <a:pPr lvl="1"/>
            <a:r>
              <a:rPr lang="en-US" sz="5600" dirty="0"/>
              <a:t>Permanent supportive housing</a:t>
            </a:r>
          </a:p>
          <a:p>
            <a:pPr lvl="1"/>
            <a:r>
              <a:rPr lang="en-US" sz="5600" dirty="0"/>
              <a:t>Financing energy improvements in affordable housing</a:t>
            </a:r>
          </a:p>
          <a:p>
            <a:pPr lvl="1"/>
            <a:r>
              <a:rPr lang="en-US" sz="5600" dirty="0"/>
              <a:t>Creating permanently or long-term affordable homeownership opportunities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7200" b="1" dirty="0"/>
              <a:t>AMI Limits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              </a:t>
            </a:r>
            <a:r>
              <a:rPr lang="en-US" sz="5600" b="0" i="0" dirty="0">
                <a:solidFill>
                  <a:srgbClr val="000000"/>
                </a:solidFill>
                <a:effectLst/>
              </a:rPr>
              <a:t>• Rental Housing:</a:t>
            </a:r>
            <a:br>
              <a:rPr lang="en-US" sz="5600" b="0" i="0" dirty="0">
                <a:solidFill>
                  <a:srgbClr val="000000"/>
                </a:solidFill>
                <a:effectLst/>
              </a:rPr>
            </a:br>
            <a:r>
              <a:rPr lang="en-US" sz="5600" b="0" i="0" dirty="0">
                <a:solidFill>
                  <a:srgbClr val="000000"/>
                </a:solidFill>
                <a:effectLst/>
              </a:rPr>
              <a:t>                  • Rural Resort counties: up to 140% AMI</a:t>
            </a:r>
            <a:br>
              <a:rPr lang="en-US" sz="5600" b="0" i="0" dirty="0">
                <a:solidFill>
                  <a:srgbClr val="000000"/>
                </a:solidFill>
                <a:effectLst/>
              </a:rPr>
            </a:br>
            <a:r>
              <a:rPr lang="en-US" sz="5600" b="0" i="0" dirty="0">
                <a:solidFill>
                  <a:srgbClr val="000000"/>
                </a:solidFill>
                <a:effectLst/>
              </a:rPr>
              <a:t>                  • Urban and Rural counties: up to 120% AMI</a:t>
            </a:r>
            <a:br>
              <a:rPr lang="en-US" sz="5600" b="0" i="0" dirty="0">
                <a:solidFill>
                  <a:srgbClr val="000000"/>
                </a:solidFill>
                <a:effectLst/>
              </a:rPr>
            </a:br>
            <a:r>
              <a:rPr lang="en-US" sz="5600" dirty="0">
                <a:solidFill>
                  <a:srgbClr val="000000"/>
                </a:solidFill>
              </a:rPr>
              <a:t>        </a:t>
            </a:r>
            <a:r>
              <a:rPr lang="en-US" sz="5600" b="0" i="0" dirty="0">
                <a:solidFill>
                  <a:srgbClr val="000000"/>
                </a:solidFill>
                <a:effectLst/>
              </a:rPr>
              <a:t>• Homeownership:</a:t>
            </a:r>
            <a:br>
              <a:rPr lang="en-US" sz="5600" b="0" i="0" dirty="0">
                <a:solidFill>
                  <a:srgbClr val="000000"/>
                </a:solidFill>
                <a:effectLst/>
              </a:rPr>
            </a:br>
            <a:r>
              <a:rPr lang="en-US" sz="5600" b="0" i="0" dirty="0">
                <a:solidFill>
                  <a:srgbClr val="000000"/>
                </a:solidFill>
                <a:effectLst/>
              </a:rPr>
              <a:t>                   • Rural Resort counties: up to 160% AMI</a:t>
            </a:r>
            <a:br>
              <a:rPr lang="en-US" sz="5600" b="0" i="0" dirty="0">
                <a:solidFill>
                  <a:srgbClr val="000000"/>
                </a:solidFill>
                <a:effectLst/>
              </a:rPr>
            </a:br>
            <a:r>
              <a:rPr lang="en-US" sz="5600" b="0" i="0" dirty="0">
                <a:solidFill>
                  <a:srgbClr val="000000"/>
                </a:solidFill>
                <a:effectLst/>
              </a:rPr>
              <a:t>                   • Urban and Rural counties: up to120% AMI</a:t>
            </a:r>
            <a:r>
              <a:rPr lang="en-US" sz="5600" dirty="0"/>
              <a:t> 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870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AC381-F70B-46BC-88E9-83034772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289" y="328474"/>
            <a:ext cx="11391900" cy="82562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85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SB159 - Priorities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D181C9-946C-87E1-C0AD-08B063077EE6}"/>
              </a:ext>
            </a:extLst>
          </p:cNvPr>
          <p:cNvSpPr/>
          <p:nvPr/>
        </p:nvSpPr>
        <p:spPr>
          <a:xfrm>
            <a:off x="0" y="5929745"/>
            <a:ext cx="12192000" cy="928255"/>
          </a:xfrm>
          <a:prstGeom prst="rect">
            <a:avLst/>
          </a:prstGeom>
          <a:solidFill>
            <a:srgbClr val="008586"/>
          </a:solidFill>
          <a:ln>
            <a:solidFill>
              <a:srgbClr val="0085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F59D37-2C87-F072-8075-188992E765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450" y="6012872"/>
            <a:ext cx="1031735" cy="762000"/>
          </a:xfrm>
          <a:prstGeom prst="rect">
            <a:avLst/>
          </a:prstGeom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76AF31BF-5ED3-BD12-FB9E-8C1D7C517945}"/>
              </a:ext>
            </a:extLst>
          </p:cNvPr>
          <p:cNvSpPr txBox="1"/>
          <p:nvPr/>
        </p:nvSpPr>
        <p:spPr>
          <a:xfrm>
            <a:off x="435006" y="1340528"/>
            <a:ext cx="11102705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Provide for </a:t>
            </a:r>
            <a:r>
              <a:rPr lang="en-US" sz="2400" b="1" dirty="0"/>
              <a:t>mixed-income development </a:t>
            </a:r>
            <a:r>
              <a:rPr lang="en-US" sz="2400" dirty="0"/>
              <a:t>capped at the area identified median income levels wherever the proposed project is located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Are located in or serving communities </a:t>
            </a:r>
            <a:r>
              <a:rPr lang="en-US" sz="2400" b="1" dirty="0"/>
              <a:t>facing barriers to accessing capital from traditional sources</a:t>
            </a:r>
            <a:r>
              <a:rPr lang="en-US" sz="2400" dirty="0"/>
              <a:t>, have suffered significant negative financial or other impacts resulting from COVID pandemic, or are otherwise underserved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/>
              <a:t>Align with other </a:t>
            </a:r>
            <a:r>
              <a:rPr lang="en-US" sz="2400" dirty="0"/>
              <a:t>state economic development efforts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Create permanently affordable </a:t>
            </a:r>
            <a:r>
              <a:rPr lang="en-US" sz="2400" b="1" dirty="0"/>
              <a:t>home ownership opportunities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/>
              <a:t>Ensure long-term affordability </a:t>
            </a:r>
            <a:r>
              <a:rPr lang="en-US" sz="2400" dirty="0"/>
              <a:t>of any funded project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Include units restricted for people living with disabilities or featuring universal design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Highly </a:t>
            </a:r>
            <a:r>
              <a:rPr lang="en-US" sz="2400" b="1" dirty="0"/>
              <a:t>energy efficient </a:t>
            </a:r>
            <a:r>
              <a:rPr lang="en-US" sz="2400" dirty="0"/>
              <a:t>or high-efficiency electric equipment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6388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DA7B3-F517-043F-3B19-07A817E3B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912" y="275209"/>
            <a:ext cx="11194002" cy="64807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85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Other Task Force </a:t>
            </a:r>
            <a:r>
              <a:rPr lang="en-US" b="1" dirty="0" err="1">
                <a:solidFill>
                  <a:srgbClr val="0085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SubPanel</a:t>
            </a:r>
            <a:r>
              <a:rPr lang="en-US" b="1" dirty="0">
                <a:solidFill>
                  <a:srgbClr val="0085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 Related Bills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EA7E3-3DF3-18A9-BCA4-67589364F7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3912" y="1118586"/>
            <a:ext cx="5042516" cy="536791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51777B"/>
                </a:solidFill>
              </a:rPr>
              <a:t>HB1282 – Innovative Housing Loan Program</a:t>
            </a:r>
          </a:p>
          <a:p>
            <a:r>
              <a:rPr lang="en-US" sz="2900" b="1" dirty="0"/>
              <a:t>Total allocation: </a:t>
            </a:r>
            <a:r>
              <a:rPr lang="en-US" sz="2900" dirty="0"/>
              <a:t>$40 Million </a:t>
            </a:r>
          </a:p>
          <a:p>
            <a:r>
              <a:rPr lang="en-US" sz="2900" b="1" dirty="0"/>
              <a:t>Administered by: </a:t>
            </a:r>
            <a:r>
              <a:rPr lang="en-US" sz="2900" dirty="0"/>
              <a:t>State Office of Economic Development &amp; International Trade (OEDIT), which may contract with qualified third-party entities to administer the program, including CHFA</a:t>
            </a:r>
          </a:p>
          <a:p>
            <a:r>
              <a:rPr lang="en-US" sz="2900" b="1" dirty="0"/>
              <a:t>Who can apply for loans: </a:t>
            </a:r>
            <a:r>
              <a:rPr lang="en-US" sz="2900" dirty="0"/>
              <a:t>New or existing housing businesses in Colorado with 500 or fewer employees that create manufactured, prefab, or 3D-printed houses; kit homes; tiny homes; other housing types determined "innovative“ by OEDIT</a:t>
            </a:r>
          </a:p>
          <a:p>
            <a:r>
              <a:rPr lang="en-US" sz="2900" b="1" dirty="0"/>
              <a:t>Incentives for grants: </a:t>
            </a:r>
            <a:r>
              <a:rPr lang="en-US" sz="2900" dirty="0"/>
              <a:t> OEDIT will determine, may include affordability and installing homes in underserved areas of CO</a:t>
            </a:r>
            <a:endParaRPr lang="en-US" sz="2900" b="1" dirty="0"/>
          </a:p>
          <a:p>
            <a:r>
              <a:rPr lang="en-US" sz="2900" b="1" dirty="0"/>
              <a:t>Considerations for successfully funded projects include:</a:t>
            </a:r>
          </a:p>
          <a:p>
            <a:pPr marL="742950" lvl="1" indent="-285750"/>
            <a:r>
              <a:rPr lang="en-US" sz="2900" dirty="0"/>
              <a:t>Willingness to dedicate a share of homes for a nonprofit, public housing authority, or organization providing affordable homeownership opportunities to buy at reduced cost</a:t>
            </a:r>
          </a:p>
          <a:p>
            <a:pPr marL="742950" lvl="1" indent="-285750"/>
            <a:r>
              <a:rPr lang="en-US" sz="2900" dirty="0"/>
              <a:t>Producing affordable and/or energy efficient units</a:t>
            </a:r>
          </a:p>
          <a:p>
            <a:pPr marL="742950" lvl="1" indent="-285750"/>
            <a:r>
              <a:rPr lang="en-US" sz="2900" dirty="0"/>
              <a:t>Potential economic impact of a proposed factory, including job creation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3BE405-CF6D-C33D-3E09-08F35E08F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22353" y="1305017"/>
            <a:ext cx="5894773" cy="509270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51777B"/>
                </a:solidFill>
              </a:rPr>
              <a:t>SB160 – Mobile Home Park Resident Empowerment Loan Program</a:t>
            </a:r>
          </a:p>
          <a:p>
            <a:r>
              <a:rPr lang="en-US" sz="2900" b="1" dirty="0"/>
              <a:t>Total allocation: </a:t>
            </a:r>
            <a:r>
              <a:rPr lang="en-US" sz="2900" dirty="0"/>
              <a:t>$35 Million </a:t>
            </a:r>
          </a:p>
          <a:p>
            <a:r>
              <a:rPr lang="en-US" sz="2900" b="1" dirty="0"/>
              <a:t>Administered by: </a:t>
            </a:r>
            <a:r>
              <a:rPr lang="en-US" sz="2900" dirty="0"/>
              <a:t>State Division of Housing (DOH), required to contract with 2-3 qualified loan program administrators</a:t>
            </a:r>
          </a:p>
          <a:p>
            <a:r>
              <a:rPr lang="en-US" sz="2900" b="1" dirty="0"/>
              <a:t>Who can apply for loans: </a:t>
            </a:r>
            <a:r>
              <a:rPr lang="en-US" sz="2900" dirty="0"/>
              <a:t>Groups or associations of mobile homeowners (or their “assignee”) seeking to purchase the parks where they live</a:t>
            </a:r>
          </a:p>
          <a:p>
            <a:pPr marL="742950" lvl="1" indent="-285750"/>
            <a:r>
              <a:rPr lang="en-US" sz="2900" dirty="0"/>
              <a:t>NOTE: projects from low-income communities and others that have been disproportionately impacted by the Covid-19 pandemic will be prioritized</a:t>
            </a:r>
          </a:p>
          <a:p>
            <a:r>
              <a:rPr lang="en-US" sz="2900" b="1" dirty="0"/>
              <a:t>Who can apply for grants </a:t>
            </a:r>
            <a:r>
              <a:rPr lang="en-US" sz="2900" dirty="0"/>
              <a:t>(DOH will set aside some portion of these dollars for grants, instead of loans)</a:t>
            </a:r>
            <a:r>
              <a:rPr lang="en-US" sz="2900" b="1" dirty="0"/>
              <a:t>: </a:t>
            </a:r>
          </a:p>
          <a:p>
            <a:pPr marL="742950" lvl="1" indent="-285750"/>
            <a:r>
              <a:rPr lang="en-US" sz="2900" dirty="0"/>
              <a:t>Nonprofit organizations providing technical, other assistance to park residents</a:t>
            </a:r>
          </a:p>
          <a:p>
            <a:pPr marL="742950" lvl="1" indent="-285750"/>
            <a:r>
              <a:rPr lang="en-US" sz="2900" dirty="0"/>
              <a:t>Mobile homeowners seeking grants to maintain long-term affordability of resident-owned parks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98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DE19E-285D-E4B4-CAE2-5C43C87B1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474" y="133816"/>
            <a:ext cx="11025326" cy="79833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85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Bills Expanding CHFA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A7260-761D-4302-6926-9856C54101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4598" y="932155"/>
            <a:ext cx="5181601" cy="579202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51777B"/>
                </a:solidFill>
              </a:rPr>
              <a:t>HB1051 – Affordable Housing Tax Credit</a:t>
            </a:r>
          </a:p>
          <a:p>
            <a:r>
              <a:rPr lang="en-US" b="1" dirty="0"/>
              <a:t>Total Allocation:  </a:t>
            </a:r>
            <a:r>
              <a:rPr lang="en-US" dirty="0"/>
              <a:t>$10 Million</a:t>
            </a:r>
          </a:p>
          <a:p>
            <a:r>
              <a:rPr lang="en-US" b="1" dirty="0"/>
              <a:t>Administered by:  </a:t>
            </a:r>
            <a:r>
              <a:rPr lang="en-US" dirty="0"/>
              <a:t>Colorado Housing Finance Authority (CHFA) in accordance with annual Qualified Allocation Plan (QAP)</a:t>
            </a:r>
          </a:p>
          <a:p>
            <a:r>
              <a:rPr lang="en-US" b="1" dirty="0"/>
              <a:t>Authorized through: </a:t>
            </a:r>
            <a:r>
              <a:rPr lang="en-US" dirty="0"/>
              <a:t>December 31, 2031</a:t>
            </a:r>
            <a:endParaRPr lang="en-US" b="1" dirty="0"/>
          </a:p>
          <a:p>
            <a:r>
              <a:rPr lang="en-US" b="1" dirty="0"/>
              <a:t>CHFA Criteria:</a:t>
            </a:r>
          </a:p>
          <a:p>
            <a:pPr lvl="1"/>
            <a:r>
              <a:rPr lang="en-US" dirty="0"/>
              <a:t>Market conditions </a:t>
            </a:r>
          </a:p>
          <a:p>
            <a:pPr lvl="1"/>
            <a:r>
              <a:rPr lang="en-US" dirty="0"/>
              <a:t>Proximity to other housing credit properties </a:t>
            </a:r>
          </a:p>
          <a:p>
            <a:pPr lvl="1"/>
            <a:r>
              <a:rPr lang="en-US" dirty="0"/>
              <a:t>Readiness to proceed </a:t>
            </a:r>
          </a:p>
          <a:p>
            <a:pPr lvl="1"/>
            <a:r>
              <a:rPr lang="en-US" dirty="0"/>
              <a:t>Financial feasibility and viability </a:t>
            </a:r>
          </a:p>
          <a:p>
            <a:pPr lvl="1"/>
            <a:r>
              <a:rPr lang="en-US" dirty="0"/>
              <a:t>Experience/Track record of project team </a:t>
            </a:r>
          </a:p>
          <a:p>
            <a:pPr lvl="1"/>
            <a:r>
              <a:rPr lang="en-US" dirty="0"/>
              <a:t>Project costs</a:t>
            </a:r>
          </a:p>
          <a:p>
            <a:pPr lvl="1"/>
            <a:r>
              <a:rPr lang="en-US" dirty="0"/>
              <a:t>Site suitability</a:t>
            </a:r>
            <a:endParaRPr lang="en-US" b="1" dirty="0"/>
          </a:p>
          <a:p>
            <a:r>
              <a:rPr lang="en-US" b="1" dirty="0"/>
              <a:t>CHFA Priorities:</a:t>
            </a:r>
          </a:p>
          <a:p>
            <a:pPr lvl="1"/>
            <a:r>
              <a:rPr lang="en-US" dirty="0"/>
              <a:t>Projects serving homeless </a:t>
            </a:r>
          </a:p>
          <a:p>
            <a:pPr lvl="1"/>
            <a:r>
              <a:rPr lang="en-US" dirty="0"/>
              <a:t>Projects serving persons with special needs </a:t>
            </a:r>
          </a:p>
          <a:p>
            <a:pPr lvl="1"/>
            <a:r>
              <a:rPr lang="en-US" dirty="0"/>
              <a:t>Projects in counties with less than 180,000 in population</a:t>
            </a: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DE47A8-F114-C235-E2A6-3742B6CF28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03177"/>
            <a:ext cx="5555202" cy="548969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100" b="1" dirty="0">
                <a:solidFill>
                  <a:srgbClr val="51777B"/>
                </a:solidFill>
              </a:rPr>
              <a:t>SB156 – Middle Income Access Program</a:t>
            </a:r>
          </a:p>
          <a:p>
            <a:r>
              <a:rPr lang="en-US" b="1" dirty="0"/>
              <a:t>Total allocation: </a:t>
            </a:r>
            <a:r>
              <a:rPr lang="en-US" dirty="0"/>
              <a:t>$25 Million </a:t>
            </a:r>
          </a:p>
          <a:p>
            <a:r>
              <a:rPr lang="en-US" b="1" dirty="0"/>
              <a:t>Administered by: </a:t>
            </a:r>
            <a:r>
              <a:rPr lang="en-US" dirty="0"/>
              <a:t>Colorado Housing Finance Authority (CHFA)</a:t>
            </a:r>
          </a:p>
          <a:p>
            <a:r>
              <a:rPr lang="en-US" b="1" dirty="0"/>
              <a:t>Who can apply: </a:t>
            </a:r>
            <a:r>
              <a:rPr lang="en-US" dirty="0"/>
              <a:t>Nonprofit and for-profit housing developers (loans are made to project developers, not directly to local governments)</a:t>
            </a:r>
          </a:p>
          <a:p>
            <a:r>
              <a:rPr lang="en-US" sz="2800" b="1" dirty="0"/>
              <a:t>Funding deadlines:  </a:t>
            </a:r>
            <a:r>
              <a:rPr lang="en-US" sz="2800" dirty="0"/>
              <a:t>This loan program already exists and is intended to fund projects in perpetuity.</a:t>
            </a:r>
            <a:endParaRPr lang="en-US" sz="2800" b="1" dirty="0"/>
          </a:p>
          <a:p>
            <a:pPr algn="l"/>
            <a:r>
              <a:rPr lang="en-US" sz="2800" b="1" dirty="0"/>
              <a:t>Allowable uses:</a:t>
            </a:r>
          </a:p>
          <a:p>
            <a:pPr marL="742950" lvl="1" indent="-285750"/>
            <a:r>
              <a:rPr lang="en-US" dirty="0"/>
              <a:t>Acquisition, new construction, housing rehabilitation</a:t>
            </a:r>
          </a:p>
          <a:p>
            <a:pPr marL="742950" lvl="1" indent="-285750"/>
            <a:r>
              <a:rPr lang="en-US" dirty="0"/>
              <a:t>Production or preservation of homes affordable to households with incomes between 80-120% area median income, typically rental units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319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03784-3078-7C87-6E36-F672BFA76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83128"/>
            <a:ext cx="10874406" cy="1193368"/>
          </a:xfrm>
        </p:spPr>
        <p:txBody>
          <a:bodyPr/>
          <a:lstStyle/>
          <a:p>
            <a:r>
              <a:rPr lang="en-US" b="1" dirty="0">
                <a:solidFill>
                  <a:srgbClr val="0085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DF972-33C4-96F4-0107-05CA2F30D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214" y="1276496"/>
            <a:ext cx="11019967" cy="4502293"/>
          </a:xfrm>
        </p:spPr>
        <p:txBody>
          <a:bodyPr>
            <a:normAutofit/>
          </a:bodyPr>
          <a:lstStyle/>
          <a:p>
            <a:r>
              <a:rPr lang="en-US" b="1" dirty="0"/>
              <a:t>Affordable Housing Transformational Task Force and </a:t>
            </a:r>
            <a:r>
              <a:rPr lang="en-US" b="1" dirty="0" err="1"/>
              <a:t>SubPanel</a:t>
            </a:r>
            <a:r>
              <a:rPr lang="en-US" b="1" dirty="0"/>
              <a:t> Pre-session work</a:t>
            </a:r>
          </a:p>
          <a:p>
            <a:r>
              <a:rPr lang="en-US" b="1" dirty="0"/>
              <a:t>Housing Funding Legislation from 2022 Session</a:t>
            </a:r>
          </a:p>
          <a:p>
            <a:pPr lvl="1"/>
            <a:r>
              <a:rPr lang="en-US" dirty="0"/>
              <a:t>HB22-1304, SB22-159, HB22-1282, SB22-160, HB22-1051, SB22-156, SB22-232</a:t>
            </a:r>
          </a:p>
          <a:p>
            <a:r>
              <a:rPr lang="en-US" b="1" dirty="0"/>
              <a:t>Homelessness Legislation from 2022 Session</a:t>
            </a:r>
          </a:p>
          <a:p>
            <a:pPr lvl="1"/>
            <a:r>
              <a:rPr lang="en-US" dirty="0"/>
              <a:t>HB22-1377, HB22-1378, SB22-211, HB22-1083</a:t>
            </a:r>
          </a:p>
          <a:p>
            <a:r>
              <a:rPr lang="en-US" b="1" dirty="0"/>
              <a:t>Housing Protection Legislation from 2022 Session</a:t>
            </a:r>
          </a:p>
          <a:p>
            <a:pPr lvl="1"/>
            <a:r>
              <a:rPr lang="en-US" dirty="0"/>
              <a:t>HB22-1102, HB22-1082</a:t>
            </a:r>
          </a:p>
          <a:p>
            <a:r>
              <a:rPr lang="en-US" b="1" dirty="0"/>
              <a:t>Questions / Discussion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49B70F-7542-7467-3C62-4E308DA8B331}"/>
              </a:ext>
            </a:extLst>
          </p:cNvPr>
          <p:cNvSpPr/>
          <p:nvPr/>
        </p:nvSpPr>
        <p:spPr>
          <a:xfrm>
            <a:off x="0" y="5929745"/>
            <a:ext cx="12192000" cy="928255"/>
          </a:xfrm>
          <a:prstGeom prst="rect">
            <a:avLst/>
          </a:prstGeom>
          <a:solidFill>
            <a:srgbClr val="008586"/>
          </a:solidFill>
          <a:ln>
            <a:solidFill>
              <a:srgbClr val="0085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ACEF7D-86E2-DDCA-A9E5-7D9AF19ABD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450" y="6012872"/>
            <a:ext cx="103173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184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7E22E-620A-BF2D-F347-963B0998F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920" y="311666"/>
            <a:ext cx="12041080" cy="7359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85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SB232 – Middle Income Affordable Housing Trust Authority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AD7C1-715A-C0F6-D8E7-091A9832DF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354" y="1394743"/>
            <a:ext cx="5202314" cy="5153488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Total Allocation:  $1 Million</a:t>
            </a:r>
          </a:p>
          <a:p>
            <a:r>
              <a:rPr lang="en-US" b="1" dirty="0"/>
              <a:t>Administered By:</a:t>
            </a:r>
          </a:p>
          <a:p>
            <a:pPr lvl="1"/>
            <a:r>
              <a:rPr lang="en-US" dirty="0">
                <a:solidFill>
                  <a:srgbClr val="282924"/>
                </a:solidFill>
                <a:latin typeface="freight-text-pro"/>
              </a:rPr>
              <a:t>Special Purpose Authority</a:t>
            </a:r>
          </a:p>
          <a:p>
            <a:pPr lvl="1"/>
            <a:r>
              <a:rPr lang="en-US" dirty="0">
                <a:solidFill>
                  <a:srgbClr val="282924"/>
                </a:solidFill>
                <a:latin typeface="freight-text-pro"/>
              </a:rPr>
              <a:t>A</a:t>
            </a:r>
            <a:r>
              <a:rPr lang="en-US" b="0" i="0" dirty="0">
                <a:solidFill>
                  <a:srgbClr val="282924"/>
                </a:solidFill>
                <a:effectLst/>
                <a:latin typeface="freight-text-pro"/>
              </a:rPr>
              <a:t> board of directors (14) composed of appointees by the governor with the consent of the senate</a:t>
            </a:r>
            <a:endParaRPr lang="en-US" dirty="0"/>
          </a:p>
          <a:p>
            <a:r>
              <a:rPr lang="en-US" b="1" dirty="0"/>
              <a:t>Deadlines</a:t>
            </a:r>
          </a:p>
          <a:p>
            <a:pPr lvl="1"/>
            <a:r>
              <a:rPr lang="en-US" b="0" i="0" dirty="0">
                <a:solidFill>
                  <a:srgbClr val="282924"/>
                </a:solidFill>
                <a:effectLst/>
                <a:latin typeface="freight-text-pro"/>
              </a:rPr>
              <a:t>Board appointments by September 1, 2022</a:t>
            </a:r>
          </a:p>
          <a:p>
            <a:pPr lvl="1"/>
            <a:r>
              <a:rPr lang="en-US" b="0" i="0" dirty="0">
                <a:solidFill>
                  <a:srgbClr val="282924"/>
                </a:solidFill>
                <a:effectLst/>
                <a:latin typeface="freight-text-pro"/>
              </a:rPr>
              <a:t>The board must solicit project proposals by April 2023 with selections by July 1, 2023</a:t>
            </a:r>
            <a:endParaRPr lang="en-US" dirty="0"/>
          </a:p>
          <a:p>
            <a:r>
              <a:rPr lang="en-US" b="1" dirty="0"/>
              <a:t>AMI Targets</a:t>
            </a:r>
          </a:p>
          <a:p>
            <a:pPr lvl="1"/>
            <a:r>
              <a:rPr lang="en-US" dirty="0"/>
              <a:t>Urban and Rural:  80%-120%</a:t>
            </a:r>
          </a:p>
          <a:p>
            <a:pPr lvl="1"/>
            <a:r>
              <a:rPr lang="en-US" dirty="0"/>
              <a:t>Rural Resort:  80%-140%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BFFEAF-1BD4-23E0-4524-30EA4D0A0C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8424" y="1394742"/>
            <a:ext cx="5848165" cy="5153487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Authority:</a:t>
            </a:r>
          </a:p>
          <a:p>
            <a:pPr lvl="1"/>
            <a:r>
              <a:rPr lang="en-US" dirty="0">
                <a:solidFill>
                  <a:srgbClr val="282924"/>
                </a:solidFill>
                <a:latin typeface="freight-text-pro"/>
              </a:rPr>
              <a:t>T</a:t>
            </a:r>
            <a:r>
              <a:rPr lang="en-US" b="0" i="0" dirty="0">
                <a:solidFill>
                  <a:srgbClr val="282924"/>
                </a:solidFill>
                <a:effectLst/>
                <a:latin typeface="freight-text-pro"/>
              </a:rPr>
              <a:t>o exercise the powers necessary to acquire, construct, rehabilitate, own, operate, and finance affordable rental housing projects, including but not limited to:</a:t>
            </a:r>
          </a:p>
          <a:p>
            <a:pPr lvl="2"/>
            <a:r>
              <a:rPr lang="en-US" dirty="0">
                <a:solidFill>
                  <a:srgbClr val="282924"/>
                </a:solidFill>
                <a:latin typeface="freight-text-pro"/>
              </a:rPr>
              <a:t>I</a:t>
            </a:r>
            <a:r>
              <a:rPr lang="en-US" b="0" i="0" dirty="0">
                <a:solidFill>
                  <a:srgbClr val="282924"/>
                </a:solidFill>
                <a:effectLst/>
                <a:latin typeface="freight-text-pro"/>
              </a:rPr>
              <a:t>ssue bonds </a:t>
            </a:r>
            <a:r>
              <a:rPr lang="en-US" b="0" i="1" dirty="0">
                <a:solidFill>
                  <a:srgbClr val="282924"/>
                </a:solidFill>
                <a:effectLst/>
                <a:latin typeface="freight-text-pro"/>
              </a:rPr>
              <a:t>in connection with its affordable rental housing projects</a:t>
            </a:r>
            <a:r>
              <a:rPr lang="en-US" b="0" i="0" dirty="0">
                <a:solidFill>
                  <a:srgbClr val="282924"/>
                </a:solidFill>
                <a:effectLst/>
                <a:latin typeface="freight-text-pro"/>
              </a:rPr>
              <a:t> payable solely from revenues from affordable rental housing projects and with no recourse to the state;</a:t>
            </a:r>
          </a:p>
          <a:p>
            <a:pPr lvl="2"/>
            <a:r>
              <a:rPr lang="en-US" dirty="0">
                <a:solidFill>
                  <a:srgbClr val="282924"/>
                </a:solidFill>
                <a:latin typeface="freight-text-pro"/>
              </a:rPr>
              <a:t>E</a:t>
            </a:r>
            <a:r>
              <a:rPr lang="en-US" b="0" i="0" dirty="0">
                <a:solidFill>
                  <a:srgbClr val="282924"/>
                </a:solidFill>
                <a:effectLst/>
                <a:latin typeface="freight-text-pro"/>
              </a:rPr>
              <a:t>nter into public-private partnerships and to contract with experienced real estate professionals to develop and operate affordable rental housing projects;</a:t>
            </a:r>
          </a:p>
          <a:p>
            <a:pPr lvl="2"/>
            <a:r>
              <a:rPr lang="en-US" dirty="0">
                <a:solidFill>
                  <a:srgbClr val="282924"/>
                </a:solidFill>
                <a:latin typeface="freight-text-pro"/>
              </a:rPr>
              <a:t>E</a:t>
            </a:r>
            <a:r>
              <a:rPr lang="en-US" b="0" i="0" dirty="0">
                <a:solidFill>
                  <a:srgbClr val="282924"/>
                </a:solidFill>
                <a:effectLst/>
                <a:latin typeface="freight-text-pro"/>
              </a:rPr>
              <a:t>mploy its own personnel or contract with public or private entities, or both, for services necessary or convenient to the conduct of all of the authority's activities;</a:t>
            </a:r>
          </a:p>
          <a:p>
            <a:pPr lvl="2"/>
            <a:r>
              <a:rPr lang="en-US" dirty="0">
                <a:solidFill>
                  <a:srgbClr val="282924"/>
                </a:solidFill>
                <a:latin typeface="freight-text-pro"/>
              </a:rPr>
              <a:t>P</a:t>
            </a:r>
            <a:r>
              <a:rPr lang="en-US" b="0" i="0" dirty="0">
                <a:solidFill>
                  <a:srgbClr val="282924"/>
                </a:solidFill>
                <a:effectLst/>
                <a:latin typeface="freight-text-pro"/>
              </a:rPr>
              <a:t>rovide assistance to tenants in its rental housing to enable a transition to home ownership; and</a:t>
            </a:r>
          </a:p>
          <a:p>
            <a:pPr lvl="2"/>
            <a:r>
              <a:rPr lang="en-US" b="0" i="0" dirty="0">
                <a:solidFill>
                  <a:srgbClr val="282924"/>
                </a:solidFill>
                <a:effectLst/>
                <a:latin typeface="freight-text-pro"/>
              </a:rPr>
              <a:t>To establish one or more controlled entities to carry out its activities.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776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7E22E-620A-BF2D-F347-963B0998F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331" y="213065"/>
            <a:ext cx="11925670" cy="82562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85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SB232 – Middle Income Affordable Housing Trust Authority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3C3C418-85B2-118F-7C0B-24F6FAD8D2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331" y="1394743"/>
            <a:ext cx="4909352" cy="51303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/>
              <a:t>Concerns:</a:t>
            </a:r>
          </a:p>
          <a:p>
            <a:pPr lvl="1"/>
            <a:r>
              <a:rPr lang="en-US" sz="2600" dirty="0"/>
              <a:t>Timing of proposal</a:t>
            </a:r>
          </a:p>
          <a:p>
            <a:pPr lvl="1"/>
            <a:r>
              <a:rPr lang="en-US" sz="2600" dirty="0"/>
              <a:t>Impact on current housing market and rents</a:t>
            </a:r>
          </a:p>
          <a:p>
            <a:pPr lvl="1"/>
            <a:r>
              <a:rPr lang="en-US" sz="2600" dirty="0"/>
              <a:t>AMI targeting</a:t>
            </a:r>
          </a:p>
          <a:p>
            <a:pPr lvl="1"/>
            <a:r>
              <a:rPr lang="en-US" sz="2600" dirty="0"/>
              <a:t>Long-term affordability assurances</a:t>
            </a:r>
          </a:p>
          <a:p>
            <a:pPr lvl="1"/>
            <a:r>
              <a:rPr lang="en-US" sz="2600" dirty="0"/>
              <a:t>Controlled Entity</a:t>
            </a:r>
          </a:p>
          <a:p>
            <a:pPr lvl="1"/>
            <a:r>
              <a:rPr lang="en-US" sz="2600" dirty="0"/>
              <a:t>Impact on Local Tax Revenue</a:t>
            </a:r>
          </a:p>
          <a:p>
            <a:pPr lvl="1"/>
            <a:r>
              <a:rPr lang="en-US" sz="2600" dirty="0"/>
              <a:t> Board Composition</a:t>
            </a:r>
          </a:p>
          <a:p>
            <a:pPr lvl="1"/>
            <a:r>
              <a:rPr lang="en-US" sz="2600" dirty="0"/>
              <a:t>Financing Requirements</a:t>
            </a:r>
          </a:p>
          <a:p>
            <a:pPr lvl="1"/>
            <a:r>
              <a:rPr lang="en-US" sz="2600" dirty="0"/>
              <a:t>Risk Mitigation Plans 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B92D85F-AC89-3E82-8F15-67F8A4ACBC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0583" y="1394742"/>
            <a:ext cx="6309064" cy="547308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Guardrails Achieved:</a:t>
            </a:r>
          </a:p>
          <a:p>
            <a:pPr lvl="1"/>
            <a:r>
              <a:rPr lang="en-US" dirty="0"/>
              <a:t>Annual Audit, Quarterly reporting, and 3-year review (added in much more robust reporting elements including impact on local market)</a:t>
            </a:r>
          </a:p>
          <a:p>
            <a:pPr lvl="1"/>
            <a:r>
              <a:rPr lang="en-US" dirty="0"/>
              <a:t>Limit to pilot of no more than 3500 units</a:t>
            </a:r>
          </a:p>
          <a:p>
            <a:pPr lvl="1"/>
            <a:r>
              <a:rPr lang="en-US" dirty="0"/>
              <a:t>AMIs set by CHFA+ and not Board</a:t>
            </a:r>
          </a:p>
          <a:p>
            <a:pPr lvl="1"/>
            <a:r>
              <a:rPr lang="en-US" dirty="0"/>
              <a:t>Removing “Heritage Neighborhood” definition</a:t>
            </a:r>
          </a:p>
          <a:p>
            <a:pPr lvl="1"/>
            <a:r>
              <a:rPr lang="en-US" dirty="0"/>
              <a:t>Limit Developer Fees – less than private sector and require diversity in applications</a:t>
            </a:r>
          </a:p>
          <a:p>
            <a:pPr lvl="1"/>
            <a:r>
              <a:rPr lang="en-US" dirty="0"/>
              <a:t>At least 60% of units available at targeted AMIs</a:t>
            </a:r>
          </a:p>
          <a:p>
            <a:pPr lvl="1"/>
            <a:r>
              <a:rPr lang="en-US" dirty="0"/>
              <a:t>Promote mixed income development</a:t>
            </a:r>
          </a:p>
          <a:p>
            <a:pPr lvl="1"/>
            <a:r>
              <a:rPr lang="en-US" dirty="0"/>
              <a:t>Comply with local inclusionary ordinances</a:t>
            </a:r>
          </a:p>
          <a:p>
            <a:pPr lvl="1"/>
            <a:r>
              <a:rPr lang="en-US" dirty="0"/>
              <a:t>3 stages of local government review</a:t>
            </a:r>
          </a:p>
          <a:p>
            <a:pPr lvl="1"/>
            <a:r>
              <a:rPr lang="en-US" dirty="0"/>
              <a:t>Below market rents (10%) </a:t>
            </a:r>
          </a:p>
          <a:p>
            <a:pPr lvl="1"/>
            <a:r>
              <a:rPr lang="en-US" dirty="0"/>
              <a:t>No short-term rentals</a:t>
            </a:r>
          </a:p>
          <a:p>
            <a:pPr lvl="1"/>
            <a:r>
              <a:rPr lang="en-US" dirty="0"/>
              <a:t>Cannot combine with ARPA funds or tax credits</a:t>
            </a:r>
          </a:p>
          <a:p>
            <a:pPr lvl="1"/>
            <a:r>
              <a:rPr lang="en-US" dirty="0"/>
              <a:t>Cannot use funds to acquire LIHTC or USDA 515 properties</a:t>
            </a:r>
          </a:p>
          <a:p>
            <a:pPr lvl="1"/>
            <a:r>
              <a:rPr lang="en-US" dirty="0"/>
              <a:t>Upon sale, notice to government entities and removal of tax exemption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772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AC381-F70B-46BC-88E9-83034772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18" y="134743"/>
            <a:ext cx="11575671" cy="82404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85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Homelessness Legislation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D181C9-946C-87E1-C0AD-08B063077EE6}"/>
              </a:ext>
            </a:extLst>
          </p:cNvPr>
          <p:cNvSpPr/>
          <p:nvPr/>
        </p:nvSpPr>
        <p:spPr>
          <a:xfrm>
            <a:off x="0" y="5929745"/>
            <a:ext cx="12192000" cy="928255"/>
          </a:xfrm>
          <a:prstGeom prst="rect">
            <a:avLst/>
          </a:prstGeom>
          <a:solidFill>
            <a:srgbClr val="008586"/>
          </a:solidFill>
          <a:ln>
            <a:solidFill>
              <a:srgbClr val="0085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F59D37-2C87-F072-8075-188992E765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450" y="6012872"/>
            <a:ext cx="1031735" cy="762000"/>
          </a:xfrm>
          <a:prstGeom prst="rect">
            <a:avLst/>
          </a:prstGeom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76AF31BF-5ED3-BD12-FB9E-8C1D7C517945}"/>
              </a:ext>
            </a:extLst>
          </p:cNvPr>
          <p:cNvSpPr txBox="1"/>
          <p:nvPr/>
        </p:nvSpPr>
        <p:spPr>
          <a:xfrm>
            <a:off x="470518" y="1118586"/>
            <a:ext cx="11067194" cy="51339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400" b="1" spc="66" dirty="0">
                <a:latin typeface="Arimo Bold"/>
                <a:hlinkClick r:id="rId4"/>
              </a:rPr>
              <a:t>HB22-1377</a:t>
            </a:r>
            <a:r>
              <a:rPr lang="en-US" sz="2400" b="1" spc="66" dirty="0">
                <a:latin typeface="Arimo Bold"/>
              </a:rPr>
              <a:t>:</a:t>
            </a:r>
            <a:r>
              <a:rPr lang="en-US" sz="2400" b="1" spc="66" dirty="0">
                <a:latin typeface="Arimo"/>
              </a:rPr>
              <a:t> Grant Program Providing Responses to Homelessness</a:t>
            </a:r>
          </a:p>
          <a:p>
            <a:pPr>
              <a:lnSpc>
                <a:spcPts val="3600"/>
              </a:lnSpc>
            </a:pPr>
            <a:r>
              <a:rPr lang="en-US" sz="2000" spc="60" dirty="0">
                <a:latin typeface="Arimo Italics"/>
              </a:rPr>
              <a:t>$105M for local homelessness projects</a:t>
            </a:r>
          </a:p>
          <a:p>
            <a:pPr>
              <a:lnSpc>
                <a:spcPts val="1400"/>
              </a:lnSpc>
            </a:pPr>
            <a:endParaRPr lang="en-US" sz="2000" spc="60" dirty="0">
              <a:latin typeface="Arimo Italics"/>
            </a:endParaRPr>
          </a:p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400" b="1" spc="20" dirty="0">
                <a:latin typeface="Arimo Bold"/>
                <a:hlinkClick r:id="rId5"/>
              </a:rPr>
              <a:t>HB22-1378:</a:t>
            </a:r>
            <a:r>
              <a:rPr lang="en-US" sz="2400" b="1" spc="20" dirty="0">
                <a:latin typeface="Arimo"/>
                <a:hlinkClick r:id="rId5"/>
              </a:rPr>
              <a:t> </a:t>
            </a:r>
            <a:r>
              <a:rPr lang="en-US" sz="2400" b="1" spc="20" dirty="0">
                <a:latin typeface="Arimo"/>
              </a:rPr>
              <a:t>Denver-metro Regional Navigation Campus Grant</a:t>
            </a:r>
          </a:p>
          <a:p>
            <a:pPr>
              <a:lnSpc>
                <a:spcPts val="3600"/>
              </a:lnSpc>
            </a:pPr>
            <a:r>
              <a:rPr lang="en-US" sz="2000" spc="60" dirty="0">
                <a:latin typeface="Arimo Italics"/>
              </a:rPr>
              <a:t>$50M grant to local government for creation/operation</a:t>
            </a:r>
          </a:p>
          <a:p>
            <a:pPr>
              <a:lnSpc>
                <a:spcPts val="1400"/>
              </a:lnSpc>
            </a:pPr>
            <a:endParaRPr lang="en-US" sz="2000" spc="60" dirty="0">
              <a:latin typeface="Arimo Italics"/>
            </a:endParaRPr>
          </a:p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400" b="1" spc="20" dirty="0">
                <a:latin typeface="Arimo Bold"/>
                <a:hlinkClick r:id="rId6"/>
              </a:rPr>
              <a:t>SB22-211: </a:t>
            </a:r>
            <a:r>
              <a:rPr lang="en-US" sz="2400" b="1" spc="20" dirty="0">
                <a:latin typeface="Arimo"/>
              </a:rPr>
              <a:t>Repurpose the Ridge View Campus</a:t>
            </a:r>
          </a:p>
          <a:p>
            <a:pPr>
              <a:lnSpc>
                <a:spcPts val="3600"/>
              </a:lnSpc>
            </a:pPr>
            <a:r>
              <a:rPr lang="en-US" sz="2000" spc="60" dirty="0">
                <a:latin typeface="Arimo Italics"/>
              </a:rPr>
              <a:t>$45M for campus transition</a:t>
            </a:r>
          </a:p>
          <a:p>
            <a:pPr>
              <a:lnSpc>
                <a:spcPts val="1400"/>
              </a:lnSpc>
            </a:pPr>
            <a:endParaRPr lang="en-US" sz="2000" spc="60" dirty="0">
              <a:latin typeface="Arimo Italics"/>
            </a:endParaRPr>
          </a:p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400" b="1" spc="66" dirty="0">
                <a:latin typeface="Arimo Bold"/>
                <a:hlinkClick r:id="rId7"/>
              </a:rPr>
              <a:t>HB22-1083</a:t>
            </a:r>
            <a:r>
              <a:rPr lang="en-US" sz="2400" b="1" spc="66" dirty="0">
                <a:latin typeface="Arimo Bold"/>
              </a:rPr>
              <a:t>:</a:t>
            </a:r>
            <a:r>
              <a:rPr lang="en-US" sz="2400" b="1" spc="66" dirty="0">
                <a:latin typeface="Arimo"/>
              </a:rPr>
              <a:t> Homeless Contribution Income Tax Credit</a:t>
            </a:r>
          </a:p>
          <a:p>
            <a:pPr>
              <a:lnSpc>
                <a:spcPts val="2000"/>
              </a:lnSpc>
            </a:pPr>
            <a:endParaRPr lang="en-US" sz="2400" spc="66" dirty="0">
              <a:latin typeface="Arimo"/>
            </a:endParaRPr>
          </a:p>
          <a:p>
            <a:pPr>
              <a:lnSpc>
                <a:spcPts val="4000"/>
              </a:lnSpc>
            </a:pPr>
            <a:endParaRPr lang="en-US" sz="2400" spc="66" dirty="0">
              <a:latin typeface="Arimo"/>
            </a:endParaRPr>
          </a:p>
          <a:p>
            <a:pPr>
              <a:lnSpc>
                <a:spcPts val="3200"/>
              </a:lnSpc>
            </a:pPr>
            <a:endParaRPr lang="en-US" sz="2400" spc="66" dirty="0">
              <a:latin typeface="Arimo"/>
            </a:endParaRPr>
          </a:p>
        </p:txBody>
      </p:sp>
    </p:spTree>
    <p:extLst>
      <p:ext uri="{BB962C8B-B14F-4D97-AF65-F5344CB8AC3E}">
        <p14:creationId xmlns:p14="http://schemas.microsoft.com/office/powerpoint/2010/main" val="218737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AC381-F70B-46BC-88E9-83034772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920" y="83128"/>
            <a:ext cx="11895269" cy="110157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85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HB1377- Grant Program Providing Responses to Homelessness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D181C9-946C-87E1-C0AD-08B063077EE6}"/>
              </a:ext>
            </a:extLst>
          </p:cNvPr>
          <p:cNvSpPr/>
          <p:nvPr/>
        </p:nvSpPr>
        <p:spPr>
          <a:xfrm>
            <a:off x="0" y="5929745"/>
            <a:ext cx="12192000" cy="928255"/>
          </a:xfrm>
          <a:prstGeom prst="rect">
            <a:avLst/>
          </a:prstGeom>
          <a:solidFill>
            <a:srgbClr val="008586"/>
          </a:solidFill>
          <a:ln>
            <a:solidFill>
              <a:srgbClr val="0085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F59D37-2C87-F072-8075-188992E765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450" y="6012872"/>
            <a:ext cx="1031735" cy="7620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954F939-E7D7-F91A-C5C5-4FC6991E51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6815" y="1184703"/>
            <a:ext cx="6092167" cy="5279595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Total allocation: </a:t>
            </a:r>
            <a:r>
              <a:rPr lang="en-US" dirty="0"/>
              <a:t>$105 Million </a:t>
            </a:r>
          </a:p>
          <a:p>
            <a:r>
              <a:rPr lang="en-US" b="1" dirty="0"/>
              <a:t>Administered by: </a:t>
            </a:r>
            <a:r>
              <a:rPr lang="en-US" dirty="0"/>
              <a:t>State Division of Housing (DOH)</a:t>
            </a:r>
          </a:p>
          <a:p>
            <a:r>
              <a:rPr lang="en-US" b="1" dirty="0"/>
              <a:t>Who can apply: </a:t>
            </a:r>
          </a:p>
          <a:p>
            <a:pPr marL="742950" lvl="1" indent="-285750"/>
            <a:r>
              <a:rPr lang="en-US" dirty="0"/>
              <a:t>Nonprofit organizations</a:t>
            </a:r>
          </a:p>
          <a:p>
            <a:pPr marL="742950" lvl="1" indent="-285750"/>
            <a:r>
              <a:rPr lang="en-US" dirty="0"/>
              <a:t>Local Governments </a:t>
            </a:r>
          </a:p>
          <a:p>
            <a:pPr marL="742950" lvl="1" indent="-285750"/>
            <a:r>
              <a:rPr lang="en-US" dirty="0"/>
              <a:t>NOTE: Applicants must provide a match in money or other resources</a:t>
            </a:r>
          </a:p>
          <a:p>
            <a:r>
              <a:rPr lang="en-US" sz="2800" b="1" dirty="0"/>
              <a:t>Funding deadlines: </a:t>
            </a:r>
          </a:p>
          <a:p>
            <a:pPr lvl="1"/>
            <a:r>
              <a:rPr lang="en-US" b="1" dirty="0"/>
              <a:t>Dec 30, 2024: </a:t>
            </a:r>
            <a:r>
              <a:rPr lang="en-US" dirty="0"/>
              <a:t>All grants must be contracted out by DOH</a:t>
            </a:r>
          </a:p>
          <a:p>
            <a:pPr marL="742950" lvl="1" indent="-285750"/>
            <a:r>
              <a:rPr lang="en-US" b="1" dirty="0">
                <a:solidFill>
                  <a:schemeClr val="tx1"/>
                </a:solidFill>
              </a:rPr>
              <a:t>Dec</a:t>
            </a:r>
            <a:r>
              <a:rPr lang="en-US" b="1" dirty="0"/>
              <a:t>. 30, 2026: </a:t>
            </a:r>
            <a:r>
              <a:rPr lang="en-US" dirty="0"/>
              <a:t>Funds must be expended by grantees</a:t>
            </a:r>
          </a:p>
          <a:p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B8DDA45-286E-41B5-AD0E-18702E1002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82" y="1184703"/>
            <a:ext cx="5334000" cy="4745041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/>
              <a:t>Allowable uses: </a:t>
            </a:r>
          </a:p>
          <a:p>
            <a:pPr lvl="1"/>
            <a:r>
              <a:rPr lang="en-US" dirty="0"/>
              <a:t>Permanent supportive housing</a:t>
            </a:r>
          </a:p>
          <a:p>
            <a:pPr lvl="1"/>
            <a:r>
              <a:rPr lang="en-US" dirty="0"/>
              <a:t>Supportive services</a:t>
            </a:r>
          </a:p>
          <a:p>
            <a:pPr lvl="1"/>
            <a:r>
              <a:rPr lang="en-US" dirty="0"/>
              <a:t>Other housing development and homelessness response programs including:</a:t>
            </a:r>
          </a:p>
          <a:p>
            <a:pPr lvl="2"/>
            <a:r>
              <a:rPr lang="en-US" dirty="0"/>
              <a:t>Recovery care</a:t>
            </a:r>
          </a:p>
          <a:p>
            <a:pPr lvl="2"/>
            <a:r>
              <a:rPr lang="en-US" dirty="0"/>
              <a:t>Vocational services</a:t>
            </a:r>
          </a:p>
          <a:p>
            <a:pPr lvl="2"/>
            <a:r>
              <a:rPr lang="en-US" dirty="0"/>
              <a:t>Shelter or transitional housing</a:t>
            </a:r>
          </a:p>
          <a:p>
            <a:pPr lvl="2"/>
            <a:r>
              <a:rPr lang="en-US" dirty="0"/>
              <a:t>Outreach support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$5 Million reserved for:</a:t>
            </a:r>
          </a:p>
          <a:p>
            <a:pPr lvl="2"/>
            <a:r>
              <a:rPr lang="en-US" dirty="0"/>
              <a:t>Outreach and education</a:t>
            </a:r>
          </a:p>
          <a:p>
            <a:pPr lvl="2"/>
            <a:r>
              <a:rPr lang="en-US" dirty="0"/>
              <a:t>Data collection and system integration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097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AC381-F70B-46BC-88E9-83034772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76" y="79899"/>
            <a:ext cx="11877513" cy="110970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85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Other Homelessness Funding Legislation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B0482C52-478A-5D0A-0F98-8491AE12F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2122" y="1447060"/>
            <a:ext cx="5575918" cy="51947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51777B"/>
                </a:solidFill>
              </a:rPr>
              <a:t>HB1378 – Denver Metro Regional Navigation Campus Grant</a:t>
            </a:r>
          </a:p>
          <a:p>
            <a:r>
              <a:rPr lang="en-US" b="1" dirty="0"/>
              <a:t>Total Allocation:  </a:t>
            </a:r>
            <a:r>
              <a:rPr lang="en-US" dirty="0"/>
              <a:t>$50 Million</a:t>
            </a:r>
          </a:p>
          <a:p>
            <a:r>
              <a:rPr lang="en-US" b="1" dirty="0"/>
              <a:t>Administered By: </a:t>
            </a:r>
            <a:r>
              <a:rPr lang="en-US" dirty="0"/>
              <a:t>Division of Housing </a:t>
            </a:r>
          </a:p>
          <a:p>
            <a:r>
              <a:rPr lang="en-US" b="1" dirty="0"/>
              <a:t>Who Can Apply</a:t>
            </a:r>
            <a:r>
              <a:rPr lang="en-US" dirty="0"/>
              <a:t>: Local Government in Denver or Community Partner </a:t>
            </a:r>
          </a:p>
          <a:p>
            <a:r>
              <a:rPr lang="en-US" b="1" dirty="0"/>
              <a:t>Use:</a:t>
            </a:r>
          </a:p>
          <a:p>
            <a:pPr lvl="1"/>
            <a:r>
              <a:rPr lang="en-US" b="0" i="0" dirty="0">
                <a:solidFill>
                  <a:srgbClr val="282924"/>
                </a:solidFill>
                <a:effectLst/>
              </a:rPr>
              <a:t>To build or acquire, and then facilitate, a regional navigation campus to respond to and prevent homelessness.</a:t>
            </a:r>
          </a:p>
          <a:p>
            <a:pPr lvl="1"/>
            <a:r>
              <a:rPr lang="en-US" dirty="0">
                <a:solidFill>
                  <a:srgbClr val="282924"/>
                </a:solidFill>
              </a:rPr>
              <a:t>Behavioral Health services, medical care, vocational services, housing, shelter, benefits assistance, case management, life skills training, housing navigation</a:t>
            </a:r>
            <a:endParaRPr lang="en-US" dirty="0"/>
          </a:p>
          <a:p>
            <a:r>
              <a:rPr lang="en-US" b="1" dirty="0"/>
              <a:t>Deadline:  </a:t>
            </a:r>
            <a:r>
              <a:rPr lang="en-US" dirty="0"/>
              <a:t>Money to be spent by December 30, 2026</a:t>
            </a:r>
            <a:endParaRPr lang="en-US" b="1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51D08288-D6E5-8C1E-645A-1C1D7652E3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3962" y="1503437"/>
            <a:ext cx="5575916" cy="51947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51777B"/>
                </a:solidFill>
              </a:rPr>
              <a:t>SB211 – Repurpose the Ridge View Campus</a:t>
            </a:r>
          </a:p>
          <a:p>
            <a:r>
              <a:rPr lang="en-US" b="1" dirty="0"/>
              <a:t>Total Allocation:  </a:t>
            </a:r>
            <a:r>
              <a:rPr lang="en-US" dirty="0"/>
              <a:t>$45 Million</a:t>
            </a:r>
          </a:p>
          <a:p>
            <a:r>
              <a:rPr lang="en-US" b="1" dirty="0"/>
              <a:t>Administered By: </a:t>
            </a:r>
            <a:r>
              <a:rPr lang="en-US" dirty="0"/>
              <a:t>Division of Housing (upon transfer from Human Services and in cooperation with Behavioral Health Administration and HCPF)</a:t>
            </a:r>
          </a:p>
          <a:p>
            <a:r>
              <a:rPr lang="en-US" b="1" dirty="0"/>
              <a:t>Use:</a:t>
            </a:r>
          </a:p>
          <a:p>
            <a:pPr lvl="1"/>
            <a:r>
              <a:rPr lang="en-US" b="0" i="0" dirty="0">
                <a:effectLst/>
              </a:rPr>
              <a:t>Ridge View campus to be repurposed and converted into the Ridge View Supportive Residential Community to provide transitional housing, a continuum of behavioral health service treatment, medical care, vocational training, and skill development for its residents and the general public.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1125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AC381-F70B-46BC-88E9-83034772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6" y="270231"/>
            <a:ext cx="11913024" cy="62641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85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HB1083 – Homelessness Contribution Tax Credit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D181C9-946C-87E1-C0AD-08B063077EE6}"/>
              </a:ext>
            </a:extLst>
          </p:cNvPr>
          <p:cNvSpPr/>
          <p:nvPr/>
        </p:nvSpPr>
        <p:spPr>
          <a:xfrm>
            <a:off x="0" y="5929745"/>
            <a:ext cx="12192000" cy="928255"/>
          </a:xfrm>
          <a:prstGeom prst="rect">
            <a:avLst/>
          </a:prstGeom>
          <a:solidFill>
            <a:srgbClr val="008586"/>
          </a:solidFill>
          <a:ln>
            <a:solidFill>
              <a:srgbClr val="0085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F59D37-2C87-F072-8075-188992E765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450" y="6012872"/>
            <a:ext cx="1031735" cy="762000"/>
          </a:xfrm>
          <a:prstGeom prst="rect">
            <a:avLst/>
          </a:prstGeom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76AF31BF-5ED3-BD12-FB9E-8C1D7C517945}"/>
              </a:ext>
            </a:extLst>
          </p:cNvPr>
          <p:cNvSpPr txBox="1"/>
          <p:nvPr/>
        </p:nvSpPr>
        <p:spPr>
          <a:xfrm>
            <a:off x="408374" y="1082037"/>
            <a:ext cx="11129338" cy="4955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fontAlgn="base"/>
            <a:r>
              <a:rPr lang="en-US" sz="22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Upgrades and enhances the current enterprise zone contribution tax credit that is used to support organizations that serve people experiencing homelessness.  Benefits of this improvement include: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Making the credit available to providers </a:t>
            </a:r>
            <a:r>
              <a:rPr lang="en-US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statewide</a:t>
            </a:r>
            <a:r>
              <a:rPr lang="en-US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Expanding the </a:t>
            </a:r>
            <a:r>
              <a:rPr lang="en-US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types of homeless services </a:t>
            </a:r>
            <a:r>
              <a:rPr lang="en-US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 are eligible to include street outreach, homelessness prevention, and emergency shelter programs;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Incentivizing donations to providers in </a:t>
            </a:r>
            <a:r>
              <a:rPr lang="en-US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rural and distressed areas</a:t>
            </a:r>
            <a:r>
              <a:rPr lang="en-US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Streamlining</a:t>
            </a:r>
            <a:r>
              <a:rPr lang="en-US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the administration of the credit.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base">
              <a:buNone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fontAlgn="base"/>
            <a:r>
              <a:rPr lang="en-US" sz="22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Credit Attributes:</a:t>
            </a:r>
          </a:p>
          <a:p>
            <a:pPr marL="895335" lvl="1" indent="-285750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 be administered by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DOH starting January 1, 2023 (DOH will release qualifying projects 11-1-2022 and every year thereafter)</a:t>
            </a:r>
          </a:p>
          <a:p>
            <a:pPr marL="895335" lvl="1" indent="-285750"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ax credit is equal to 25% of the total contribution to the qualifying organization </a:t>
            </a:r>
          </a:p>
          <a:p>
            <a:pPr marL="895335" lvl="1" indent="-285750"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apped at $100,000 per taxpayer annually</a:t>
            </a:r>
          </a:p>
          <a:p>
            <a:pPr marL="895335" lvl="1" indent="-285750"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credit is 30% for rural/distressed areas</a:t>
            </a:r>
          </a:p>
          <a:p>
            <a:pPr marL="895335" lvl="1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82924"/>
                </a:solidFill>
                <a:latin typeface="freight-text-pro"/>
              </a:rPr>
              <a:t>C</a:t>
            </a:r>
            <a:r>
              <a:rPr lang="en-US" b="0" i="0" dirty="0">
                <a:solidFill>
                  <a:srgbClr val="282924"/>
                </a:solidFill>
                <a:effectLst/>
                <a:latin typeface="freight-text-pro"/>
              </a:rPr>
              <a:t>apped at $750,000 in contributions </a:t>
            </a:r>
            <a:r>
              <a:rPr lang="en-US" b="0" i="1" dirty="0">
                <a:solidFill>
                  <a:srgbClr val="282924"/>
                </a:solidFill>
                <a:effectLst/>
                <a:latin typeface="freight-text-pro"/>
              </a:rPr>
              <a:t>per income tax year</a:t>
            </a:r>
            <a:r>
              <a:rPr lang="en-US" b="0" i="0" dirty="0">
                <a:solidFill>
                  <a:srgbClr val="282924"/>
                </a:solidFill>
                <a:effectLst/>
                <a:latin typeface="freight-text-pro"/>
              </a:rPr>
              <a:t> for the nonprofit organization</a:t>
            </a:r>
            <a:endParaRPr lang="en-US" b="0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95335" lvl="1" indent="-285750" fontAlgn="base"/>
            <a:endParaRPr lang="en-US" b="0" i="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9028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AC381-F70B-46BC-88E9-83034772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44" y="83128"/>
            <a:ext cx="11904146" cy="67987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85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Housing Protections Legislation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D181C9-946C-87E1-C0AD-08B063077EE6}"/>
              </a:ext>
            </a:extLst>
          </p:cNvPr>
          <p:cNvSpPr/>
          <p:nvPr/>
        </p:nvSpPr>
        <p:spPr>
          <a:xfrm>
            <a:off x="0" y="5929745"/>
            <a:ext cx="12192000" cy="928255"/>
          </a:xfrm>
          <a:prstGeom prst="rect">
            <a:avLst/>
          </a:prstGeom>
          <a:solidFill>
            <a:srgbClr val="008586"/>
          </a:solidFill>
          <a:ln>
            <a:solidFill>
              <a:srgbClr val="0085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F59D37-2C87-F072-8075-188992E765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450" y="6012872"/>
            <a:ext cx="1031735" cy="762000"/>
          </a:xfrm>
          <a:prstGeom prst="rect">
            <a:avLst/>
          </a:prstGeom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76AF31BF-5ED3-BD12-FB9E-8C1D7C517945}"/>
              </a:ext>
            </a:extLst>
          </p:cNvPr>
          <p:cNvSpPr txBox="1"/>
          <p:nvPr/>
        </p:nvSpPr>
        <p:spPr>
          <a:xfrm>
            <a:off x="470517" y="878889"/>
            <a:ext cx="11283518" cy="70696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400" b="1" spc="66" dirty="0">
                <a:latin typeface="Arimo Bold"/>
                <a:hlinkClick r:id="rId4"/>
              </a:rPr>
              <a:t>HB22-1102</a:t>
            </a:r>
            <a:r>
              <a:rPr lang="en-US" sz="2400" b="1" spc="66" dirty="0">
                <a:latin typeface="Arimo Bold"/>
              </a:rPr>
              <a:t>:</a:t>
            </a:r>
            <a:r>
              <a:rPr lang="en-US" sz="2400" b="1" spc="66" dirty="0">
                <a:latin typeface="Arimo"/>
              </a:rPr>
              <a:t> Veterans And Military Status in Fair Housing</a:t>
            </a:r>
          </a:p>
          <a:p>
            <a:pPr>
              <a:lnSpc>
                <a:spcPts val="4000"/>
              </a:lnSpc>
            </a:pPr>
            <a:r>
              <a:rPr lang="en-US" sz="2000" spc="59" dirty="0">
                <a:latin typeface="Arimo Italics"/>
              </a:rPr>
              <a:t>Adds veteran and military status as protected class in Fair Housing Statute</a:t>
            </a:r>
            <a:endParaRPr lang="en-US" sz="2000" b="1" spc="66" dirty="0">
              <a:latin typeface="Arimo"/>
            </a:endParaRPr>
          </a:p>
          <a:p>
            <a:pPr>
              <a:lnSpc>
                <a:spcPts val="1400"/>
              </a:lnSpc>
            </a:pPr>
            <a:endParaRPr lang="en-US" sz="2000" spc="59" dirty="0">
              <a:latin typeface="Arimo Italics"/>
            </a:endParaRPr>
          </a:p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400" b="1" spc="20" dirty="0">
                <a:latin typeface="Arimo Bold"/>
                <a:hlinkClick r:id="rId5"/>
              </a:rPr>
              <a:t>HB22-1082</a:t>
            </a:r>
            <a:r>
              <a:rPr lang="en-US" sz="2400" b="1" spc="20" dirty="0">
                <a:latin typeface="Arimo Bold"/>
              </a:rPr>
              <a:t>:</a:t>
            </a:r>
            <a:r>
              <a:rPr lang="en-US" sz="2400" b="1" spc="20" dirty="0">
                <a:latin typeface="Arimo"/>
              </a:rPr>
              <a:t> Establish Fair Housing Unit Department of Law</a:t>
            </a:r>
          </a:p>
          <a:p>
            <a:pPr>
              <a:lnSpc>
                <a:spcPts val="3600"/>
              </a:lnSpc>
            </a:pPr>
            <a:r>
              <a:rPr lang="en-US" sz="2000" spc="59" dirty="0">
                <a:latin typeface="Arimo Italics"/>
              </a:rPr>
              <a:t>Expands enforcement of state housing laws:</a:t>
            </a:r>
          </a:p>
          <a:p>
            <a:pPr>
              <a:lnSpc>
                <a:spcPts val="3600"/>
              </a:lnSpc>
            </a:pPr>
            <a:r>
              <a:rPr lang="en-US" sz="2000" spc="59" dirty="0">
                <a:latin typeface="Arimo Italics"/>
              </a:rPr>
              <a:t>	- Security Deposits</a:t>
            </a:r>
          </a:p>
          <a:p>
            <a:pPr>
              <a:lnSpc>
                <a:spcPts val="3600"/>
              </a:lnSpc>
            </a:pPr>
            <a:r>
              <a:rPr lang="en-US" sz="2000" spc="59" dirty="0">
                <a:latin typeface="Arimo Italics"/>
              </a:rPr>
              <a:t>	- Consideration of Criminal History on Rental Applications</a:t>
            </a:r>
          </a:p>
          <a:p>
            <a:pPr>
              <a:lnSpc>
                <a:spcPts val="3600"/>
              </a:lnSpc>
            </a:pPr>
            <a:r>
              <a:rPr lang="en-US" sz="2000" spc="59" dirty="0">
                <a:latin typeface="Arimo Italics"/>
              </a:rPr>
              <a:t>	- Late Fees</a:t>
            </a:r>
          </a:p>
          <a:p>
            <a:pPr>
              <a:lnSpc>
                <a:spcPts val="3600"/>
              </a:lnSpc>
            </a:pPr>
            <a:r>
              <a:rPr lang="en-US" sz="2000" spc="59" dirty="0">
                <a:latin typeface="Arimo Italics"/>
              </a:rPr>
              <a:t>	- Notice and Frequency of Rent Increases</a:t>
            </a:r>
          </a:p>
          <a:p>
            <a:pPr>
              <a:lnSpc>
                <a:spcPts val="3600"/>
              </a:lnSpc>
            </a:pPr>
            <a:r>
              <a:rPr lang="en-US" sz="2000" spc="59" dirty="0">
                <a:latin typeface="Arimo Italics"/>
              </a:rPr>
              <a:t>	- Immigrant Tenant Protection Act</a:t>
            </a:r>
          </a:p>
          <a:p>
            <a:pPr>
              <a:lnSpc>
                <a:spcPts val="3600"/>
              </a:lnSpc>
            </a:pPr>
            <a:r>
              <a:rPr lang="en-US" sz="2000" spc="59" dirty="0">
                <a:latin typeface="Arimo Italics"/>
              </a:rPr>
              <a:t>	- Mobile Home Park Act</a:t>
            </a:r>
          </a:p>
          <a:p>
            <a:pPr>
              <a:lnSpc>
                <a:spcPts val="3600"/>
              </a:lnSpc>
            </a:pPr>
            <a:endParaRPr lang="en-US" sz="2000" spc="59" dirty="0">
              <a:latin typeface="Arimo Italics"/>
            </a:endParaRPr>
          </a:p>
          <a:p>
            <a:pPr>
              <a:lnSpc>
                <a:spcPts val="4000"/>
              </a:lnSpc>
            </a:pPr>
            <a:endParaRPr lang="en-US" sz="2000" spc="59" dirty="0">
              <a:latin typeface="Arimo Italics"/>
            </a:endParaRPr>
          </a:p>
          <a:p>
            <a:pPr>
              <a:lnSpc>
                <a:spcPts val="2000"/>
              </a:lnSpc>
            </a:pPr>
            <a:endParaRPr lang="en-US" sz="2000" spc="59" dirty="0">
              <a:latin typeface="Arimo Italics"/>
            </a:endParaRPr>
          </a:p>
          <a:p>
            <a:pPr>
              <a:lnSpc>
                <a:spcPts val="4000"/>
              </a:lnSpc>
            </a:pPr>
            <a:endParaRPr lang="en-US" sz="2000" spc="59" dirty="0">
              <a:latin typeface="Arimo Italics"/>
            </a:endParaRPr>
          </a:p>
          <a:p>
            <a:pPr>
              <a:lnSpc>
                <a:spcPts val="3200"/>
              </a:lnSpc>
            </a:pPr>
            <a:endParaRPr lang="en-US" sz="2000" spc="59" dirty="0">
              <a:latin typeface="Arimo Italics"/>
            </a:endParaRPr>
          </a:p>
        </p:txBody>
      </p:sp>
    </p:spTree>
    <p:extLst>
      <p:ext uri="{BB962C8B-B14F-4D97-AF65-F5344CB8AC3E}">
        <p14:creationId xmlns:p14="http://schemas.microsoft.com/office/powerpoint/2010/main" val="27907027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AC381-F70B-46BC-88E9-83034772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1822324"/>
            <a:ext cx="11391900" cy="923924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0085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Questions?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D181C9-946C-87E1-C0AD-08B063077EE6}"/>
              </a:ext>
            </a:extLst>
          </p:cNvPr>
          <p:cNvSpPr/>
          <p:nvPr/>
        </p:nvSpPr>
        <p:spPr>
          <a:xfrm>
            <a:off x="0" y="5929745"/>
            <a:ext cx="12192000" cy="928255"/>
          </a:xfrm>
          <a:prstGeom prst="rect">
            <a:avLst/>
          </a:prstGeom>
          <a:solidFill>
            <a:srgbClr val="008586"/>
          </a:solidFill>
          <a:ln>
            <a:solidFill>
              <a:srgbClr val="0085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F59D37-2C87-F072-8075-188992E765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450" y="6012872"/>
            <a:ext cx="1031735" cy="762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5E28C2-2974-C162-3603-481226EFC660}"/>
              </a:ext>
            </a:extLst>
          </p:cNvPr>
          <p:cNvSpPr txBox="1"/>
          <p:nvPr/>
        </p:nvSpPr>
        <p:spPr>
          <a:xfrm>
            <a:off x="2958084" y="3883153"/>
            <a:ext cx="627583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8586"/>
                </a:solidFill>
              </a:rPr>
              <a:t>Cathy Alderman</a:t>
            </a:r>
            <a:br>
              <a:rPr lang="en-US" sz="2000" dirty="0">
                <a:solidFill>
                  <a:srgbClr val="008586"/>
                </a:solidFill>
              </a:rPr>
            </a:br>
            <a:r>
              <a:rPr lang="en-US" sz="2000" b="0" dirty="0">
                <a:solidFill>
                  <a:srgbClr val="008586"/>
                </a:solidFill>
              </a:rPr>
              <a:t>Chief Communications and Public Policy Officer</a:t>
            </a:r>
          </a:p>
          <a:p>
            <a:pPr algn="ctr"/>
            <a:r>
              <a:rPr lang="en-US" sz="2000" dirty="0">
                <a:solidFill>
                  <a:srgbClr val="008586"/>
                </a:solidFill>
              </a:rPr>
              <a:t>Colorado Coalition for the Homeless</a:t>
            </a:r>
          </a:p>
          <a:p>
            <a:pPr algn="ctr"/>
            <a:br>
              <a:rPr lang="en-US" sz="2000" b="0" dirty="0">
                <a:solidFill>
                  <a:srgbClr val="008586"/>
                </a:solidFill>
              </a:rPr>
            </a:br>
            <a:r>
              <a:rPr lang="en-US" sz="2000" b="0" dirty="0">
                <a:solidFill>
                  <a:srgbClr val="008586"/>
                </a:solidFill>
              </a:rPr>
              <a:t>calderman@coloradocoalition.org</a:t>
            </a:r>
            <a:endParaRPr lang="en-US" sz="2000" dirty="0">
              <a:solidFill>
                <a:srgbClr val="0085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309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03784-3078-7C87-6E36-F672BFA76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330" y="266330"/>
            <a:ext cx="11087470" cy="78123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85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American Rescue Plan Act of 2021 (ARPA)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49B70F-7542-7467-3C62-4E308DA8B331}"/>
              </a:ext>
            </a:extLst>
          </p:cNvPr>
          <p:cNvSpPr/>
          <p:nvPr/>
        </p:nvSpPr>
        <p:spPr>
          <a:xfrm>
            <a:off x="0" y="5929745"/>
            <a:ext cx="12192000" cy="928255"/>
          </a:xfrm>
          <a:prstGeom prst="rect">
            <a:avLst/>
          </a:prstGeom>
          <a:solidFill>
            <a:srgbClr val="008586"/>
          </a:solidFill>
          <a:ln>
            <a:solidFill>
              <a:srgbClr val="0085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ACEF7D-86E2-DDCA-A9E5-7D9AF19ABD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450" y="6012872"/>
            <a:ext cx="1031735" cy="76200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B067050-3BA7-4F47-DC8E-D9AE835E910B}"/>
              </a:ext>
            </a:extLst>
          </p:cNvPr>
          <p:cNvSpPr txBox="1">
            <a:spLocks/>
          </p:cNvSpPr>
          <p:nvPr/>
        </p:nvSpPr>
        <p:spPr>
          <a:xfrm>
            <a:off x="541538" y="1287262"/>
            <a:ext cx="11228638" cy="5709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HB21-1329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required the Executive Committee of the Legislative Council, by resolution, to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create a task force to meet during the 2021 interim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and to issue a report with recommendations to the general assembly and the Governor on "policies to create transformative change in the area of housing using money the state receives from ARPA.”</a:t>
            </a:r>
          </a:p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$500m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($100m transferred immediately and $400m for Task Force/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SubPanel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process)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Funds must be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obligated by December 31, 2024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expended by December 31, 2026.</a:t>
            </a:r>
          </a:p>
        </p:txBody>
      </p:sp>
    </p:spTree>
    <p:extLst>
      <p:ext uri="{BB962C8B-B14F-4D97-AF65-F5344CB8AC3E}">
        <p14:creationId xmlns:p14="http://schemas.microsoft.com/office/powerpoint/2010/main" val="1800333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AC381-F70B-46BC-88E9-83034772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86" y="209348"/>
            <a:ext cx="11842003" cy="92825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85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Affordable Housing Transformational Task Force Members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34C429-F759-422A-8E3E-A23DFE2BDA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6816" y="1393794"/>
            <a:ext cx="6123424" cy="5332009"/>
          </a:xfrm>
        </p:spPr>
        <p:txBody>
          <a:bodyPr>
            <a:noAutofit/>
          </a:bodyPr>
          <a:lstStyle/>
          <a:p>
            <a:pPr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CHAIR, Representative Dylan Roberts</a:t>
            </a:r>
          </a:p>
          <a:p>
            <a:pPr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VICE CHAIR, Senator Julie Gonzales</a:t>
            </a:r>
          </a:p>
          <a:p>
            <a:pPr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Senator Jeff Bridges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Senator Dennis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Hisey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Senator Rachel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Zenzinger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Senator Rob Woodward</a:t>
            </a:r>
          </a:p>
          <a:p>
            <a:pPr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Representative Andres Pico</a:t>
            </a:r>
          </a:p>
          <a:p>
            <a:pPr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Representative Iman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Jodeh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Representative Steven Woodrow</a:t>
            </a:r>
          </a:p>
          <a:p>
            <a:pPr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Representative Dan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Woog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D381764-C9BB-4D45-A0E2-5B645AC53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3538" y="1393794"/>
            <a:ext cx="7217007" cy="4997049"/>
          </a:xfrm>
        </p:spPr>
        <p:txBody>
          <a:bodyPr>
            <a:normAutofit/>
          </a:bodyPr>
          <a:lstStyle/>
          <a:p>
            <a:pPr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Rick Garcia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ED of Department of Local Affairs</a:t>
            </a:r>
          </a:p>
          <a:p>
            <a:pPr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Alison George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Director of Division of Housing</a:t>
            </a:r>
          </a:p>
          <a:p>
            <a:pPr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Chantal Unfug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Director of Division of Local  Government</a:t>
            </a:r>
          </a:p>
          <a:p>
            <a:pPr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Kristin Toombs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Director of Office of Homeless Initiatives</a:t>
            </a:r>
          </a:p>
          <a:p>
            <a:pPr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Cris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White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ED and CEO of Colorado Housing and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Finance Authority</a:t>
            </a:r>
          </a:p>
          <a:p>
            <a:pPr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Toor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ED of Colorado Energy Office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D181C9-946C-87E1-C0AD-08B063077EE6}"/>
              </a:ext>
            </a:extLst>
          </p:cNvPr>
          <p:cNvSpPr/>
          <p:nvPr/>
        </p:nvSpPr>
        <p:spPr>
          <a:xfrm>
            <a:off x="0" y="5929745"/>
            <a:ext cx="12192000" cy="928255"/>
          </a:xfrm>
          <a:prstGeom prst="rect">
            <a:avLst/>
          </a:prstGeom>
          <a:solidFill>
            <a:srgbClr val="008586"/>
          </a:solidFill>
          <a:ln>
            <a:solidFill>
              <a:srgbClr val="0085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F59D37-2C87-F072-8075-188992E765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450" y="6012872"/>
            <a:ext cx="103173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420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AC381-F70B-46BC-88E9-83034772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76" y="83128"/>
            <a:ext cx="11877513" cy="106486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85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Affordable Housing Transformational Task Force Subpanel Members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D181C9-946C-87E1-C0AD-08B063077EE6}"/>
              </a:ext>
            </a:extLst>
          </p:cNvPr>
          <p:cNvSpPr/>
          <p:nvPr/>
        </p:nvSpPr>
        <p:spPr>
          <a:xfrm>
            <a:off x="0" y="5929745"/>
            <a:ext cx="12192000" cy="928255"/>
          </a:xfrm>
          <a:prstGeom prst="rect">
            <a:avLst/>
          </a:prstGeom>
          <a:solidFill>
            <a:srgbClr val="008586"/>
          </a:solidFill>
          <a:ln>
            <a:solidFill>
              <a:srgbClr val="0085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F59D37-2C87-F072-8075-188992E765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450" y="6012872"/>
            <a:ext cx="1031735" cy="762000"/>
          </a:xfrm>
          <a:prstGeom prst="rect">
            <a:avLst/>
          </a:prstGeom>
        </p:spPr>
      </p:pic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1E65ED62-9125-EFF6-6C66-8B431AA259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8676" y="1216242"/>
            <a:ext cx="6010452" cy="5808214"/>
          </a:xfrm>
        </p:spPr>
        <p:txBody>
          <a:bodyPr>
            <a:noAutofit/>
          </a:bodyPr>
          <a:lstStyle/>
          <a:p>
            <a:endParaRPr lang="en-US" sz="1600" b="1" u="sng" dirty="0"/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CHAIR, Brian Rossbert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Housing Colorado  (Nonprofit Housing        Advocacy)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VICE CHAIR, Cathy Alderman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the Colorado  Coalition for the Homeless (Homelessness Expertise)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Aaron </a:t>
            </a:r>
            <a:r>
              <a:rPr lang="en-US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Miripol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Urban Land Conservancy (Land Trust)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Roberto Rey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AARP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(Housing for seniors and people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living with disabilities)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Wanda Harrison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The Second Chance Center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(Homelessness Expertise)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Eric </a:t>
            </a:r>
            <a:r>
              <a:rPr lang="en-US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Leveridge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Colorado Jobs with Justice (Representing Workers)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Steven Cordova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Tri-County Housing Authority (Local Housing Authority)</a:t>
            </a:r>
          </a:p>
          <a:p>
            <a:endParaRPr lang="en-US" sz="1600" dirty="0"/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DAEABA78-518F-C42C-FF4D-7E7E8B4C8C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9128" y="1473693"/>
            <a:ext cx="5661890" cy="5674618"/>
          </a:xfrm>
        </p:spPr>
        <p:txBody>
          <a:bodyPr>
            <a:no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Kinsey </a:t>
            </a:r>
            <a:r>
              <a:rPr lang="en-US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Hasstedt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Enterprise Community Partners (Non-profit Housing Expertise)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Tamara Pogue,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Summit County Commissioner (Commissioner of Local Government)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Adam Paul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Lakewood Mayor (Mayor of Local Government)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Tawny Peyton,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Rocky Mountain Home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Association (Factory-Built Housing Expertise)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Andrew Hamrick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Colorado Apartment Association (Property Manager and Landlords)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 Weissman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Lument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(Housing Financing)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Karl Koebel,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Koebel &amp; Co. (For-profit Housing)</a:t>
            </a: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Julie </a:t>
            </a:r>
            <a:r>
              <a:rPr lang="en-US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Piepho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Adams Bank &amp; Trust (Real Estate Market and Transactions)</a:t>
            </a: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78007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AC381-F70B-46BC-88E9-83034772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08" y="177553"/>
            <a:ext cx="11770981" cy="92825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85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Allowable Uses of ARPA Dollars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D181C9-946C-87E1-C0AD-08B063077EE6}"/>
              </a:ext>
            </a:extLst>
          </p:cNvPr>
          <p:cNvSpPr/>
          <p:nvPr/>
        </p:nvSpPr>
        <p:spPr>
          <a:xfrm>
            <a:off x="0" y="5929745"/>
            <a:ext cx="12192000" cy="928255"/>
          </a:xfrm>
          <a:prstGeom prst="rect">
            <a:avLst/>
          </a:prstGeom>
          <a:solidFill>
            <a:srgbClr val="008586"/>
          </a:solidFill>
          <a:ln>
            <a:solidFill>
              <a:srgbClr val="0085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F59D37-2C87-F072-8075-188992E765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450" y="6012872"/>
            <a:ext cx="1031735" cy="762000"/>
          </a:xfrm>
          <a:prstGeom prst="rect">
            <a:avLst/>
          </a:prstGeom>
        </p:spPr>
      </p:pic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1E65ED62-9125-EFF6-6C66-8B431AA259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9293" y="1198486"/>
            <a:ext cx="11446393" cy="6029170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2200" b="1" dirty="0"/>
              <a:t>The permissible uses of money allocated to the state for housing purposes under ARPA</a:t>
            </a:r>
          </a:p>
          <a:p>
            <a:pPr lvl="1"/>
            <a:r>
              <a:rPr lang="en-US" sz="1900" dirty="0"/>
              <a:t>Services to </a:t>
            </a:r>
            <a:r>
              <a:rPr lang="en-US" sz="1900" b="1" dirty="0"/>
              <a:t>address homelessness </a:t>
            </a:r>
            <a:r>
              <a:rPr lang="en-US" sz="1900" dirty="0"/>
              <a:t>such as supportive housing, and to improve access to stable, affordable housing among unhoused individuals; </a:t>
            </a:r>
          </a:p>
          <a:p>
            <a:pPr lvl="1"/>
            <a:r>
              <a:rPr lang="en-US" sz="1900" b="1" dirty="0"/>
              <a:t>Affordable housing development </a:t>
            </a:r>
            <a:r>
              <a:rPr lang="en-US" sz="1900" dirty="0"/>
              <a:t>to increase the supply of affordable and high-quality living units; and </a:t>
            </a:r>
          </a:p>
          <a:p>
            <a:pPr lvl="1"/>
            <a:r>
              <a:rPr lang="en-US" sz="1900" dirty="0"/>
              <a:t>Housing vouchers, residential counseling, or housing navigation </a:t>
            </a:r>
            <a:r>
              <a:rPr lang="en-US" sz="1900" b="1" dirty="0"/>
              <a:t>assistance to facilitate household moves to neighborhoods with high levels of economic opportunity </a:t>
            </a:r>
            <a:r>
              <a:rPr lang="en-US" sz="1900" dirty="0"/>
              <a:t>and mobility for low-income residents, to help residents increase their economic opportunity and reduce concentrated areas of low economic opportunity</a:t>
            </a:r>
            <a:r>
              <a:rPr lang="en-US" sz="2800" dirty="0"/>
              <a:t>.</a:t>
            </a:r>
          </a:p>
          <a:p>
            <a:pPr marL="514350" indent="-514350">
              <a:buAutoNum type="arabicPeriod"/>
            </a:pPr>
            <a:r>
              <a:rPr lang="en-US" sz="2200" b="1" dirty="0"/>
              <a:t>Populations, households, or geographic areas disproportionately impacted by COVID</a:t>
            </a:r>
          </a:p>
          <a:p>
            <a:pPr marL="514350" indent="-514350">
              <a:buAutoNum type="arabicPeriod"/>
            </a:pPr>
            <a:r>
              <a:rPr lang="en-US" sz="2200" b="1" dirty="0"/>
              <a:t>Assessing whether a program or service "responds" to COVID requires the recipient to: </a:t>
            </a:r>
          </a:p>
          <a:p>
            <a:pPr lvl="1"/>
            <a:r>
              <a:rPr lang="en-US" sz="1900" dirty="0"/>
              <a:t>Identify a need or negative impact of COVID; and </a:t>
            </a:r>
          </a:p>
          <a:p>
            <a:pPr lvl="1"/>
            <a:r>
              <a:rPr lang="en-US" sz="1900" dirty="0"/>
              <a:t>Identify how the program, service, or other intervention addresses the identified need or impact. </a:t>
            </a:r>
            <a:endParaRPr 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617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AC381-F70B-46BC-88E9-83034772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596" y="-62143"/>
            <a:ext cx="11726593" cy="1020932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0085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SubPanel</a:t>
            </a:r>
            <a:r>
              <a:rPr lang="en-US" b="1" dirty="0">
                <a:solidFill>
                  <a:srgbClr val="0085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 - Strategic Priorities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D181C9-946C-87E1-C0AD-08B063077EE6}"/>
              </a:ext>
            </a:extLst>
          </p:cNvPr>
          <p:cNvSpPr/>
          <p:nvPr/>
        </p:nvSpPr>
        <p:spPr>
          <a:xfrm>
            <a:off x="0" y="5929745"/>
            <a:ext cx="12192000" cy="928255"/>
          </a:xfrm>
          <a:prstGeom prst="rect">
            <a:avLst/>
          </a:prstGeom>
          <a:solidFill>
            <a:srgbClr val="008586"/>
          </a:solidFill>
          <a:ln>
            <a:solidFill>
              <a:srgbClr val="0085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F59D37-2C87-F072-8075-188992E765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450" y="6012872"/>
            <a:ext cx="1031735" cy="76200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EDE39C5-AFD4-AC81-2912-AD4EA1EFA5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6816" y="1154097"/>
            <a:ext cx="6005022" cy="520116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Expand capacity</a:t>
            </a:r>
          </a:p>
          <a:p>
            <a:pPr lvl="2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Development of more housing</a:t>
            </a:r>
          </a:p>
          <a:p>
            <a:pPr lvl="2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Align subsidies/vouchers</a:t>
            </a:r>
          </a:p>
          <a:p>
            <a:pPr lvl="2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Prepare Communities to make use of funding</a:t>
            </a:r>
          </a:p>
          <a:p>
            <a:pPr marL="457200" lvl="1" indent="0">
              <a:buNone/>
            </a:pPr>
            <a:r>
              <a:rPr lang="en-US" sz="2800" b="1" dirty="0"/>
              <a:t>Stabilize existing affordable housing</a:t>
            </a:r>
          </a:p>
          <a:p>
            <a:pPr lvl="2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Emergency assistance</a:t>
            </a:r>
          </a:p>
          <a:p>
            <a:pPr lvl="2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Preservation / Rehabilitation</a:t>
            </a:r>
          </a:p>
          <a:p>
            <a:pPr lvl="2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Long-term affordability 	</a:t>
            </a:r>
          </a:p>
          <a:p>
            <a:pPr marL="457200" lvl="1" indent="0">
              <a:buNone/>
            </a:pPr>
            <a:endParaRPr lang="en-US" sz="3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87F9021-230B-4BB4-511F-A3B57C7EF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8657" y="1225118"/>
            <a:ext cx="5853344" cy="5130141"/>
          </a:xfrm>
        </p:spPr>
        <p:txBody>
          <a:bodyPr>
            <a:normAutofit/>
          </a:bodyPr>
          <a:lstStyle/>
          <a:p>
            <a:pPr lvl="1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Strengthen the safety net</a:t>
            </a:r>
          </a:p>
          <a:p>
            <a:pPr lvl="2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Homelessness resolution/Prevention</a:t>
            </a:r>
          </a:p>
          <a:p>
            <a:pPr lvl="2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Integration of systems and resources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800" b="1" dirty="0"/>
              <a:t>Ensure equity and access</a:t>
            </a:r>
          </a:p>
          <a:p>
            <a:pPr lvl="2"/>
            <a:r>
              <a:rPr lang="en-US" sz="2400" dirty="0"/>
              <a:t>Prioritize historically and disproportionately impacted households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195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863AC06C-3AB9-469F-948B-4E10C61A3C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998327"/>
              </p:ext>
            </p:extLst>
          </p:nvPr>
        </p:nvGraphicFramePr>
        <p:xfrm>
          <a:off x="568536" y="180143"/>
          <a:ext cx="11054928" cy="62739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612518">
                  <a:extLst>
                    <a:ext uri="{9D8B030D-6E8A-4147-A177-3AD203B41FA5}">
                      <a16:colId xmlns:a16="http://schemas.microsoft.com/office/drawing/2014/main" val="958299769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4015719061"/>
                    </a:ext>
                  </a:extLst>
                </a:gridCol>
                <a:gridCol w="1299410">
                  <a:extLst>
                    <a:ext uri="{9D8B030D-6E8A-4147-A177-3AD203B41FA5}">
                      <a16:colId xmlns:a16="http://schemas.microsoft.com/office/drawing/2014/main" val="2064493161"/>
                    </a:ext>
                  </a:extLst>
                </a:gridCol>
              </a:tblGrid>
              <a:tr h="785010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8586"/>
                          </a:solidFill>
                          <a:latin typeface="Franklin Gothic Book" panose="020B0503020102020204" pitchFamily="34" charset="0"/>
                        </a:rPr>
                        <a:t>Funding Recommendations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Low 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High End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211059"/>
                  </a:ext>
                </a:extLst>
              </a:tr>
              <a:tr h="1432495">
                <a:tc>
                  <a:txBody>
                    <a:bodyPr/>
                    <a:lstStyle/>
                    <a:p>
                      <a:r>
                        <a:rPr lang="en-US" sz="2400" dirty="0"/>
                        <a:t>Revolving Loan Fund: New and Existing Capacity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Gap financing (5-7.5%)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Maintain existing affordable housing (4.5-6.5%)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Governor’s priority: Green Energy for 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$150M (37.5%)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$222M (55.5%)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979628"/>
                  </a:ext>
                </a:extLst>
              </a:tr>
              <a:tr h="2093646">
                <a:tc>
                  <a:txBody>
                    <a:bodyPr/>
                    <a:lstStyle/>
                    <a:p>
                      <a:r>
                        <a:rPr lang="en-US" sz="2400" dirty="0"/>
                        <a:t>Nonprofit and Local government Grants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Gap financing (5-7.5%)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Maintain existing affordable housing (4.5-6.5%)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Sustainable rental assistance (4-6%)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Governor’s priority: Strong Communities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Governor’s priority: Green Energy for 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$150M (37.5%)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$222M (55.5%)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780418"/>
                  </a:ext>
                </a:extLst>
              </a:tr>
              <a:tr h="785010">
                <a:tc>
                  <a:txBody>
                    <a:bodyPr/>
                    <a:lstStyle/>
                    <a:p>
                      <a:r>
                        <a:rPr lang="en-US" sz="2400"/>
                        <a:t>Resident Owned Communities, Mobile Home Parks, and Land-Banking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$35M (8.75%)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$51M (12.75%)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8719269"/>
                  </a:ext>
                </a:extLst>
              </a:tr>
              <a:tr h="1101919">
                <a:tc>
                  <a:txBody>
                    <a:bodyPr/>
                    <a:lstStyle/>
                    <a:p>
                      <a:r>
                        <a:rPr lang="en-US" sz="2400"/>
                        <a:t>Property Conversion for Transitional or Long-Term housing 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$0M (0%)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$0M (0%)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934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2434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863AC06C-3AB9-469F-948B-4E10C61A3C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232203"/>
              </p:ext>
            </p:extLst>
          </p:nvPr>
        </p:nvGraphicFramePr>
        <p:xfrm>
          <a:off x="568536" y="180142"/>
          <a:ext cx="11054928" cy="504182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612518">
                  <a:extLst>
                    <a:ext uri="{9D8B030D-6E8A-4147-A177-3AD203B41FA5}">
                      <a16:colId xmlns:a16="http://schemas.microsoft.com/office/drawing/2014/main" val="958299769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4015719061"/>
                    </a:ext>
                  </a:extLst>
                </a:gridCol>
                <a:gridCol w="1299410">
                  <a:extLst>
                    <a:ext uri="{9D8B030D-6E8A-4147-A177-3AD203B41FA5}">
                      <a16:colId xmlns:a16="http://schemas.microsoft.com/office/drawing/2014/main" val="2064493161"/>
                    </a:ext>
                  </a:extLst>
                </a:gridCol>
              </a:tblGrid>
              <a:tr h="462076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8586"/>
                          </a:solidFill>
                          <a:latin typeface="Franklin Gothic Book" panose="020B0503020102020204" pitchFamily="34" charset="0"/>
                        </a:rPr>
                        <a:t>Funding Recommendations Cont.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Low 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High End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211059"/>
                  </a:ext>
                </a:extLst>
              </a:tr>
              <a:tr h="1245828">
                <a:tc>
                  <a:txBody>
                    <a:bodyPr/>
                    <a:lstStyle/>
                    <a:p>
                      <a:r>
                        <a:rPr lang="en-US" sz="2400"/>
                        <a:t>Permanent Supportive Housing and Supportive Services Fund *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/>
                        <a:t>Behavioral Health Transformational Task Force and Task Force on Economic Recovery Relief Cash Fund may provide $254M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$0M (0%)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$0M (0%)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979628"/>
                  </a:ext>
                </a:extLst>
              </a:tr>
              <a:tr h="1210962">
                <a:tc>
                  <a:txBody>
                    <a:bodyPr/>
                    <a:lstStyle/>
                    <a:p>
                      <a:r>
                        <a:rPr lang="en-US" sz="2400"/>
                        <a:t>Modular Housing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/>
                        <a:t>In combination with Governor’s priority: Innovative Housing Incentive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$40M (10%)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$48M (12%)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780418"/>
                  </a:ext>
                </a:extLst>
              </a:tr>
              <a:tr h="939113">
                <a:tc>
                  <a:txBody>
                    <a:bodyPr/>
                    <a:lstStyle/>
                    <a:p>
                      <a:r>
                        <a:rPr lang="en-US" sz="2400"/>
                        <a:t>CHFA Missing Middle Access Program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i="0"/>
                        <a:t>Governor’s priority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$35M (8.75%)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$51M (12.75%)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8719269"/>
                  </a:ext>
                </a:extLst>
              </a:tr>
              <a:tr h="684564">
                <a:tc>
                  <a:txBody>
                    <a:bodyPr/>
                    <a:lstStyle/>
                    <a:p>
                      <a:r>
                        <a:rPr lang="en-US" sz="3200" b="1"/>
                        <a:t>Totals</a:t>
                      </a:r>
                      <a:endParaRPr lang="en-US" sz="2800" b="1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$400M (100%)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$568M (142%)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934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2209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3982</TotalTime>
  <Words>3756</Words>
  <Application>Microsoft Office PowerPoint</Application>
  <PresentationFormat>Widescreen</PresentationFormat>
  <Paragraphs>436</Paragraphs>
  <Slides>27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Arimo</vt:lpstr>
      <vt:lpstr>Arimo Bold</vt:lpstr>
      <vt:lpstr>Arimo Italics</vt:lpstr>
      <vt:lpstr>Calibri</vt:lpstr>
      <vt:lpstr>Calibri Light</vt:lpstr>
      <vt:lpstr>Franklin Gothic Book</vt:lpstr>
      <vt:lpstr>freight-text-pro</vt:lpstr>
      <vt:lpstr>Open Sans</vt:lpstr>
      <vt:lpstr>Office Theme</vt:lpstr>
      <vt:lpstr>  Cathy Alderman Chief Communications and  Public Policy Officer  Colorado Coalition  for the Homeless  calderman@coloradocoalition.org</vt:lpstr>
      <vt:lpstr>AGENDA</vt:lpstr>
      <vt:lpstr>American Rescue Plan Act of 2021 (ARPA)</vt:lpstr>
      <vt:lpstr>Affordable Housing Transformational Task Force Members</vt:lpstr>
      <vt:lpstr>Affordable Housing Transformational Task Force Subpanel Members</vt:lpstr>
      <vt:lpstr>Allowable Uses of ARPA Dollars</vt:lpstr>
      <vt:lpstr>SubPanel - Strategic Priorities</vt:lpstr>
      <vt:lpstr>PowerPoint Presentation</vt:lpstr>
      <vt:lpstr>PowerPoint Presentation</vt:lpstr>
      <vt:lpstr>Policy Recommendations – Consensus Items</vt:lpstr>
      <vt:lpstr>Housing Investment Legislation 2022</vt:lpstr>
      <vt:lpstr>HB1304 –Transformational Affordable Housing Grant Program</vt:lpstr>
      <vt:lpstr>HB1304 – Affordable Housing Priorities</vt:lpstr>
      <vt:lpstr>HB1304 – Infrastructure and Strong Communities Grant Program</vt:lpstr>
      <vt:lpstr>HB1304 – Infrastructure and Strong Communities Priorities</vt:lpstr>
      <vt:lpstr>SB159 – Revolving Loan Fund Invest Affordable Housing</vt:lpstr>
      <vt:lpstr>SB159 - Priorities</vt:lpstr>
      <vt:lpstr>Other Task Force SubPanel Related Bills</vt:lpstr>
      <vt:lpstr>Bills Expanding CHFA Programs</vt:lpstr>
      <vt:lpstr>SB232 – Middle Income Affordable Housing Trust Authority</vt:lpstr>
      <vt:lpstr>SB232 – Middle Income Affordable Housing Trust Authority</vt:lpstr>
      <vt:lpstr>Homelessness Legislation</vt:lpstr>
      <vt:lpstr>HB1377- Grant Program Providing Responses to Homelessness</vt:lpstr>
      <vt:lpstr>Other Homelessness Funding Legislation</vt:lpstr>
      <vt:lpstr>HB1083 – Homelessness Contribution Tax Credit</vt:lpstr>
      <vt:lpstr>Housing Protections Legislation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Title Orgnization</dc:title>
  <dc:creator>Shelia Booth</dc:creator>
  <cp:lastModifiedBy>Cathy Alderman</cp:lastModifiedBy>
  <cp:revision>104</cp:revision>
  <dcterms:created xsi:type="dcterms:W3CDTF">2020-03-30T21:16:36Z</dcterms:created>
  <dcterms:modified xsi:type="dcterms:W3CDTF">2022-08-18T17:26:20Z</dcterms:modified>
</cp:coreProperties>
</file>